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6" r:id="rId1"/>
  </p:sldMasterIdLst>
  <p:notesMasterIdLst>
    <p:notesMasterId r:id="rId34"/>
  </p:notesMasterIdLst>
  <p:sldIdLst>
    <p:sldId id="310" r:id="rId2"/>
    <p:sldId id="283" r:id="rId3"/>
    <p:sldId id="314" r:id="rId4"/>
    <p:sldId id="322" r:id="rId5"/>
    <p:sldId id="315" r:id="rId6"/>
    <p:sldId id="316" r:id="rId7"/>
    <p:sldId id="318" r:id="rId8"/>
    <p:sldId id="323" r:id="rId9"/>
    <p:sldId id="319" r:id="rId10"/>
    <p:sldId id="321" r:id="rId11"/>
    <p:sldId id="325" r:id="rId12"/>
    <p:sldId id="324" r:id="rId13"/>
    <p:sldId id="328" r:id="rId14"/>
    <p:sldId id="329" r:id="rId15"/>
    <p:sldId id="340" r:id="rId16"/>
    <p:sldId id="330" r:id="rId17"/>
    <p:sldId id="317" r:id="rId18"/>
    <p:sldId id="313" r:id="rId19"/>
    <p:sldId id="326" r:id="rId20"/>
    <p:sldId id="327" r:id="rId21"/>
    <p:sldId id="331" r:id="rId22"/>
    <p:sldId id="332" r:id="rId23"/>
    <p:sldId id="334" r:id="rId24"/>
    <p:sldId id="335" r:id="rId25"/>
    <p:sldId id="333" r:id="rId26"/>
    <p:sldId id="338" r:id="rId27"/>
    <p:sldId id="339" r:id="rId28"/>
    <p:sldId id="336" r:id="rId29"/>
    <p:sldId id="337" r:id="rId30"/>
    <p:sldId id="341" r:id="rId31"/>
    <p:sldId id="342" r:id="rId32"/>
    <p:sldId id="312" r:id="rId33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CC"/>
    <a:srgbClr val="004282"/>
    <a:srgbClr val="005F67"/>
    <a:srgbClr val="878889"/>
    <a:srgbClr val="000099"/>
    <a:srgbClr val="EE7F00"/>
    <a:srgbClr val="66CCFF"/>
    <a:srgbClr val="FFCC00"/>
    <a:srgbClr val="CC3300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1" autoAdjust="0"/>
    <p:restoredTop sz="89224" autoAdjust="0"/>
  </p:normalViewPr>
  <p:slideViewPr>
    <p:cSldViewPr>
      <p:cViewPr varScale="1">
        <p:scale>
          <a:sx n="80" d="100"/>
          <a:sy n="80" d="100"/>
        </p:scale>
        <p:origin x="-1546" y="-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522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Klicken Sie, um die Formate des Vorlagentextes zu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9748F9A-DB04-450F-B23B-0EDE0ABCBF5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340776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Es wird angeraten, die hier</a:t>
            </a:r>
            <a:r>
              <a:rPr lang="de-AT" baseline="0" dirty="0" smtClean="0"/>
              <a:t> aufbereiteten Beispiele um länderspezifisch oder regional typische Berufsorientierungsmaßnahmen zu ergänzen!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13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14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15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16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17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18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19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20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21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23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24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25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26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27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28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29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30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31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Rechtliches zu Betriebserkundungen</a:t>
            </a:r>
            <a:r>
              <a:rPr lang="de-AT" baseline="0" dirty="0" smtClean="0"/>
              <a:t> </a:t>
            </a:r>
            <a:r>
              <a:rPr lang="de-AT" baseline="0" dirty="0" smtClean="0">
                <a:sym typeface="Wingdings" panose="05000000000000000000" pitchFamily="2" charset="2"/>
              </a:rPr>
              <a:t> Hinweis auf länderspezifische Unterschiede!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9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748F9A-DB04-450F-B23B-0EDE0ABCBF50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22051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1" y="0"/>
            <a:ext cx="9144000" cy="6885384"/>
          </a:xfrm>
          <a:prstGeom prst="rect">
            <a:avLst/>
          </a:prstGeom>
        </p:spPr>
      </p:pic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456" y="1514303"/>
            <a:ext cx="7772400" cy="1470025"/>
          </a:xfrm>
        </p:spPr>
        <p:txBody>
          <a:bodyPr anchor="b"/>
          <a:lstStyle>
            <a:lvl1pPr algn="r">
              <a:defRPr sz="4000" b="1"/>
            </a:lvl1pPr>
          </a:lstStyle>
          <a:p>
            <a:pPr lvl="0"/>
            <a:endParaRPr lang="de-AT" altLang="de-DE" noProof="0" dirty="0" smtClean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6180" y="3458596"/>
            <a:ext cx="7768952" cy="153657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 dirty="0" smtClean="0"/>
              <a:t>Vorname Nachname</a:t>
            </a:r>
          </a:p>
        </p:txBody>
      </p:sp>
    </p:spTree>
    <p:extLst>
      <p:ext uri="{BB962C8B-B14F-4D97-AF65-F5344CB8AC3E}">
        <p14:creationId xmlns="" xmlns:p14="http://schemas.microsoft.com/office/powerpoint/2010/main" val="3592362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9988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76250"/>
            <a:ext cx="8208143" cy="850900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467544" y="1600201"/>
            <a:ext cx="8208000" cy="3492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Inhaltsplatzhalter 10"/>
          <p:cNvSpPr>
            <a:spLocks noGrp="1"/>
          </p:cNvSpPr>
          <p:nvPr>
            <p:ph sz="quarter" idx="11" hasCustomPrompt="1"/>
          </p:nvPr>
        </p:nvSpPr>
        <p:spPr>
          <a:xfrm>
            <a:off x="467544" y="5589239"/>
            <a:ext cx="8208392" cy="539951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3264078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9988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76250"/>
            <a:ext cx="8208143" cy="850900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467544" y="1600201"/>
            <a:ext cx="8208000" cy="3492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Inhaltsplatzhalter 10"/>
          <p:cNvSpPr>
            <a:spLocks noGrp="1"/>
          </p:cNvSpPr>
          <p:nvPr>
            <p:ph sz="quarter" idx="11" hasCustomPrompt="1"/>
          </p:nvPr>
        </p:nvSpPr>
        <p:spPr>
          <a:xfrm>
            <a:off x="467544" y="5589239"/>
            <a:ext cx="8208392" cy="539951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3377246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9988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76250"/>
            <a:ext cx="8208143" cy="850900"/>
          </a:xfrm>
        </p:spPr>
        <p:txBody>
          <a:bodyPr/>
          <a:lstStyle>
            <a:lvl1pPr>
              <a:defRPr sz="3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467544" y="1600201"/>
            <a:ext cx="8208000" cy="3492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Inhaltsplatzhalter 10"/>
          <p:cNvSpPr>
            <a:spLocks noGrp="1"/>
          </p:cNvSpPr>
          <p:nvPr>
            <p:ph sz="quarter" idx="11" hasCustomPrompt="1"/>
          </p:nvPr>
        </p:nvSpPr>
        <p:spPr>
          <a:xfrm>
            <a:off x="467544" y="5589239"/>
            <a:ext cx="8208392" cy="539951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737567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57594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</p:txBody>
      </p:sp>
      <p:sp>
        <p:nvSpPr>
          <p:cNvPr id="1028" name="Line 16"/>
          <p:cNvSpPr>
            <a:spLocks noChangeShapeType="1"/>
          </p:cNvSpPr>
          <p:nvPr/>
        </p:nvSpPr>
        <p:spPr bwMode="auto">
          <a:xfrm>
            <a:off x="4763" y="1136650"/>
            <a:ext cx="9144000" cy="0"/>
          </a:xfrm>
          <a:prstGeom prst="line">
            <a:avLst/>
          </a:prstGeom>
          <a:noFill/>
          <a:ln w="9525">
            <a:solidFill>
              <a:srgbClr val="B1B3B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342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2" r:id="rId3"/>
    <p:sldLayoutId id="2147483709" r:id="rId4"/>
  </p:sldLayoutIdLst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2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2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2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2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42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42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42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42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00150" indent="-2857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Symbol" panose="05050102010706020507" pitchFamily="18" charset="2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1B3B4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1B3B4"/>
        </a:buClr>
        <a:buChar char="»"/>
        <a:defRPr sz="1400">
          <a:solidFill>
            <a:srgbClr val="00428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1B3B4"/>
        </a:buClr>
        <a:buChar char="»"/>
        <a:defRPr sz="1400">
          <a:solidFill>
            <a:srgbClr val="00428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1B3B4"/>
        </a:buClr>
        <a:buChar char="»"/>
        <a:defRPr sz="1400">
          <a:solidFill>
            <a:srgbClr val="00428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1B3B4"/>
        </a:buClr>
        <a:buChar char="»"/>
        <a:defRPr sz="1400">
          <a:solidFill>
            <a:srgbClr val="00428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google.de/url?sa=i&amp;rct=j&amp;q=&amp;esrc=s&amp;source=images&amp;cd=&amp;cad=rja&amp;uact=8&amp;ved=2ahUKEwiLn53vmqHeAhXJUlAKHXZEA3MQjRx6BAgBEAU&amp;url=https://creativecommons.org/about/downloads/&amp;psig=AOvVaw2UkxaIw3L3H5uwyiRTc_Vq&amp;ust=1540543697675812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asis.col.org/bitstream/handle/11599/395/CFC_Unit_8.pdf?sequence=11&amp;isAllowed=y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hyperlink" Target="http://www.bic.a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hyperlink" Target="http://www.azubi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bic.a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5.jpeg"/><Relationship Id="rId10" Type="http://schemas.openxmlformats.org/officeDocument/2006/relationships/hyperlink" Target="http://www.arbeitszimmer.cc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karrierekompass.at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10" Type="http://schemas.openxmlformats.org/officeDocument/2006/relationships/hyperlink" Target="http://www.azubi.de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lehrling.a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berufs-orientierung.at/de/berufssafari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erufs-orientierung.at/de/berufssafari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erufs-orientierung.at/de/berufssafari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hatchad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ws.ibw.at/angebote/aws-spiel/2013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aws.ibw.at/angebote/aws-spiel/2013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aws.ibw.at/angebote/aws-spiel/2013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ws.ibw.at/angebote/aws-spiel/2013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ehrlingswelten.at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ehrlingswelten.at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idzania.com/what-is-kidzania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pPr algn="ctr"/>
            <a:r>
              <a:rPr lang="de-AT" sz="3600" dirty="0" smtClean="0">
                <a:latin typeface="Corbel" panose="020B0503020204020204" pitchFamily="34" charset="0"/>
              </a:rPr>
              <a:t>Innovative Tools und Maßnahmen in der Berufsorientierung</a:t>
            </a:r>
            <a:endParaRPr lang="de-AT" sz="3600" dirty="0">
              <a:latin typeface="Corbel" panose="020B0503020204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79513" y="0"/>
            <a:ext cx="8135886" cy="618155"/>
            <a:chOff x="2" y="19268"/>
            <a:chExt cx="7631830" cy="618155"/>
          </a:xfrm>
        </p:grpSpPr>
        <p:pic>
          <p:nvPicPr>
            <p:cNvPr id="4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2" y="19268"/>
              <a:ext cx="4063806" cy="618155"/>
              <a:chOff x="2" y="-13521"/>
              <a:chExt cx="4063806" cy="618155"/>
            </a:xfrm>
          </p:grpSpPr>
          <p:pic>
            <p:nvPicPr>
              <p:cNvPr id="8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-10552"/>
                <a:ext cx="2026403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9044" y="-13521"/>
                <a:ext cx="1834764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899592" y="306896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/>
            <a:r>
              <a:rPr lang="en-GB" altLang="de-DE" sz="4400" kern="0" dirty="0" smtClean="0">
                <a:latin typeface="Corbel" panose="020B0503020204020204" pitchFamily="34" charset="0"/>
              </a:rPr>
              <a:t/>
            </a:r>
            <a:br>
              <a:rPr lang="en-GB" altLang="de-DE" sz="4400" kern="0" dirty="0" smtClean="0">
                <a:latin typeface="Corbel" panose="020B0503020204020204" pitchFamily="34" charset="0"/>
              </a:rPr>
            </a:br>
            <a:r>
              <a:rPr lang="en-GB" altLang="de-DE" sz="4400" kern="0" dirty="0" smtClean="0">
                <a:latin typeface="Corbel" panose="020B0503020204020204" pitchFamily="34" charset="0"/>
              </a:rPr>
              <a:t/>
            </a:r>
            <a:br>
              <a:rPr lang="en-GB" altLang="de-DE" sz="4400" kern="0" dirty="0" smtClean="0">
                <a:latin typeface="Corbel" panose="020B0503020204020204" pitchFamily="34" charset="0"/>
              </a:rPr>
            </a:br>
            <a:r>
              <a:rPr lang="de-DE" altLang="de-DE" sz="2400" kern="0" dirty="0" smtClean="0">
                <a:latin typeface="Corbel" panose="020B0503020204020204" pitchFamily="34" charset="0"/>
              </a:rPr>
              <a:t>Qualifizierungsmodul „Berufe im Handwerk“</a:t>
            </a:r>
            <a:endParaRPr lang="en-US" sz="2400" kern="0" dirty="0">
              <a:latin typeface="Corbel" panose="020B0503020204020204" pitchFamily="34" charset="0"/>
            </a:endParaRPr>
          </a:p>
        </p:txBody>
      </p:sp>
      <p:sp>
        <p:nvSpPr>
          <p:cNvPr id="12" name="Untertitel 1"/>
          <p:cNvSpPr>
            <a:spLocks noGrp="1"/>
          </p:cNvSpPr>
          <p:nvPr>
            <p:ph type="subTitle" idx="1"/>
          </p:nvPr>
        </p:nvSpPr>
        <p:spPr>
          <a:xfrm>
            <a:off x="899592" y="3789040"/>
            <a:ext cx="7768952" cy="1554580"/>
          </a:xfrm>
        </p:spPr>
        <p:txBody>
          <a:bodyPr/>
          <a:lstStyle/>
          <a:p>
            <a:endParaRPr lang="de-DE" dirty="0" smtClean="0">
              <a:latin typeface="Corbel" panose="020B0503020204020204" pitchFamily="34" charset="0"/>
            </a:endParaRPr>
          </a:p>
          <a:p>
            <a:endParaRPr lang="de-DE" sz="2000" dirty="0">
              <a:solidFill>
                <a:srgbClr val="004282"/>
              </a:solidFill>
              <a:latin typeface="Corbel" panose="020B0503020204020204" pitchFamily="34" charset="0"/>
            </a:endParaRPr>
          </a:p>
          <a:p>
            <a:r>
              <a:rPr lang="de-DE" sz="1600" i="1" dirty="0" smtClean="0">
                <a:solidFill>
                  <a:srgbClr val="004282"/>
                </a:solidFill>
                <a:latin typeface="Corbel" panose="020B0503020204020204" pitchFamily="34" charset="0"/>
              </a:rPr>
              <a:t>Name</a:t>
            </a:r>
          </a:p>
          <a:p>
            <a:pPr algn="r"/>
            <a:endParaRPr lang="de-DE" sz="1800" i="1" dirty="0" smtClean="0">
              <a:solidFill>
                <a:srgbClr val="004282"/>
              </a:solidFill>
              <a:latin typeface="Corbel" panose="020B0503020204020204" pitchFamily="34" charset="0"/>
            </a:endParaRPr>
          </a:p>
          <a:p>
            <a:r>
              <a:rPr lang="de-DE" sz="1800" i="1" dirty="0" smtClean="0">
                <a:solidFill>
                  <a:srgbClr val="004282"/>
                </a:solidFill>
                <a:latin typeface="Corbel" panose="020B0503020204020204" pitchFamily="34" charset="0"/>
              </a:rPr>
              <a:t>   </a:t>
            </a:r>
            <a:r>
              <a:rPr lang="de-DE" sz="1600" i="1" dirty="0" smtClean="0">
                <a:solidFill>
                  <a:srgbClr val="004282"/>
                </a:solidFill>
                <a:latin typeface="Corbel" panose="020B0503020204020204" pitchFamily="34" charset="0"/>
              </a:rPr>
              <a:t>Datum, Ort</a:t>
            </a:r>
          </a:p>
          <a:p>
            <a:endParaRPr lang="de-DE" sz="1800" i="1" dirty="0">
              <a:latin typeface="Corbel" panose="020B0503020204020204" pitchFamily="34" charset="0"/>
            </a:endParaRPr>
          </a:p>
        </p:txBody>
      </p:sp>
      <p:pic>
        <p:nvPicPr>
          <p:cNvPr id="13" name="irc_mi" descr="Bildergebnis für cc by-nc-sa 4.0 logo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0"/>
            <a:ext cx="165618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2415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80614" cy="712550"/>
              <a:chOff x="1" y="-10552"/>
              <a:chExt cx="5180614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4164" y="394752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UNTERRICHTSMATERIALIEN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101092" y="1268760"/>
            <a:ext cx="3868704" cy="11695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Quelle: </a:t>
            </a:r>
            <a:r>
              <a:rPr lang="sl-SI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Commonwealth </a:t>
            </a:r>
            <a:r>
              <a:rPr lang="sl-SI" sz="1400" b="1" dirty="0">
                <a:solidFill>
                  <a:schemeClr val="bg1"/>
                </a:solidFill>
                <a:latin typeface="Corbel" panose="020B0503020204020204" pitchFamily="34" charset="0"/>
              </a:rPr>
              <a:t>of Learning (o.J.): Counselling for Caregivers. Unit 8: Career and Vocational Guidance. </a:t>
            </a:r>
            <a:r>
              <a:rPr lang="sl-SI" sz="1400" dirty="0">
                <a:latin typeface="Corbel" panose="020B0503020204020204" pitchFamily="34" charset="0"/>
              </a:rPr>
              <a:t/>
            </a:r>
            <a:br>
              <a:rPr lang="sl-SI" sz="1400" dirty="0">
                <a:latin typeface="Corbel" panose="020B0503020204020204" pitchFamily="34" charset="0"/>
              </a:rPr>
            </a:br>
            <a:r>
              <a:rPr lang="sl-SI" sz="1400" u="sng" dirty="0">
                <a:latin typeface="Corbel" panose="020B0503020204020204" pitchFamily="34" charset="0"/>
                <a:hlinkClick r:id="rId6"/>
              </a:rPr>
              <a:t>http://oasis.col.org/bitstream/handle/11599/395/CFC_Unit_8.pdf?sequence=11&amp;isAllowed=y</a:t>
            </a:r>
            <a:r>
              <a:rPr lang="sl-SI" sz="1400" dirty="0">
                <a:latin typeface="Corbel" panose="020B0503020204020204" pitchFamily="34" charset="0"/>
              </a:rPr>
              <a:t> </a:t>
            </a:r>
            <a:endParaRPr lang="en-GB" sz="1400" dirty="0">
              <a:latin typeface="Corbel" panose="020B0503020204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402814"/>
            <a:ext cx="547260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Unterlage „</a:t>
            </a:r>
            <a:r>
              <a:rPr lang="sl-SI" sz="1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Career </a:t>
            </a:r>
            <a:r>
              <a:rPr lang="sl-SI" sz="1800" b="1" dirty="0">
                <a:solidFill>
                  <a:schemeClr val="accent1"/>
                </a:solidFill>
                <a:latin typeface="Corbel" panose="020B0503020204020204" pitchFamily="34" charset="0"/>
              </a:rPr>
              <a:t>and Vocational </a:t>
            </a:r>
            <a:r>
              <a:rPr lang="sl-SI" sz="1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Guidance</a:t>
            </a:r>
            <a:r>
              <a:rPr lang="de-DE" sz="1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“</a:t>
            </a:r>
          </a:p>
          <a:p>
            <a:r>
              <a:rPr lang="de-DE" sz="16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(Commonwealth </a:t>
            </a:r>
            <a:r>
              <a:rPr lang="de-DE" sz="1600" dirty="0" err="1" smtClean="0">
                <a:solidFill>
                  <a:schemeClr val="accent1"/>
                </a:solidFill>
                <a:latin typeface="Corbel" panose="020B0503020204020204" pitchFamily="34" charset="0"/>
              </a:rPr>
              <a:t>of</a:t>
            </a:r>
            <a:r>
              <a:rPr lang="de-DE" sz="16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Learning)</a:t>
            </a:r>
          </a:p>
          <a:p>
            <a:endParaRPr lang="de-DE" sz="1600" dirty="0" smtClean="0">
              <a:solidFill>
                <a:schemeClr val="accent1"/>
              </a:solidFill>
              <a:latin typeface="Corbel" panose="020B0503020204020204" pitchFamily="34" charset="0"/>
            </a:endParaRPr>
          </a:p>
          <a:p>
            <a:endParaRPr lang="de-DE" sz="1600" dirty="0" smtClean="0">
              <a:solidFill>
                <a:schemeClr val="accent1"/>
              </a:solidFill>
              <a:latin typeface="Corbel" panose="020B0503020204020204" pitchFamily="34" charset="0"/>
            </a:endParaRPr>
          </a:p>
          <a:p>
            <a:endParaRPr lang="de-DE" sz="1800" b="1" dirty="0">
              <a:solidFill>
                <a:schemeClr val="accent1"/>
              </a:solidFill>
              <a:latin typeface="Corbel" panose="020B0503020204020204" pitchFamily="34" charset="0"/>
            </a:endParaRPr>
          </a:p>
          <a:p>
            <a:r>
              <a:rPr lang="de-DE" sz="1800" b="1" dirty="0" smtClean="0">
                <a:latin typeface="Corbel" panose="020B0503020204020204" pitchFamily="34" charset="0"/>
              </a:rPr>
              <a:t>Unterlage und Übungen / Aufgaben zu den Themen: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Persönlichkeitsentwicklung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Informationen über Karrieremöglichkeiten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Stereotypen in der Berufswahl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Talente von Kindern und Jugendlichen erkennen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Unterstützung bei der Entwicklung von Karriereplänen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…</a:t>
            </a:r>
            <a:endParaRPr lang="en-GB" sz="1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709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80614" cy="712550"/>
              <a:chOff x="1" y="-10552"/>
              <a:chExt cx="5180614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4164" y="394752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PLAKAT: Eine Stadt voller Berufe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1227966"/>
            <a:ext cx="5472608" cy="38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Plakat „Eine Stadt voller Berufe“ &amp;</a:t>
            </a:r>
            <a:br>
              <a:rPr lang="de-DE" sz="20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de-DE" sz="20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Broschüre „Mehr als 200 Lehrberufe“ </a:t>
            </a:r>
            <a:br>
              <a:rPr lang="de-DE" sz="20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de-DE" sz="2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mit Fotos, Zeichnungen und Aufgaben für Kinder</a:t>
            </a:r>
          </a:p>
          <a:p>
            <a:endParaRPr lang="de-DE" sz="1800" b="1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b="1" dirty="0">
                <a:latin typeface="Corbel" panose="020B0503020204020204" pitchFamily="34" charset="0"/>
              </a:rPr>
              <a:t>Bezugsmöglichkeiten: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orbel" panose="020B0503020204020204" pitchFamily="34" charset="0"/>
              </a:rPr>
              <a:t>ibw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Corbel" panose="020B0503020204020204" pitchFamily="34" charset="0"/>
              </a:rPr>
              <a:t>Karriereberatung der WK OÖ</a:t>
            </a:r>
          </a:p>
          <a:p>
            <a:pPr>
              <a:spcBef>
                <a:spcPct val="50000"/>
              </a:spcBef>
            </a:pPr>
            <a:endParaRPr lang="de-DE" altLang="de-DE" sz="1600" dirty="0">
              <a:latin typeface="Corbel" panose="020B0503020204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b="1" dirty="0">
                <a:latin typeface="Corbel" panose="020B0503020204020204" pitchFamily="34" charset="0"/>
              </a:rPr>
              <a:t>Download: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rgbClr val="004282"/>
                </a:solidFill>
                <a:latin typeface="Corbel" panose="020B0503020204020204" pitchFamily="34" charset="0"/>
              </a:rPr>
              <a:t>www.bic.at </a:t>
            </a:r>
            <a:r>
              <a:rPr lang="de-DE" altLang="de-DE" sz="1600" dirty="0">
                <a:solidFill>
                  <a:srgbClr val="004282"/>
                </a:solidFill>
                <a:latin typeface="Corbel" panose="020B0503020204020204" pitchFamily="34" charset="0"/>
                <a:sym typeface="Wingdings" pitchFamily="2" charset="2"/>
              </a:rPr>
              <a:t> Service  Broschüren</a:t>
            </a:r>
            <a:endParaRPr lang="de-DE" altLang="de-DE" sz="1600" dirty="0">
              <a:solidFill>
                <a:srgbClr val="004282"/>
              </a:solidFill>
              <a:latin typeface="Corbel" panose="020B0503020204020204" pitchFamily="34" charset="0"/>
            </a:endParaRPr>
          </a:p>
          <a:p>
            <a:endParaRPr lang="de-DE" sz="1600" dirty="0" smtClean="0">
              <a:solidFill>
                <a:schemeClr val="accent1"/>
              </a:solidFill>
              <a:latin typeface="+mj-lt"/>
            </a:endParaRPr>
          </a:p>
          <a:p>
            <a:endParaRPr lang="de-DE" sz="1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85725"/>
            <a:ext cx="4297660" cy="3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ibw.at/components/com_redshop/assets/images/product/1382356096_mehr_als_200_lehrberuf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495" y="1196752"/>
            <a:ext cx="1594213" cy="2253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ern mit 8 Zacken 3"/>
          <p:cNvSpPr/>
          <p:nvPr/>
        </p:nvSpPr>
        <p:spPr bwMode="auto">
          <a:xfrm>
            <a:off x="2873668" y="2322558"/>
            <a:ext cx="3024336" cy="2914787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Welche Berufe gibt</a:t>
            </a:r>
            <a:r>
              <a:rPr kumimoji="0" lang="de-DE" sz="1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es überhaupt? </a:t>
            </a:r>
            <a:br>
              <a:rPr kumimoji="0" lang="de-DE" sz="1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anose="020B0503020204020204" pitchFamily="34" charset="0"/>
              </a:rPr>
            </a:br>
            <a:r>
              <a:rPr kumimoji="0" lang="de-DE" sz="1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Dieses </a:t>
            </a:r>
            <a:r>
              <a:rPr kumimoji="0" lang="de-DE" sz="14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Plakat zeigt viele Berufe auf einen Blick und eignet sich für den Einsatz in Kindergärten, Schulen, Familien, Kinder- und Jugendgruppen etc.   </a:t>
            </a:r>
            <a:endParaRPr kumimoji="0" lang="en-GB" sz="14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780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80614" cy="712550"/>
              <a:chOff x="1" y="-10552"/>
              <a:chExt cx="5180614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1560" y="622642"/>
            <a:ext cx="6624736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altLang="de-DE" sz="3200" dirty="0" smtClean="0">
                <a:solidFill>
                  <a:srgbClr val="004282"/>
                </a:solidFill>
                <a:latin typeface="Corbel" panose="020B0503020204020204" pitchFamily="34" charset="0"/>
              </a:rPr>
              <a:t>Erfahrungsaustausch in der Gruppe</a:t>
            </a:r>
            <a:endParaRPr lang="de-DE" altLang="de-DE" sz="32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7239" y="1988840"/>
            <a:ext cx="7537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dirty="0" smtClean="0">
                <a:latin typeface="Corbel" panose="020B0503020204020204" pitchFamily="34" charset="0"/>
              </a:rPr>
              <a:t>Welche Online Tools im Bereich der Berufsorientierung kennen und nützen Sie?</a:t>
            </a:r>
          </a:p>
          <a:p>
            <a:pPr algn="ctr"/>
            <a:r>
              <a:rPr lang="de-DE" sz="2100" dirty="0">
                <a:latin typeface="Corbel" panose="020B0503020204020204" pitchFamily="34" charset="0"/>
              </a:rPr>
              <a:t/>
            </a:r>
            <a:br>
              <a:rPr lang="de-DE" sz="2100" dirty="0">
                <a:latin typeface="Corbel" panose="020B0503020204020204" pitchFamily="34" charset="0"/>
              </a:rPr>
            </a:br>
            <a:endParaRPr lang="en-GB" sz="2100" dirty="0">
              <a:latin typeface="Corbel" panose="020B0503020204020204" pitchFamily="34" charset="0"/>
            </a:endParaRPr>
          </a:p>
        </p:txBody>
      </p:sp>
      <p:pic>
        <p:nvPicPr>
          <p:cNvPr id="17" name="Picture 2" descr="C:\Users\Winkler.IBW\AppData\Local\Microsoft\Windows\Temporary Internet Files\Content.IE5\YRK1CGL8\students_group_wo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27" y="4789654"/>
            <a:ext cx="2207573" cy="1645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3452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252622" cy="712550"/>
              <a:chOff x="1" y="-10552"/>
              <a:chExt cx="5252622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67544" y="63742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BERUFSINFORMATIONS-WEBSITES</a:t>
            </a:r>
            <a:endParaRPr lang="en-GB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" y="1354924"/>
            <a:ext cx="2863981" cy="178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5938" y="3144912"/>
            <a:ext cx="26919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 sz="2400">
                <a:solidFill>
                  <a:srgbClr val="00428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Font typeface="Wingdings" pitchFamily="2" charset="2"/>
              <a:defRPr sz="2400">
                <a:solidFill>
                  <a:srgbClr val="00428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Font typeface="Wingdings" pitchFamily="2" charset="2"/>
              <a:defRPr sz="1800">
                <a:solidFill>
                  <a:srgbClr val="00428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–"/>
              <a:defRPr sz="1800">
                <a:solidFill>
                  <a:srgbClr val="00428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800">
                <a:solidFill>
                  <a:srgbClr val="00428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r>
              <a:rPr lang="de-DE" altLang="de-DE" sz="2000" kern="0" dirty="0" smtClean="0">
                <a:latin typeface="Corbel" panose="020B0503020204020204" pitchFamily="34" charset="0"/>
                <a:hlinkClick r:id="rId7"/>
              </a:rPr>
              <a:t>deinelehre.bic.at</a:t>
            </a:r>
            <a:r>
              <a:rPr lang="de-DE" altLang="de-DE" sz="2000" kern="0" dirty="0" smtClean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392389" y="1123372"/>
            <a:ext cx="26919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 sz="2400">
                <a:solidFill>
                  <a:srgbClr val="00428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Font typeface="Wingdings" pitchFamily="2" charset="2"/>
              <a:defRPr sz="2400">
                <a:solidFill>
                  <a:srgbClr val="00428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Font typeface="Wingdings" pitchFamily="2" charset="2"/>
              <a:defRPr sz="1800">
                <a:solidFill>
                  <a:srgbClr val="00428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–"/>
              <a:defRPr sz="1800">
                <a:solidFill>
                  <a:srgbClr val="00428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800">
                <a:solidFill>
                  <a:srgbClr val="00428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r>
              <a:rPr lang="de-DE" altLang="de-DE" sz="2000" b="1" kern="0" dirty="0" smtClean="0">
                <a:latin typeface="Corbel" panose="020B0503020204020204" pitchFamily="34" charset="0"/>
              </a:rPr>
              <a:t>Beispiele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97" y="3141340"/>
            <a:ext cx="3440634" cy="22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tern mit 10 Zacken 14"/>
          <p:cNvSpPr/>
          <p:nvPr/>
        </p:nvSpPr>
        <p:spPr bwMode="auto">
          <a:xfrm>
            <a:off x="6111180" y="1484784"/>
            <a:ext cx="2973273" cy="2453477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Online-Berufsinformation und Lexika </a:t>
            </a:r>
            <a:r>
              <a:rPr lang="de-DE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zu</a:t>
            </a:r>
            <a:r>
              <a:rPr lang="de-DE" sz="1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de-DE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Ausbildungen </a:t>
            </a:r>
            <a:r>
              <a:rPr lang="de-DE" sz="1400" dirty="0">
                <a:solidFill>
                  <a:schemeClr val="bg1"/>
                </a:solidFill>
                <a:latin typeface="Corbel" panose="020B0503020204020204" pitchFamily="34" charset="0"/>
              </a:rPr>
              <a:t>und </a:t>
            </a:r>
            <a:r>
              <a:rPr lang="de-DE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Lehrberufen </a:t>
            </a:r>
            <a:r>
              <a:rPr lang="de-DE" sz="1400" dirty="0">
                <a:solidFill>
                  <a:schemeClr val="bg1"/>
                </a:solidFill>
                <a:latin typeface="Corbel" panose="020B0503020204020204" pitchFamily="34" charset="0"/>
              </a:rPr>
              <a:t>einzelner Länder sind hilfreiche Orientierungsgeber bei der </a:t>
            </a:r>
            <a:r>
              <a:rPr lang="de-DE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Berufswahl-entscheidung</a:t>
            </a:r>
            <a:endParaRPr lang="en-GB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67841" y="5396607"/>
            <a:ext cx="26919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 sz="2400">
                <a:solidFill>
                  <a:srgbClr val="00428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Font typeface="Wingdings" pitchFamily="2" charset="2"/>
              <a:defRPr sz="2400">
                <a:solidFill>
                  <a:srgbClr val="00428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Font typeface="Wingdings" pitchFamily="2" charset="2"/>
              <a:defRPr sz="1800">
                <a:solidFill>
                  <a:srgbClr val="00428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–"/>
              <a:defRPr sz="1800">
                <a:solidFill>
                  <a:srgbClr val="00428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800">
                <a:solidFill>
                  <a:srgbClr val="00428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r>
              <a:rPr lang="de-DE" altLang="de-DE" sz="2000" kern="0" dirty="0" smtClean="0">
                <a:latin typeface="Corbel" panose="020B0503020204020204" pitchFamily="34" charset="0"/>
                <a:hlinkClick r:id="rId9"/>
              </a:rPr>
              <a:t>www.azubi.de</a:t>
            </a:r>
            <a:r>
              <a:rPr lang="de-DE" altLang="de-DE" sz="2000" kern="0" dirty="0" smtClean="0">
                <a:latin typeface="Corbel" panose="020B0503020204020204" pitchFamily="34" charset="0"/>
              </a:rPr>
              <a:t> </a:t>
            </a:r>
          </a:p>
          <a:p>
            <a:r>
              <a:rPr lang="de-DE" altLang="de-DE" sz="1800" kern="0" dirty="0" smtClean="0">
                <a:solidFill>
                  <a:schemeClr val="tx1"/>
                </a:solidFill>
                <a:latin typeface="Corbel" panose="020B0503020204020204" pitchFamily="34" charset="0"/>
              </a:rPr>
              <a:t>inkl. Berufs-Check</a:t>
            </a:r>
          </a:p>
        </p:txBody>
      </p:sp>
    </p:spTree>
    <p:extLst>
      <p:ext uri="{BB962C8B-B14F-4D97-AF65-F5344CB8AC3E}">
        <p14:creationId xmlns="" xmlns:p14="http://schemas.microsoft.com/office/powerpoint/2010/main" val="296890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" y="0"/>
            <a:ext cx="9143999" cy="637423"/>
            <a:chOff x="1" y="0"/>
            <a:chExt cx="9143999" cy="637423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0"/>
              <a:ext cx="5324630" cy="637422"/>
              <a:chOff x="1" y="-32789"/>
              <a:chExt cx="5324630" cy="637422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-32789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067092" y="63742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BERUFSINFORMATIONS-WEBSITES</a:t>
            </a:r>
            <a:endParaRPr lang="en-GB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55" y="2249100"/>
            <a:ext cx="5795649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82353" y="1123372"/>
            <a:ext cx="3240485" cy="11507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altLang="de-DE" sz="2000" kern="0" dirty="0" smtClean="0">
                <a:latin typeface="Corbel" panose="020B0503020204020204" pitchFamily="34" charset="0"/>
              </a:rPr>
              <a:t>Berufsinformation der Wirtschaftskammern Österreichs: </a:t>
            </a:r>
            <a:r>
              <a:rPr lang="de-DE" altLang="de-DE" sz="2000" kern="0" dirty="0" smtClean="0">
                <a:latin typeface="Corbel" panose="020B0503020204020204" pitchFamily="34" charset="0"/>
                <a:hlinkClick r:id="rId7"/>
              </a:rPr>
              <a:t>www.bic.at</a:t>
            </a:r>
            <a:r>
              <a:rPr lang="de-DE" altLang="de-DE" sz="2000" kern="0" dirty="0" smtClean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2353" y="2276872"/>
            <a:ext cx="331236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 smtClean="0">
                <a:latin typeface="Corbel" panose="020B0503020204020204" pitchFamily="34" charset="0"/>
                <a:cs typeface="Arial" charset="0"/>
              </a:rPr>
              <a:t>2.000 Berufe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>
                <a:latin typeface="Corbel" panose="020B0503020204020204" pitchFamily="34" charset="0"/>
                <a:cs typeface="Arial" charset="0"/>
              </a:rPr>
              <a:t>a</a:t>
            </a:r>
            <a:r>
              <a:rPr lang="de-DE" altLang="de-DE" sz="2000" dirty="0" smtClean="0">
                <a:latin typeface="Corbel" panose="020B0503020204020204" pitchFamily="34" charset="0"/>
                <a:cs typeface="Arial" charset="0"/>
              </a:rPr>
              <a:t>lle Lehrberufe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>
                <a:latin typeface="Corbel" panose="020B0503020204020204" pitchFamily="34" charset="0"/>
                <a:cs typeface="Arial" charset="0"/>
              </a:rPr>
              <a:t>a</a:t>
            </a:r>
            <a:r>
              <a:rPr lang="de-DE" altLang="de-DE" sz="2000" dirty="0" smtClean="0">
                <a:latin typeface="Corbel" panose="020B0503020204020204" pitchFamily="34" charset="0"/>
                <a:cs typeface="Arial" charset="0"/>
              </a:rPr>
              <a:t>lle Ausbildungen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 smtClean="0">
                <a:latin typeface="Corbel" panose="020B0503020204020204" pitchFamily="34" charset="0"/>
                <a:cs typeface="Arial" charset="0"/>
              </a:rPr>
              <a:t>Interessenprofil/-test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 smtClean="0">
                <a:latin typeface="Corbel" panose="020B0503020204020204" pitchFamily="34" charset="0"/>
                <a:cs typeface="Arial" charset="0"/>
              </a:rPr>
              <a:t>Tipps zur Berufswahl und Bewerbung 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 smtClean="0">
                <a:latin typeface="Corbel" panose="020B0503020204020204" pitchFamily="34" charset="0"/>
                <a:cs typeface="Arial" charset="0"/>
              </a:rPr>
              <a:t>Videos &amp; Fotos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 smtClean="0">
                <a:latin typeface="Corbel" panose="020B0503020204020204" pitchFamily="34" charset="0"/>
                <a:cs typeface="Arial" charset="0"/>
              </a:rPr>
              <a:t> Bildungsförderungen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 smtClean="0">
                <a:latin typeface="Corbel" panose="020B0503020204020204" pitchFamily="34" charset="0"/>
                <a:cs typeface="Arial" charset="0"/>
              </a:rPr>
              <a:t>…</a:t>
            </a:r>
            <a:endParaRPr lang="de-DE" altLang="de-DE" sz="2000" dirty="0">
              <a:latin typeface="Corbel" panose="020B0503020204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94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" y="0"/>
            <a:ext cx="9143999" cy="637423"/>
            <a:chOff x="1" y="0"/>
            <a:chExt cx="9143999" cy="637423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0"/>
              <a:ext cx="4964590" cy="637422"/>
              <a:chOff x="1" y="-32789"/>
              <a:chExt cx="4964590" cy="637422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-32789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21" r="12249" b="3348"/>
          <a:stretch/>
        </p:blipFill>
        <p:spPr bwMode="auto">
          <a:xfrm>
            <a:off x="2326821" y="1766072"/>
            <a:ext cx="4490357" cy="353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over_qb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607"/>
          <a:stretch/>
        </p:blipFill>
        <p:spPr bwMode="auto">
          <a:xfrm>
            <a:off x="6300192" y="1583214"/>
            <a:ext cx="2485908" cy="184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90" t="8894" r="10677" b="14273"/>
          <a:stretch>
            <a:fillRect/>
          </a:stretch>
        </p:blipFill>
        <p:spPr bwMode="auto">
          <a:xfrm>
            <a:off x="6340667" y="4380230"/>
            <a:ext cx="2497667" cy="18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76730" y="5591562"/>
            <a:ext cx="35639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de-DE" altLang="de-DE" sz="2000" b="1" dirty="0" smtClean="0">
                <a:solidFill>
                  <a:srgbClr val="1E4D85"/>
                </a:solidFill>
                <a:latin typeface="Corbel" panose="020B0503020204020204" pitchFamily="34" charset="0"/>
                <a:cs typeface="Arial" charset="0"/>
                <a:hlinkClick r:id="rId9"/>
              </a:rPr>
              <a:t>www.karrierekompass.at</a:t>
            </a:r>
            <a:endParaRPr lang="de-DE" altLang="de-DE" sz="2000" b="1" dirty="0" smtClean="0">
              <a:solidFill>
                <a:srgbClr val="1E4D85"/>
              </a:solidFill>
              <a:latin typeface="Corbel" panose="020B0503020204020204" pitchFamily="34" charset="0"/>
              <a:cs typeface="Arial" charset="0"/>
            </a:endParaRPr>
          </a:p>
          <a:p>
            <a:pPr algn="ctr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de-DE" altLang="de-DE" sz="2000" b="1" dirty="0" smtClean="0">
                <a:solidFill>
                  <a:srgbClr val="1E4D85"/>
                </a:solidFill>
                <a:latin typeface="Corbel" panose="020B0503020204020204" pitchFamily="34" charset="0"/>
                <a:cs typeface="Arial" charset="0"/>
                <a:hlinkClick r:id="rId10"/>
              </a:rPr>
              <a:t>www.arbeitszimmer.cc</a:t>
            </a:r>
            <a:r>
              <a:rPr lang="de-DE" altLang="de-DE" sz="2000" b="1" dirty="0" smtClean="0">
                <a:solidFill>
                  <a:srgbClr val="1E4D85"/>
                </a:solidFill>
                <a:latin typeface="Corbel" panose="020B0503020204020204" pitchFamily="34" charset="0"/>
                <a:cs typeface="Arial" charset="0"/>
              </a:rPr>
              <a:t>   </a:t>
            </a:r>
            <a:endParaRPr lang="de-DE" altLang="de-DE" sz="2000" b="1" dirty="0">
              <a:solidFill>
                <a:srgbClr val="1E4D85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84167" y="1268760"/>
            <a:ext cx="3096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1800" b="1" dirty="0" smtClean="0">
                <a:solidFill>
                  <a:srgbClr val="1E4D85"/>
                </a:solidFill>
                <a:latin typeface="Corbel" panose="020B0503020204020204" pitchFamily="34" charset="0"/>
                <a:cs typeface="Arial" charset="0"/>
              </a:rPr>
              <a:t>Qualifikationsbarometer</a:t>
            </a:r>
            <a:endParaRPr lang="de-DE" altLang="de-DE" sz="1800" b="1" dirty="0">
              <a:solidFill>
                <a:srgbClr val="1E4D85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070499" y="3998391"/>
            <a:ext cx="303800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1800" b="1" dirty="0" smtClean="0">
                <a:solidFill>
                  <a:srgbClr val="1E4D85"/>
                </a:solidFill>
                <a:latin typeface="Corbel" panose="020B0503020204020204" pitchFamily="34" charset="0"/>
                <a:cs typeface="Arial" charset="0"/>
              </a:rPr>
              <a:t>Ausbildungskompass</a:t>
            </a:r>
            <a:endParaRPr lang="de-DE" altLang="de-DE" sz="1800" b="1" dirty="0">
              <a:solidFill>
                <a:srgbClr val="1E4D85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1520" y="1268760"/>
            <a:ext cx="303800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1800" b="1" dirty="0" smtClean="0">
                <a:solidFill>
                  <a:srgbClr val="1E4D85"/>
                </a:solidFill>
                <a:latin typeface="Corbel" panose="020B0503020204020204" pitchFamily="34" charset="0"/>
                <a:cs typeface="Arial" charset="0"/>
              </a:rPr>
              <a:t>Berufskompass</a:t>
            </a:r>
            <a:endParaRPr lang="de-DE" altLang="de-DE" sz="1800" b="1" dirty="0">
              <a:solidFill>
                <a:srgbClr val="1E4D85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09859" y="3998391"/>
            <a:ext cx="303800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1800" b="1" dirty="0" smtClean="0">
                <a:solidFill>
                  <a:srgbClr val="1E4D85"/>
                </a:solidFill>
                <a:latin typeface="Corbel" panose="020B0503020204020204" pitchFamily="34" charset="0"/>
                <a:cs typeface="Arial" charset="0"/>
              </a:rPr>
              <a:t>Berufslexikon</a:t>
            </a:r>
            <a:endParaRPr lang="de-DE" altLang="de-DE" sz="1800" b="1" dirty="0">
              <a:solidFill>
                <a:srgbClr val="1E4D85"/>
              </a:solidFill>
              <a:latin typeface="Corbel" panose="020B0503020204020204" pitchFamily="34" charset="0"/>
              <a:cs typeface="Arial" charset="0"/>
            </a:endParaRPr>
          </a:p>
        </p:txBody>
      </p:sp>
      <p:pic>
        <p:nvPicPr>
          <p:cNvPr id="24" name="Picture 2" descr="D:\Bliem.IBW\Documents\2_BO\12_praesentationen\bo_oberoesterreich\cover_berufslexik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4" y="4355930"/>
            <a:ext cx="2597143" cy="20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Bliem.IBW\Documents\2_BO\12_praesentationen\bo_oberoesterreich\cover_berufskompas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4" y="1628800"/>
            <a:ext cx="2558572" cy="202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90912" y="329830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AMS KARRIEREKOMPASS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 rot="19889521">
            <a:off x="6055728" y="2441993"/>
            <a:ext cx="630238" cy="354012"/>
          </a:xfrm>
          <a:prstGeom prst="rightArrow">
            <a:avLst>
              <a:gd name="adj1" fmla="val 50000"/>
              <a:gd name="adj2" fmla="val 44507"/>
            </a:avLst>
          </a:prstGeom>
          <a:solidFill>
            <a:srgbClr val="1E4D85"/>
          </a:solidFill>
          <a:ln w="9525">
            <a:solidFill>
              <a:srgbClr val="1E4D8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 rot="1305756">
            <a:off x="6058834" y="4469323"/>
            <a:ext cx="630238" cy="354012"/>
          </a:xfrm>
          <a:prstGeom prst="rightArrow">
            <a:avLst>
              <a:gd name="adj1" fmla="val 50000"/>
              <a:gd name="adj2" fmla="val 44507"/>
            </a:avLst>
          </a:prstGeom>
          <a:solidFill>
            <a:srgbClr val="1E4D85"/>
          </a:solidFill>
          <a:ln w="9525">
            <a:solidFill>
              <a:srgbClr val="1E4D8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 rot="9301224">
            <a:off x="2529041" y="4542648"/>
            <a:ext cx="630238" cy="354012"/>
          </a:xfrm>
          <a:prstGeom prst="rightArrow">
            <a:avLst>
              <a:gd name="adj1" fmla="val 50000"/>
              <a:gd name="adj2" fmla="val 44507"/>
            </a:avLst>
          </a:prstGeom>
          <a:solidFill>
            <a:srgbClr val="1E4D85"/>
          </a:solidFill>
          <a:ln w="9525">
            <a:solidFill>
              <a:srgbClr val="1E4D8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 rot="12277332">
            <a:off x="2456855" y="2464075"/>
            <a:ext cx="630238" cy="354012"/>
          </a:xfrm>
          <a:prstGeom prst="rightArrow">
            <a:avLst>
              <a:gd name="adj1" fmla="val 50000"/>
              <a:gd name="adj2" fmla="val 44507"/>
            </a:avLst>
          </a:prstGeom>
          <a:solidFill>
            <a:srgbClr val="1E4D85"/>
          </a:solidFill>
          <a:ln w="9525">
            <a:solidFill>
              <a:srgbClr val="1E4D8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</p:spTree>
    <p:extLst>
      <p:ext uri="{BB962C8B-B14F-4D97-AF65-F5344CB8AC3E}">
        <p14:creationId xmlns="" xmlns:p14="http://schemas.microsoft.com/office/powerpoint/2010/main" val="47303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" y="0"/>
            <a:ext cx="9143999" cy="734787"/>
            <a:chOff x="1" y="19268"/>
            <a:chExt cx="9143999" cy="734787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036598" cy="731818"/>
              <a:chOff x="1" y="-10552"/>
              <a:chExt cx="5036598" cy="731818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103111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93788" y="391966"/>
            <a:ext cx="764381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LEHRSTELLENBÖRSEN</a:t>
            </a:r>
          </a:p>
        </p:txBody>
      </p:sp>
      <p:pic>
        <p:nvPicPr>
          <p:cNvPr id="14" name="Picture 2" descr="D:\Bliem.IBW\Documents\2_BO\12_praesentationen\bo_oberoesterreich\cover_lehrstelleninf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464715" cy="1710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Bliem.IBW\Documents\2_BO\12_praesentationen\bo_oberoesterreich\cover_amslehrstell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31311"/>
            <a:ext cx="2395286" cy="2109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nhaltsplatzhalter 3"/>
          <p:cNvSpPr>
            <a:spLocks noGrp="1"/>
          </p:cNvSpPr>
          <p:nvPr>
            <p:ph idx="4294967295"/>
          </p:nvPr>
        </p:nvSpPr>
        <p:spPr>
          <a:xfrm>
            <a:off x="457200" y="1196752"/>
            <a:ext cx="3970784" cy="820688"/>
          </a:xfrm>
          <a:prstGeom prst="rect">
            <a:avLst/>
          </a:prstGeom>
        </p:spPr>
        <p:txBody>
          <a:bodyPr/>
          <a:lstStyle/>
          <a:p>
            <a:r>
              <a:rPr lang="de-AT" dirty="0" smtClean="0">
                <a:solidFill>
                  <a:srgbClr val="003264"/>
                </a:solidFill>
                <a:latin typeface="Corbel" panose="020B0503020204020204" pitchFamily="34" charset="0"/>
              </a:rPr>
              <a:t>www.lehrberuf.info</a:t>
            </a:r>
            <a:endParaRPr lang="de-AT" dirty="0">
              <a:solidFill>
                <a:srgbClr val="003264"/>
              </a:solidFill>
              <a:latin typeface="Corbel" panose="020B0503020204020204" pitchFamily="34" charset="0"/>
            </a:endParaRPr>
          </a:p>
        </p:txBody>
      </p:sp>
      <p:sp>
        <p:nvSpPr>
          <p:cNvPr id="17" name="Inhaltsplatzhalter 3"/>
          <p:cNvSpPr txBox="1">
            <a:spLocks/>
          </p:cNvSpPr>
          <p:nvPr/>
        </p:nvSpPr>
        <p:spPr bwMode="auto">
          <a:xfrm>
            <a:off x="2987824" y="2320280"/>
            <a:ext cx="4258816" cy="8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428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9pPr>
          </a:lstStyle>
          <a:p>
            <a:r>
              <a:rPr lang="de-AT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www.ams.at/lehrstellen</a:t>
            </a:r>
            <a:endParaRPr lang="de-AT" kern="0" dirty="0">
              <a:solidFill>
                <a:srgbClr val="003264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Picture 4" descr="D:\Bliem.IBW\Documents\2_BO\12_praesentationen\bo_oberoesterreich\cover_lehrstell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04724"/>
            <a:ext cx="2707714" cy="228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nhaltsplatzhalter 3"/>
          <p:cNvSpPr txBox="1">
            <a:spLocks/>
          </p:cNvSpPr>
          <p:nvPr/>
        </p:nvSpPr>
        <p:spPr bwMode="auto">
          <a:xfrm>
            <a:off x="5508104" y="3328392"/>
            <a:ext cx="4258816" cy="8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428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9pPr>
          </a:lstStyle>
          <a:p>
            <a:r>
              <a:rPr lang="de-AT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www.lehrstellen.info</a:t>
            </a:r>
            <a:endParaRPr lang="de-AT" kern="0" dirty="0">
              <a:solidFill>
                <a:srgbClr val="003264"/>
              </a:solidFill>
              <a:latin typeface="Corbel" panose="020B0503020204020204" pitchFamily="34" charset="0"/>
            </a:endParaRPr>
          </a:p>
        </p:txBody>
      </p:sp>
      <p:sp>
        <p:nvSpPr>
          <p:cNvPr id="21" name="Inhaltsplatzhalter 3"/>
          <p:cNvSpPr txBox="1">
            <a:spLocks/>
          </p:cNvSpPr>
          <p:nvPr/>
        </p:nvSpPr>
        <p:spPr bwMode="auto">
          <a:xfrm>
            <a:off x="35495" y="4869160"/>
            <a:ext cx="6192689" cy="8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rgbClr val="00428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  <a:defRPr sz="2600">
                <a:solidFill>
                  <a:srgbClr val="00428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400">
                <a:solidFill>
                  <a:srgbClr val="00428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428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82"/>
                </a:solidFill>
                <a:latin typeface="+mn-lt"/>
              </a:defRPr>
            </a:lvl9pPr>
          </a:lstStyle>
          <a:p>
            <a:r>
              <a:rPr lang="de-AT" sz="1800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www.jobspace.at</a:t>
            </a:r>
          </a:p>
          <a:p>
            <a:r>
              <a:rPr lang="de-AT" sz="1800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www.lehrlingsportal.at</a:t>
            </a:r>
          </a:p>
          <a:p>
            <a:r>
              <a:rPr lang="de-AT" sz="1800" kern="0" dirty="0" smtClean="0">
                <a:solidFill>
                  <a:srgbClr val="003264"/>
                </a:solidFill>
                <a:latin typeface="Corbel" panose="020B0503020204020204" pitchFamily="34" charset="0"/>
                <a:hlinkClick r:id="rId9"/>
              </a:rPr>
              <a:t>www.lehrling.at</a:t>
            </a:r>
            <a:endParaRPr lang="de-AT" sz="1800" kern="0" dirty="0" smtClean="0">
              <a:solidFill>
                <a:srgbClr val="003264"/>
              </a:solidFill>
              <a:latin typeface="Corbel" panose="020B0503020204020204" pitchFamily="34" charset="0"/>
            </a:endParaRPr>
          </a:p>
          <a:p>
            <a:r>
              <a:rPr lang="de-AT" sz="1800" kern="0" dirty="0" smtClean="0">
                <a:solidFill>
                  <a:srgbClr val="003264"/>
                </a:solidFill>
                <a:latin typeface="Corbel" panose="020B0503020204020204" pitchFamily="34" charset="0"/>
                <a:hlinkClick r:id="rId10"/>
              </a:rPr>
              <a:t>www.azubi.de</a:t>
            </a:r>
            <a:endParaRPr lang="de-AT" sz="1800" kern="0" dirty="0" smtClean="0">
              <a:solidFill>
                <a:srgbClr val="003264"/>
              </a:solidFill>
              <a:latin typeface="Corbel" panose="020B0503020204020204" pitchFamily="34" charset="0"/>
            </a:endParaRPr>
          </a:p>
          <a:p>
            <a:endParaRPr lang="de-AT" sz="1800" kern="0" dirty="0">
              <a:solidFill>
                <a:srgbClr val="00326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679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08606" cy="712550"/>
              <a:chOff x="1" y="-10552"/>
              <a:chExt cx="5108606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Rechteck 14"/>
          <p:cNvSpPr/>
          <p:nvPr/>
        </p:nvSpPr>
        <p:spPr bwMode="auto">
          <a:xfrm>
            <a:off x="0" y="1138335"/>
            <a:ext cx="9144000" cy="50989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4282"/>
              </a:solidFill>
              <a:effectLst/>
              <a:latin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9552" y="2348880"/>
            <a:ext cx="8229600" cy="676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e-DE" altLang="de-DE" sz="4000" kern="0" dirty="0" smtClean="0">
                <a:solidFill>
                  <a:schemeClr val="bg1"/>
                </a:solidFill>
                <a:latin typeface="Corbel" panose="020B0503020204020204" pitchFamily="34" charset="0"/>
              </a:rPr>
              <a:t>GOOD PRACTICE BEISPIELE</a:t>
            </a:r>
          </a:p>
          <a:p>
            <a:pPr marL="0" indent="0" algn="ctr">
              <a:buFont typeface="Wingdings" pitchFamily="2" charset="2"/>
              <a:buNone/>
            </a:pPr>
            <a:endParaRPr lang="de-DE" altLang="de-DE" sz="4000" kern="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de-DE" altLang="de-DE" sz="4000" kern="0" dirty="0" smtClean="0">
                <a:solidFill>
                  <a:schemeClr val="bg1"/>
                </a:solidFill>
                <a:latin typeface="Corbel" panose="020B0503020204020204" pitchFamily="34" charset="0"/>
              </a:rPr>
              <a:t>Berufsorientierungsmaßnahmen </a:t>
            </a:r>
            <a:br>
              <a:rPr lang="de-DE" altLang="de-DE" sz="4000" kern="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de-DE" altLang="de-DE" sz="4000" kern="0" dirty="0" smtClean="0">
                <a:solidFill>
                  <a:schemeClr val="bg1"/>
                </a:solidFill>
                <a:latin typeface="Corbel" panose="020B0503020204020204" pitchFamily="34" charset="0"/>
              </a:rPr>
              <a:t>und -tools</a:t>
            </a:r>
          </a:p>
        </p:txBody>
      </p:sp>
    </p:spTree>
    <p:extLst>
      <p:ext uri="{BB962C8B-B14F-4D97-AF65-F5344CB8AC3E}">
        <p14:creationId xmlns="" xmlns:p14="http://schemas.microsoft.com/office/powerpoint/2010/main" val="275578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02022" y="1528664"/>
            <a:ext cx="793274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de-DE" altLang="en-US" sz="20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08606" cy="712550"/>
              <a:chOff x="1" y="-10552"/>
              <a:chExt cx="5108606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0" y="1628800"/>
            <a:ext cx="543083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216125" y="5832350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dirty="0">
                <a:latin typeface="Arial" charset="0"/>
                <a:hlinkClick r:id="rId7"/>
              </a:rPr>
              <a:t>http://</a:t>
            </a:r>
            <a:r>
              <a:rPr lang="de-DE" sz="1200" dirty="0" smtClean="0">
                <a:latin typeface="Arial" charset="0"/>
                <a:hlinkClick r:id="rId7"/>
              </a:rPr>
              <a:t>www.berufs-orientierung.at/de/berufssafari.html</a:t>
            </a:r>
            <a:r>
              <a:rPr lang="de-DE" sz="1200" dirty="0" smtClean="0">
                <a:latin typeface="Arial" charset="0"/>
              </a:rPr>
              <a:t>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96136" y="1703794"/>
            <a:ext cx="3121948" cy="401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 smtClean="0">
                <a:latin typeface="Corbel" panose="020B0503020204020204" pitchFamily="34" charset="0"/>
                <a:cs typeface="Arial" panose="020B0604020202020204" pitchFamily="34" charset="0"/>
              </a:rPr>
              <a:t>Schüler/innen erkunden sechs Berufsfelder mit ihrer Klasse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500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 smtClean="0">
                <a:latin typeface="Corbel" panose="020B0503020204020204" pitchFamily="34" charset="0"/>
                <a:cs typeface="Arial" panose="020B0604020202020204" pitchFamily="34" charset="0"/>
              </a:rPr>
              <a:t>Wissensvermittlung erfolgt mittels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500" dirty="0" smtClean="0">
                <a:latin typeface="Corbel" panose="020B0503020204020204" pitchFamily="34" charset="0"/>
                <a:cs typeface="Arial" panose="020B0604020202020204" pitchFamily="34" charset="0"/>
              </a:rPr>
              <a:t>Erklärungen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500" dirty="0" smtClean="0">
                <a:latin typeface="Corbel" panose="020B0503020204020204" pitchFamily="34" charset="0"/>
                <a:cs typeface="Arial" panose="020B0604020202020204" pitchFamily="34" charset="0"/>
              </a:rPr>
              <a:t>Ausprobieren einzelner typischer Arbeitsschritte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500" dirty="0" smtClean="0">
                <a:latin typeface="Corbel" panose="020B0503020204020204" pitchFamily="34" charset="0"/>
                <a:cs typeface="Arial" panose="020B0604020202020204" pitchFamily="34" charset="0"/>
              </a:rPr>
              <a:t>Arbeiten an Werkstücken an den Stationen, die in Gebäuden verteilt sind (Safari!)</a:t>
            </a:r>
          </a:p>
          <a:p>
            <a:pPr lvl="1"/>
            <a:endParaRPr lang="de-DE" sz="1500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 smtClean="0">
                <a:latin typeface="Corbel" panose="020B0503020204020204" pitchFamily="34" charset="0"/>
                <a:cs typeface="Arial" panose="020B0604020202020204" pitchFamily="34" charset="0"/>
              </a:rPr>
              <a:t>Ort: WIFI Tirol, Innsbruck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500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500" dirty="0" smtClean="0">
                <a:latin typeface="Corbel" panose="020B0503020204020204" pitchFamily="34" charset="0"/>
                <a:cs typeface="Arial" panose="020B0604020202020204" pitchFamily="34" charset="0"/>
              </a:rPr>
              <a:t>Zielgruppe: Schüler/innen der Schulstufen 7-9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476250"/>
            <a:ext cx="8208143" cy="850900"/>
          </a:xfrm>
        </p:spPr>
        <p:txBody>
          <a:bodyPr/>
          <a:lstStyle/>
          <a:p>
            <a:pPr marL="0" lvl="2"/>
            <a:r>
              <a:rPr lang="de-DE" sz="3000" dirty="0" smtClean="0">
                <a:solidFill>
                  <a:srgbClr val="1E4D85"/>
                </a:solidFill>
                <a:latin typeface="Corbel" panose="020B0503020204020204" pitchFamily="34" charset="0"/>
              </a:rPr>
              <a:t>BERUFS-SAFARI</a:t>
            </a:r>
            <a:r>
              <a:rPr lang="de-DE" sz="3000" dirty="0" smtClean="0">
                <a:solidFill>
                  <a:srgbClr val="1E4D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®</a:t>
            </a:r>
            <a:r>
              <a:rPr lang="de-DE" sz="3000" dirty="0" smtClean="0">
                <a:solidFill>
                  <a:srgbClr val="1E4D85"/>
                </a:solidFill>
                <a:latin typeface="Corbel" panose="020B0503020204020204" pitchFamily="34" charset="0"/>
              </a:rPr>
              <a:t> am WIFI Tirol (Ö)</a:t>
            </a:r>
            <a:endParaRPr lang="de-DE" sz="3000" dirty="0">
              <a:solidFill>
                <a:srgbClr val="1E4D85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802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02022" y="1310944"/>
            <a:ext cx="793274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de-DE" altLang="en-US" sz="20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324630" cy="712550"/>
              <a:chOff x="1" y="-10552"/>
              <a:chExt cx="5324630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22871" y="1159332"/>
            <a:ext cx="80650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Safari </a:t>
            </a:r>
            <a:r>
              <a:rPr lang="de-DE" sz="20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6 Stationen</a:t>
            </a:r>
            <a:endParaRPr lang="de-DE" sz="2000" b="1" dirty="0" smtClean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707904" y="5912344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dirty="0">
                <a:latin typeface="Arial" charset="0"/>
                <a:hlinkClick r:id="rId6"/>
              </a:rPr>
              <a:t>http://</a:t>
            </a:r>
            <a:r>
              <a:rPr lang="de-DE" sz="1200" dirty="0" smtClean="0">
                <a:latin typeface="Arial" charset="0"/>
                <a:hlinkClick r:id="rId6"/>
              </a:rPr>
              <a:t>www.berufs-orientierung.at/de/berufssafari.html</a:t>
            </a:r>
            <a:r>
              <a:rPr lang="de-DE" sz="1200" dirty="0" smtClean="0">
                <a:latin typeface="Arial" charset="0"/>
              </a:rPr>
              <a:t> 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495374" y="4725144"/>
            <a:ext cx="3612027" cy="864096"/>
          </a:xfrm>
          <a:prstGeom prst="rect">
            <a:avLst/>
          </a:prstGeom>
          <a:solidFill>
            <a:srgbClr val="33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Tourismus und Lebensmittelindustrie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258809" y="4725144"/>
            <a:ext cx="3612027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Handel und kaufmännische Berufe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942733" y="3728306"/>
            <a:ext cx="4141435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Medien und </a:t>
            </a:r>
            <a:r>
              <a:rPr lang="de-DE" sz="28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Informationstechnologie</a:t>
            </a:r>
            <a:endParaRPr lang="de-DE" sz="28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4259801" y="2708920"/>
            <a:ext cx="3612027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sz="2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Gesundheit, Schönheit und Mode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2013501" y="1694622"/>
            <a:ext cx="3999897" cy="86409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800" dirty="0" err="1">
                <a:solidFill>
                  <a:schemeClr val="bg1"/>
                </a:solidFill>
                <a:latin typeface="Arial" charset="0"/>
              </a:rPr>
              <a:t>Metall</a:t>
            </a:r>
            <a:r>
              <a:rPr lang="en-GB" sz="2800" dirty="0">
                <a:solidFill>
                  <a:schemeClr val="bg1"/>
                </a:solidFill>
                <a:latin typeface="Arial" charset="0"/>
              </a:rPr>
              <a:t>- / </a:t>
            </a:r>
            <a:r>
              <a:rPr lang="en-GB" sz="2800" dirty="0" err="1">
                <a:solidFill>
                  <a:schemeClr val="bg1"/>
                </a:solidFill>
                <a:latin typeface="Arial" charset="0"/>
              </a:rPr>
              <a:t>Elektrotechnik</a:t>
            </a:r>
            <a:r>
              <a:rPr lang="en-GB" sz="2800" dirty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en-GB" sz="2800" dirty="0" err="1">
                <a:solidFill>
                  <a:schemeClr val="bg1"/>
                </a:solidFill>
                <a:latin typeface="Arial" charset="0"/>
              </a:rPr>
              <a:t>Elektronik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01423" y="2696964"/>
            <a:ext cx="3612027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sz="28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Bauen und Wohnen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53114" y="504494"/>
            <a:ext cx="820814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9pPr>
          </a:lstStyle>
          <a:p>
            <a:pPr marL="0" lvl="2"/>
            <a:r>
              <a:rPr lang="de-DE" sz="3000" kern="0" dirty="0" smtClean="0">
                <a:solidFill>
                  <a:srgbClr val="1E4D85"/>
                </a:solidFill>
                <a:latin typeface="Corbel" panose="020B0503020204020204" pitchFamily="34" charset="0"/>
              </a:rPr>
              <a:t>BERUFS-SAFARI</a:t>
            </a:r>
            <a:r>
              <a:rPr lang="de-DE" sz="3000" kern="0" dirty="0" smtClean="0">
                <a:solidFill>
                  <a:srgbClr val="1E4D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®</a:t>
            </a:r>
            <a:r>
              <a:rPr lang="de-DE" sz="3000" kern="0" dirty="0" smtClean="0">
                <a:solidFill>
                  <a:srgbClr val="1E4D85"/>
                </a:solidFill>
                <a:latin typeface="Corbel" panose="020B0503020204020204" pitchFamily="34" charset="0"/>
              </a:rPr>
              <a:t> am WIFI Tirol (Ö)</a:t>
            </a:r>
            <a:endParaRPr lang="de-DE" sz="3000" kern="0" dirty="0">
              <a:solidFill>
                <a:srgbClr val="1E4D85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841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80614" cy="712550"/>
              <a:chOff x="1" y="-10552"/>
              <a:chExt cx="5180614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30222" y="329830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ÜBERBLICK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SzTx/>
              <a:buFont typeface="Wingdings" pitchFamily="2" charset="2"/>
              <a:buNone/>
              <a:tabLst/>
              <a:defRPr sz="2400">
                <a:solidFill>
                  <a:srgbClr val="00428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Font typeface="Wingdings" pitchFamily="2" charset="2"/>
              <a:defRPr sz="2400">
                <a:solidFill>
                  <a:srgbClr val="00428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Font typeface="Wingdings" pitchFamily="2" charset="2"/>
              <a:defRPr sz="1800">
                <a:solidFill>
                  <a:srgbClr val="00428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–"/>
              <a:defRPr sz="1800">
                <a:solidFill>
                  <a:srgbClr val="00428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800">
                <a:solidFill>
                  <a:srgbClr val="00428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r>
              <a:rPr lang="de-DE" altLang="de-DE" b="1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Info- und Arbeitsmaterialien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Berufswahl begleiten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Betriebserkundungen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Ausbildungen und Lehrberufe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Unterrichtsmaterialien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altLang="de-DE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Online Tools</a:t>
            </a:r>
            <a:endParaRPr lang="de-DE" altLang="de-DE" b="1" kern="0" dirty="0" smtClean="0">
              <a:solidFill>
                <a:srgbClr val="003264"/>
              </a:solidFill>
              <a:latin typeface="Corbel" panose="020B0503020204020204" pitchFamily="34" charset="0"/>
            </a:endParaRPr>
          </a:p>
          <a:p>
            <a:pPr eaLnBrk="1" hangingPunct="1"/>
            <a:endParaRPr lang="de-DE" altLang="de-DE" b="1" kern="0" dirty="0" smtClean="0">
              <a:solidFill>
                <a:srgbClr val="003264"/>
              </a:solidFill>
              <a:latin typeface="Corbel" panose="020B0503020204020204" pitchFamily="34" charset="0"/>
            </a:endParaRPr>
          </a:p>
          <a:p>
            <a:pPr eaLnBrk="1" hangingPunct="1"/>
            <a:r>
              <a:rPr lang="de-DE" altLang="de-DE" b="1" kern="0" dirty="0" err="1" smtClean="0">
                <a:solidFill>
                  <a:srgbClr val="003264"/>
                </a:solidFill>
                <a:latin typeface="Corbel" panose="020B0503020204020204" pitchFamily="34" charset="0"/>
              </a:rPr>
              <a:t>Good</a:t>
            </a:r>
            <a:r>
              <a:rPr lang="de-DE" altLang="de-DE" b="1" kern="0" dirty="0" smtClean="0">
                <a:solidFill>
                  <a:srgbClr val="003264"/>
                </a:solidFill>
                <a:latin typeface="Corbel" panose="020B0503020204020204" pitchFamily="34" charset="0"/>
              </a:rPr>
              <a:t> Practice: Berufsorientierungsmaßnahmen und -tools</a:t>
            </a:r>
          </a:p>
          <a:p>
            <a:pPr lvl="1">
              <a:buFont typeface="Wingdings" pitchFamily="2" charset="2"/>
              <a:buChar char="ü"/>
            </a:pPr>
            <a:endParaRPr lang="de-DE" altLang="de-DE" kern="0" dirty="0" smtClean="0">
              <a:solidFill>
                <a:srgbClr val="003264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lvl="2"/>
            <a:r>
              <a:rPr lang="de-DE" sz="3000" dirty="0" smtClean="0">
                <a:solidFill>
                  <a:srgbClr val="1E4D85"/>
                </a:solidFill>
                <a:latin typeface="Corbel" panose="020B0503020204020204" pitchFamily="34" charset="0"/>
              </a:rPr>
              <a:t>BERUFS-SAFARI</a:t>
            </a:r>
            <a:r>
              <a:rPr lang="de-DE" sz="3000" dirty="0" smtClean="0">
                <a:solidFill>
                  <a:srgbClr val="1E4D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®</a:t>
            </a:r>
            <a:r>
              <a:rPr lang="de-DE" sz="3000" dirty="0" smtClean="0">
                <a:solidFill>
                  <a:srgbClr val="1E4D85"/>
                </a:solidFill>
                <a:latin typeface="Corbel" panose="020B0503020204020204" pitchFamily="34" charset="0"/>
              </a:rPr>
              <a:t> am WIFI Tirol (Ö)</a:t>
            </a:r>
            <a:endParaRPr lang="de-DE" sz="3000" dirty="0">
              <a:solidFill>
                <a:srgbClr val="1E4D85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2022" y="1528664"/>
            <a:ext cx="793274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de-DE" altLang="en-US" sz="20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80614" cy="712550"/>
              <a:chOff x="1" y="-10552"/>
              <a:chExt cx="5180614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442528" y="1377052"/>
            <a:ext cx="80650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3 Phasen pro Stand:</a:t>
            </a:r>
          </a:p>
        </p:txBody>
      </p:sp>
      <p:sp>
        <p:nvSpPr>
          <p:cNvPr id="15" name="Rechteck 14"/>
          <p:cNvSpPr/>
          <p:nvPr/>
        </p:nvSpPr>
        <p:spPr>
          <a:xfrm>
            <a:off x="3707904" y="5912344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dirty="0">
                <a:latin typeface="Arial" charset="0"/>
                <a:hlinkClick r:id="rId6"/>
              </a:rPr>
              <a:t>http://</a:t>
            </a:r>
            <a:r>
              <a:rPr lang="de-DE" sz="1200" dirty="0" smtClean="0">
                <a:latin typeface="Arial" charset="0"/>
                <a:hlinkClick r:id="rId6"/>
              </a:rPr>
              <a:t>www.berufs-orientierung.at/de/berufssafari.html</a:t>
            </a:r>
            <a:r>
              <a:rPr lang="de-DE" sz="1200" dirty="0" smtClean="0">
                <a:latin typeface="Arial" charset="0"/>
              </a:rPr>
              <a:t> 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459792" y="5085184"/>
            <a:ext cx="8074979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Step</a:t>
            </a:r>
            <a:r>
              <a:rPr lang="de-DE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1: </a:t>
            </a:r>
            <a:r>
              <a:rPr lang="de-DE" sz="2000" b="1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Warming</a:t>
            </a:r>
            <a:r>
              <a:rPr lang="de-DE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up</a:t>
            </a:r>
            <a:r>
              <a:rPr lang="de-DE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– Kennenlernen unterschiedlicher Berufe eines Berufsbereichs; Überblick über berufs-/branchentypische  Aktivitäten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1184020" y="3789040"/>
            <a:ext cx="6768752" cy="1080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Step</a:t>
            </a:r>
            <a:r>
              <a:rPr lang="de-DE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2: </a:t>
            </a:r>
            <a:r>
              <a:rPr lang="de-D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Aktionsphase </a:t>
            </a:r>
            <a:r>
              <a:rPr lang="de-DE" sz="20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– </a:t>
            </a:r>
            <a:r>
              <a:rPr lang="de-DE" sz="20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Möglichkeit des Ausprobierens von 2-3 berufstypischen Arbeitsschritten / Tätigkeiten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1796981" y="2025660"/>
            <a:ext cx="5400600" cy="1579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Step</a:t>
            </a:r>
            <a:r>
              <a:rPr lang="de-DE" sz="20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3:Cool-down Phase </a:t>
            </a:r>
            <a:r>
              <a:rPr lang="de-DE" sz="20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–</a:t>
            </a:r>
            <a:r>
              <a:rPr lang="de-DE" sz="20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Erstellen </a:t>
            </a:r>
            <a:r>
              <a:rPr lang="de-DE" sz="20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eines persönlichen </a:t>
            </a:r>
            <a:r>
              <a:rPr lang="de-DE" sz="20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Werkstücks (mit berufstypischen </a:t>
            </a:r>
            <a:r>
              <a:rPr lang="de-DE" sz="20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Materialien…) oder Ausprobieren einer Tätigkeit</a:t>
            </a:r>
          </a:p>
        </p:txBody>
      </p:sp>
    </p:spTree>
    <p:extLst>
      <p:ext uri="{BB962C8B-B14F-4D97-AF65-F5344CB8AC3E}">
        <p14:creationId xmlns="" xmlns:p14="http://schemas.microsoft.com/office/powerpoint/2010/main" val="2377503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02022" y="1528664"/>
            <a:ext cx="793274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de-DE" altLang="en-US" sz="20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" y="0"/>
            <a:ext cx="9143999" cy="734787"/>
            <a:chOff x="1" y="19268"/>
            <a:chExt cx="9143999" cy="734787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80614" cy="731818"/>
              <a:chOff x="1" y="-10552"/>
              <a:chExt cx="5180614" cy="731818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103111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837" y="1844824"/>
            <a:ext cx="316835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dirty="0">
                <a:latin typeface="Corbel" panose="020B0503020204020204" pitchFamily="34" charset="0"/>
                <a:cs typeface="Arial" charset="0"/>
              </a:rPr>
              <a:t>Video-Interviews auf </a:t>
            </a:r>
            <a:r>
              <a:rPr lang="de-DE" altLang="de-DE" dirty="0" smtClean="0">
                <a:latin typeface="Corbel" panose="020B0503020204020204" pitchFamily="34" charset="0"/>
                <a:cs typeface="Arial" charset="0"/>
              </a:rPr>
              <a:t>whatchado</a:t>
            </a:r>
            <a:r>
              <a:rPr lang="de-DE" altLang="de-DE" dirty="0" smtClean="0">
                <a:solidFill>
                  <a:schemeClr val="bg1"/>
                </a:solidFill>
                <a:latin typeface="Corbel" panose="020B0503020204020204" pitchFamily="34" charset="0"/>
                <a:cs typeface="Arial" charset="0"/>
              </a:rPr>
              <a:t>.com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dirty="0">
                <a:latin typeface="Corbel" panose="020B0503020204020204" pitchFamily="34" charset="0"/>
                <a:cs typeface="Arial" charset="0"/>
              </a:rPr>
              <a:t>r</a:t>
            </a:r>
            <a:r>
              <a:rPr lang="de-DE" altLang="de-DE" dirty="0" smtClean="0">
                <a:latin typeface="Corbel" panose="020B0503020204020204" pitchFamily="34" charset="0"/>
                <a:cs typeface="Arial" charset="0"/>
              </a:rPr>
              <a:t>und 6.000 Interviews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dirty="0" smtClean="0">
                <a:latin typeface="Corbel" panose="020B0503020204020204" pitchFamily="34" charset="0"/>
                <a:cs typeface="Arial" charset="0"/>
              </a:rPr>
              <a:t>Interessen-</a:t>
            </a:r>
            <a:r>
              <a:rPr lang="de-DE" altLang="de-DE" dirty="0" err="1" smtClean="0">
                <a:latin typeface="Corbel" panose="020B0503020204020204" pitchFamily="34" charset="0"/>
                <a:cs typeface="Arial" charset="0"/>
              </a:rPr>
              <a:t>Matching</a:t>
            </a:r>
            <a:endParaRPr lang="de-DE" altLang="de-DE" dirty="0" smtClean="0">
              <a:latin typeface="Corbel" panose="020B0503020204020204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dirty="0" err="1">
                <a:latin typeface="Corbel" panose="020B0503020204020204" pitchFamily="34" charset="0"/>
                <a:cs typeface="Arial" charset="0"/>
              </a:rPr>
              <a:t>w</a:t>
            </a:r>
            <a:r>
              <a:rPr lang="de-DE" altLang="de-DE" dirty="0" err="1" smtClean="0">
                <a:latin typeface="Corbel" panose="020B0503020204020204" pitchFamily="34" charset="0"/>
                <a:cs typeface="Arial" charset="0"/>
              </a:rPr>
              <a:t>hatchaSkool</a:t>
            </a:r>
            <a:r>
              <a:rPr lang="de-DE" altLang="de-DE" dirty="0" smtClean="0">
                <a:latin typeface="Corbel" panose="020B0503020204020204" pitchFamily="34" charset="0"/>
                <a:cs typeface="Arial" charset="0"/>
              </a:rPr>
              <a:t> – Motivationsvorträge in Schulen </a:t>
            </a:r>
            <a:endParaRPr lang="de-DE" altLang="de-DE" dirty="0"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987824" y="5775647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b="1" dirty="0" smtClean="0">
                <a:latin typeface="Arial" charset="0"/>
                <a:cs typeface="Arial" charset="0"/>
                <a:hlinkClick r:id="rId6"/>
              </a:rPr>
              <a:t>www.whatchado.com</a:t>
            </a:r>
            <a:r>
              <a:rPr lang="de-DE" altLang="de-DE" b="1" dirty="0" smtClean="0">
                <a:latin typeface="Arial" charset="0"/>
                <a:cs typeface="Arial" charset="0"/>
              </a:rPr>
              <a:t> </a:t>
            </a:r>
            <a:endParaRPr lang="de-DE" altLang="de-DE" b="1" dirty="0">
              <a:latin typeface="Arial" charset="0"/>
              <a:cs typeface="Arial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2022" y="349624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WHATCHADO - WHATCHASKOOL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09" y="1472734"/>
            <a:ext cx="585216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1331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02022" y="1528664"/>
            <a:ext cx="793274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de-DE" altLang="en-US" sz="20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" y="188640"/>
            <a:ext cx="9143999" cy="637423"/>
            <a:chOff x="1" y="0"/>
            <a:chExt cx="9143999" cy="637423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0"/>
              <a:ext cx="4964590" cy="637422"/>
              <a:chOff x="1" y="-32789"/>
              <a:chExt cx="4964590" cy="637422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-32789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05770" y="339831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WHATCHASKOOL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5168" y="5949280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Corbel" panose="020B0503020204020204" pitchFamily="34" charset="0"/>
              </a:rPr>
              <a:t>Quelle: </a:t>
            </a:r>
            <a:r>
              <a:rPr lang="de-DE" sz="1200" dirty="0">
                <a:latin typeface="Corbel" panose="020B0503020204020204" pitchFamily="34" charset="0"/>
              </a:rPr>
              <a:t>https://www.whatchado.com/de/whatchaskool</a:t>
            </a:r>
            <a:endParaRPr lang="de-DE" sz="1200" dirty="0" smtClean="0">
              <a:latin typeface="Corbel" panose="020B0503020204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2802" y="1335682"/>
            <a:ext cx="8525252" cy="4439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  <a:tabLst>
                <a:tab pos="534988" algn="l"/>
              </a:tabLst>
            </a:pPr>
            <a:endParaRPr lang="de-DE" sz="1800" dirty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>
              <a:tabLst>
                <a:tab pos="534988" algn="l"/>
              </a:tabLst>
            </a:pPr>
            <a:r>
              <a:rPr lang="de-DE" sz="18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Dauer: </a:t>
            </a: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60-90 Minuten</a:t>
            </a:r>
          </a:p>
          <a:p>
            <a:pPr marL="0" lvl="1">
              <a:tabLst>
                <a:tab pos="534988" algn="l"/>
              </a:tabLst>
            </a:pPr>
            <a:endParaRPr lang="de-DE" sz="1800" dirty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>
              <a:tabLst>
                <a:tab pos="534988" algn="l"/>
              </a:tabLst>
            </a:pPr>
            <a:r>
              <a:rPr lang="de-DE" sz="18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Ort: </a:t>
            </a: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Schulen, Bildungseinrichtungen, Präsentationen in Kinosälen etc.</a:t>
            </a:r>
          </a:p>
          <a:p>
            <a:pPr marL="0" lvl="1">
              <a:tabLst>
                <a:tab pos="534988" algn="l"/>
              </a:tabLst>
            </a:pPr>
            <a:endParaRPr lang="de-DE" sz="1800" dirty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>
              <a:tabLst>
                <a:tab pos="534988" algn="l"/>
              </a:tabLst>
            </a:pPr>
            <a:r>
              <a:rPr lang="de-DE" sz="18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Didaktischer Ansatz </a:t>
            </a: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Offene Kommunikation mit Jugendlichen; Diskussion auf gleicher Augenhöhe </a:t>
            </a: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Authentische Vortragende  inspirierende Persönlichkeiten mit der Gabe, andere zu motivieren</a:t>
            </a:r>
          </a:p>
          <a:p>
            <a:pPr marL="0" lvl="1">
              <a:spcAft>
                <a:spcPts val="300"/>
              </a:spcAft>
              <a:tabLst>
                <a:tab pos="534988" algn="l"/>
              </a:tabLst>
            </a:pPr>
            <a:endParaRPr lang="de-DE" sz="1800" dirty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>
              <a:tabLst>
                <a:tab pos="534988" algn="l"/>
              </a:tabLst>
            </a:pPr>
            <a:r>
              <a:rPr lang="de-DE" sz="18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DREI ELEMENTE jedes Seminars</a:t>
            </a: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Karriereweg und Berufsorientierungsprozess des/der Vortragenden wird dargestellt</a:t>
            </a: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Informationen über whatchado (Videoplattform über persönliche Karrierewege in Interviewform)</a:t>
            </a:r>
          </a:p>
          <a:p>
            <a:pPr marL="285750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34988" algn="l"/>
              </a:tabLst>
            </a:pP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Interaktiver Teil mit Fragerunden, Quiz etc. </a:t>
            </a:r>
          </a:p>
        </p:txBody>
      </p:sp>
    </p:spTree>
    <p:extLst>
      <p:ext uri="{BB962C8B-B14F-4D97-AF65-F5344CB8AC3E}">
        <p14:creationId xmlns="" xmlns:p14="http://schemas.microsoft.com/office/powerpoint/2010/main" val="3222503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02022" y="1528664"/>
            <a:ext cx="793274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de-DE" altLang="en-US" sz="20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" y="0"/>
            <a:ext cx="9143999" cy="637423"/>
            <a:chOff x="1" y="0"/>
            <a:chExt cx="9143999" cy="637423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0"/>
              <a:ext cx="5324630" cy="637422"/>
              <a:chOff x="1" y="-32789"/>
              <a:chExt cx="5324630" cy="637422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-32789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hteck 15"/>
          <p:cNvSpPr/>
          <p:nvPr/>
        </p:nvSpPr>
        <p:spPr>
          <a:xfrm>
            <a:off x="5436146" y="5952077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u="sng" dirty="0">
                <a:hlinkClick r:id="rId6"/>
              </a:rPr>
              <a:t>http://aws.ibw.at/angebote/aws-spiel/2013</a:t>
            </a:r>
            <a:r>
              <a:rPr lang="de-DE" sz="1200" u="sng" dirty="0" smtClean="0">
                <a:hlinkClick r:id="rId6"/>
              </a:rPr>
              <a:t>/</a:t>
            </a:r>
            <a:r>
              <a:rPr lang="de-DE" sz="1200" u="sng" dirty="0" smtClean="0"/>
              <a:t> </a:t>
            </a:r>
            <a:endParaRPr lang="de-DE" sz="1200" dirty="0" smtClean="0">
              <a:latin typeface="Arial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79512" y="1557338"/>
            <a:ext cx="360203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>
                <a:latin typeface="Corbel" panose="020B0503020204020204" pitchFamily="34" charset="0"/>
              </a:rPr>
              <a:t>Würfel- und Legespiel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>
                <a:latin typeface="Corbel" panose="020B0503020204020204" pitchFamily="34" charset="0"/>
              </a:rPr>
              <a:t>für 2 - 8 Personen 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>
                <a:latin typeface="Corbel" panose="020B0503020204020204" pitchFamily="34" charset="0"/>
              </a:rPr>
              <a:t>ca. ab </a:t>
            </a:r>
            <a:r>
              <a:rPr lang="de-DE" altLang="de-DE" sz="2000" dirty="0" smtClean="0">
                <a:latin typeface="Corbel" panose="020B0503020204020204" pitchFamily="34" charset="0"/>
              </a:rPr>
              <a:t>12 </a:t>
            </a:r>
            <a:r>
              <a:rPr lang="de-DE" altLang="de-DE" sz="2000" dirty="0">
                <a:latin typeface="Corbel" panose="020B0503020204020204" pitchFamily="34" charset="0"/>
              </a:rPr>
              <a:t>Jahren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è"/>
            </a:pPr>
            <a:r>
              <a:rPr lang="de-DE" altLang="de-DE" sz="2000" dirty="0">
                <a:latin typeface="Corbel" panose="020B0503020204020204" pitchFamily="34" charset="0"/>
              </a:rPr>
              <a:t>insb</a:t>
            </a:r>
            <a:r>
              <a:rPr lang="de-DE" altLang="de-DE" sz="2000" dirty="0" smtClean="0">
                <a:latin typeface="Corbel" panose="020B0503020204020204" pitchFamily="34" charset="0"/>
              </a:rPr>
              <a:t>. aber nicht nur </a:t>
            </a:r>
            <a:r>
              <a:rPr lang="de-DE" altLang="de-DE" sz="2000" dirty="0">
                <a:latin typeface="Corbel" panose="020B0503020204020204" pitchFamily="34" charset="0"/>
              </a:rPr>
              <a:t>für Schulen </a:t>
            </a:r>
          </a:p>
        </p:txBody>
      </p:sp>
      <p:pic>
        <p:nvPicPr>
          <p:cNvPr id="15" name="Picture 5" descr="spielpl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77286"/>
            <a:ext cx="4536504" cy="452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79512" y="4076229"/>
            <a:ext cx="36004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de-DE" altLang="de-DE" sz="2000" b="1" dirty="0">
                <a:latin typeface="Corbel" panose="020B0503020204020204" pitchFamily="34" charset="0"/>
              </a:rPr>
              <a:t>Bestellung AWS:</a:t>
            </a:r>
          </a:p>
          <a:p>
            <a:pPr algn="l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de-DE" altLang="de-DE" sz="2000" dirty="0">
                <a:solidFill>
                  <a:srgbClr val="004282"/>
                </a:solidFill>
                <a:latin typeface="Corbel" panose="020B0503020204020204" pitchFamily="34" charset="0"/>
              </a:rPr>
              <a:t>http</a:t>
            </a:r>
            <a:r>
              <a:rPr lang="de-DE" altLang="de-DE" sz="2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://aws.ibw.at</a:t>
            </a:r>
          </a:p>
          <a:p>
            <a:pPr algn="l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endParaRPr lang="de-DE" altLang="de-DE" sz="2000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algn="l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de-DE" altLang="de-DE" sz="2000" dirty="0">
                <a:latin typeface="Corbel" panose="020B0503020204020204" pitchFamily="34" charset="0"/>
              </a:rPr>
              <a:t>Preis: EUR 15,00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30222" y="310039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SPIEL ABENTEUER BERUFSWAHL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672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252622" cy="712550"/>
              <a:chOff x="1" y="-10552"/>
              <a:chExt cx="5252622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4685" y="548680"/>
            <a:ext cx="77724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Verdana" pitchFamily="34" charset="0"/>
              </a:defRPr>
            </a:lvl1pPr>
            <a:lvl2pPr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lvl="2" algn="r"/>
            <a:r>
              <a:rPr lang="de-DE" altLang="de-DE" sz="3200" b="0" kern="0" dirty="0" smtClean="0">
                <a:solidFill>
                  <a:srgbClr val="1E4D85"/>
                </a:solidFill>
                <a:latin typeface="Corbel" panose="020B0503020204020204" pitchFamily="34" charset="0"/>
                <a:ea typeface="+mj-ea"/>
                <a:cs typeface="+mj-cs"/>
              </a:rPr>
              <a:t>SPIEL ABENTEUER BERUFSWAHL</a:t>
            </a:r>
            <a:endParaRPr lang="en-US" altLang="de-DE" sz="2000" b="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4086" y="1529324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763" lvl="1"/>
            <a:r>
              <a:rPr lang="de-DE" sz="1800" b="1" dirty="0" smtClean="0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Spielverlauf: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6" y="1713990"/>
            <a:ext cx="24193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436146" y="5952077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u="sng" dirty="0">
                <a:hlinkClick r:id="rId7"/>
              </a:rPr>
              <a:t>http://aws.ibw.at/angebote/aws-spiel/2013</a:t>
            </a:r>
            <a:r>
              <a:rPr lang="de-DE" sz="1200" u="sng" dirty="0" smtClean="0">
                <a:hlinkClick r:id="rId7"/>
              </a:rPr>
              <a:t>/</a:t>
            </a:r>
            <a:r>
              <a:rPr lang="de-DE" sz="1200" u="sng" dirty="0" smtClean="0"/>
              <a:t> </a:t>
            </a:r>
            <a:endParaRPr lang="de-DE" sz="1200" dirty="0" smtClean="0"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49041" y="2060848"/>
            <a:ext cx="5543499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763" lvl="1">
              <a:spcAft>
                <a:spcPts val="600"/>
              </a:spcAft>
            </a:pPr>
            <a:r>
              <a:rPr lang="de-DE" sz="1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Vom Spielrand aus bahnen sich die Spieler/innen einen Weg zum Erfahrungsschatz in der Mitte. 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349041" y="2891338"/>
            <a:ext cx="5543499" cy="969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763" lvl="1">
              <a:spcAft>
                <a:spcPts val="600"/>
              </a:spcAft>
            </a:pPr>
            <a:r>
              <a:rPr lang="de-DE" sz="1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Verschiedene Aufgaben (Kärtchen!) müssen gelöst werden. Dafür erhalten die Spieler/innen Erfahrungspunkte. 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24086" y="4390143"/>
            <a:ext cx="5543499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763" lvl="1">
              <a:spcAft>
                <a:spcPts val="600"/>
              </a:spcAft>
            </a:pPr>
            <a:r>
              <a:rPr lang="de-DE" sz="1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Gewinner/in</a:t>
            </a:r>
            <a:r>
              <a:rPr lang="de-DE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Der Spieler mit den meisten Erfahrungspunkten</a:t>
            </a:r>
          </a:p>
        </p:txBody>
      </p:sp>
    </p:spTree>
    <p:extLst>
      <p:ext uri="{BB962C8B-B14F-4D97-AF65-F5344CB8AC3E}">
        <p14:creationId xmlns="" xmlns:p14="http://schemas.microsoft.com/office/powerpoint/2010/main" val="163496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02022" y="1528664"/>
            <a:ext cx="793274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de-DE" altLang="en-US" sz="20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08606" cy="712550"/>
              <a:chOff x="1" y="-10552"/>
              <a:chExt cx="5108606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4685" y="548680"/>
            <a:ext cx="77724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Verdana" pitchFamily="34" charset="0"/>
              </a:defRPr>
            </a:lvl1pPr>
            <a:lvl2pPr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lvl="2" algn="r"/>
            <a:r>
              <a:rPr lang="de-DE" altLang="de-DE" sz="3200" b="0" kern="0" dirty="0" smtClean="0">
                <a:solidFill>
                  <a:srgbClr val="1E4D85"/>
                </a:solidFill>
                <a:latin typeface="Corbel" panose="020B0503020204020204" pitchFamily="34" charset="0"/>
                <a:ea typeface="+mj-ea"/>
                <a:cs typeface="+mj-cs"/>
              </a:rPr>
              <a:t>SPIEL ABENTEUER BERUFSWAHL</a:t>
            </a:r>
            <a:endParaRPr lang="en-US" altLang="de-DE" sz="2000" b="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5536" y="1260605"/>
            <a:ext cx="5976664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051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4763" lvl="1">
              <a:spcAft>
                <a:spcPts val="1200"/>
              </a:spcAft>
            </a:pPr>
            <a:r>
              <a:rPr lang="de-DE" sz="2000" b="1" dirty="0" smtClean="0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Aufgabenkärtchen – Beispiele: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56" y="1713990"/>
            <a:ext cx="24193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5436146" y="5952077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u="sng" dirty="0">
                <a:hlinkClick r:id="rId7"/>
              </a:rPr>
              <a:t>http://aws.ibw.at/angebote/aws-spiel/2013</a:t>
            </a:r>
            <a:r>
              <a:rPr lang="de-DE" sz="1200" u="sng" dirty="0" smtClean="0">
                <a:hlinkClick r:id="rId7"/>
              </a:rPr>
              <a:t>/</a:t>
            </a:r>
            <a:r>
              <a:rPr lang="de-DE" sz="1200" u="sng" dirty="0" smtClean="0"/>
              <a:t> </a:t>
            </a:r>
            <a:endParaRPr lang="de-DE" sz="1200" dirty="0" smtClean="0"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31261" y="4653136"/>
            <a:ext cx="4500780" cy="913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763" lvl="1"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Einschätzung / Erproben der eigenen Stärken: mathematische Beispiele, Logikaufgaben, Sprachkompetenz etc. 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876092" y="4069060"/>
            <a:ext cx="4653836" cy="4569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763" lvl="1"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Auseinandersetzen mit den eigenen Interessen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475083" y="3511085"/>
            <a:ext cx="4312942" cy="456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763" lvl="1"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Darstellen von Berufen mittels Pantomime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841192" y="2770110"/>
            <a:ext cx="5543499" cy="60027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763" lvl="1"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Aufzählen von Berufen, die an einem bestimmten Ort zu finden sind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475082" y="2151979"/>
            <a:ext cx="3423427" cy="4569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763" lvl="1">
              <a:spcAft>
                <a:spcPts val="600"/>
              </a:spcAft>
            </a:pPr>
            <a:r>
              <a:rPr lang="de-DE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Erkennen von Berufen auf Bildern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805657" y="5738831"/>
            <a:ext cx="4724271" cy="4569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763" lvl="1">
              <a:spcAft>
                <a:spcPts val="600"/>
              </a:spcAft>
            </a:pPr>
            <a:r>
              <a:rPr lang="de-DE" sz="18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000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02022" y="1528664"/>
            <a:ext cx="793274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de-DE" altLang="en-US" sz="20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" y="0"/>
            <a:ext cx="9143999" cy="637423"/>
            <a:chOff x="1" y="0"/>
            <a:chExt cx="9143999" cy="637423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0"/>
              <a:ext cx="5180614" cy="637422"/>
              <a:chOff x="1" y="-32789"/>
              <a:chExt cx="5180614" cy="637422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-32789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4685" y="548680"/>
            <a:ext cx="77724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Verdana" pitchFamily="34" charset="0"/>
              </a:defRPr>
            </a:lvl1pPr>
            <a:lvl2pPr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lvl="2"/>
            <a:r>
              <a:rPr lang="de-DE" altLang="de-DE" sz="3200" b="0" kern="0" dirty="0" smtClean="0">
                <a:solidFill>
                  <a:srgbClr val="1E4D85"/>
                </a:solidFill>
                <a:latin typeface="Corbel" panose="020B0503020204020204" pitchFamily="34" charset="0"/>
                <a:ea typeface="+mj-ea"/>
                <a:cs typeface="+mj-cs"/>
              </a:rPr>
              <a:t>TALENTE CHECK / TALENT CENTRE </a:t>
            </a:r>
            <a:endParaRPr lang="en-US" altLang="de-DE" sz="2000" b="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5832350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u="sng" dirty="0">
                <a:hlinkClick r:id="rId6"/>
              </a:rPr>
              <a:t>http://www.talentecheck-salzburg.at/schueler-schulen/check-das-mal/jeder-plan-braucht-einen-plan</a:t>
            </a:r>
            <a:r>
              <a:rPr lang="de-DE" sz="1200" u="sng" dirty="0" smtClean="0">
                <a:hlinkClick r:id="rId6"/>
              </a:rPr>
              <a:t>/</a:t>
            </a:r>
            <a:r>
              <a:rPr lang="de-DE" sz="1200" u="sng" dirty="0" smtClean="0"/>
              <a:t> </a:t>
            </a:r>
            <a:endParaRPr lang="de-DE" sz="1200" dirty="0" smtClean="0"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53"/>
            <a:ext cx="5879090" cy="422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5796136" y="1215681"/>
            <a:ext cx="3275856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</a:rPr>
              <a:t>Große Testzentren</a:t>
            </a: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Potentialanalyse</a:t>
            </a: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DE" sz="1600" dirty="0" smtClean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Ziel: </a:t>
            </a: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Mehr über die eigenen Stärken, Interessen, Potentiale und Fähigkeiten erfahren. </a:t>
            </a:r>
          </a:p>
          <a:p>
            <a:endParaRPr lang="de-DE" sz="1600" dirty="0" smtClean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Ort: </a:t>
            </a: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 vielen Standorten in Österreich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dirty="0" smtClean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Besonders </a:t>
            </a:r>
            <a:r>
              <a:rPr lang="de-DE" sz="16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innovative Testzentren</a:t>
            </a: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Graz und Salzburg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Kletterwand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Game </a:t>
            </a:r>
            <a:r>
              <a:rPr lang="de-DE" sz="1600" dirty="0" err="1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area</a:t>
            </a:r>
            <a:endParaRPr lang="de-DE" sz="1600" dirty="0" smtClean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Relaxation </a:t>
            </a:r>
            <a:r>
              <a:rPr lang="de-DE" sz="1600" dirty="0" err="1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area</a:t>
            </a:r>
            <a:endParaRPr lang="de-DE" sz="1600" dirty="0" smtClean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de-DE" sz="1600" dirty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Besprechen der Resultate mit den Jugendlichen und ihren Eltern</a:t>
            </a:r>
            <a:endParaRPr lang="de-DE" sz="1600" dirty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333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02022" y="1528664"/>
            <a:ext cx="793274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de-DE" altLang="en-US" sz="2000" dirty="0">
              <a:latin typeface="+mn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80614" cy="712550"/>
              <a:chOff x="1" y="-10552"/>
              <a:chExt cx="5180614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4685" y="548680"/>
            <a:ext cx="77724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Verdana" pitchFamily="34" charset="0"/>
              </a:defRPr>
            </a:lvl1pPr>
            <a:lvl2pPr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lvl="2" algn="r"/>
            <a:r>
              <a:rPr lang="de-DE" altLang="de-DE" sz="3200" b="0" kern="0" dirty="0" smtClean="0">
                <a:solidFill>
                  <a:srgbClr val="1E4D85"/>
                </a:solidFill>
                <a:latin typeface="Corbel" panose="020B0503020204020204" pitchFamily="34" charset="0"/>
                <a:ea typeface="+mj-ea"/>
                <a:cs typeface="+mj-cs"/>
              </a:rPr>
              <a:t>TALENTE CHECK / TALENT CENTRE </a:t>
            </a:r>
            <a:endParaRPr lang="en-US" altLang="de-DE" sz="2000" b="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4645" y="1268760"/>
            <a:ext cx="8892480" cy="2385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WELCHE TALENTE HAST DU?</a:t>
            </a:r>
          </a:p>
          <a:p>
            <a:r>
              <a:rPr lang="de-DE" sz="1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Zielgruppe: </a:t>
            </a: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Jugendliche im Alter von 13-14 Jahren</a:t>
            </a:r>
          </a:p>
          <a:p>
            <a:r>
              <a:rPr lang="de-DE" sz="18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Teilnahme: </a:t>
            </a: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Kostenfrei für Schulen</a:t>
            </a:r>
          </a:p>
          <a:p>
            <a:endParaRPr lang="de-DE" sz="1800" dirty="0" smtClean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8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Potentialanalyse:</a:t>
            </a:r>
            <a:endParaRPr lang="de-DE" sz="1800" b="1" dirty="0"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Viele Stationen mit praktischen Aufgaben sowie Aufgaben, die am Computer zu lösen sind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Test deckt viele </a:t>
            </a:r>
            <a:r>
              <a:rPr lang="de-DE" sz="18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Dimensionen </a:t>
            </a: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ab: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202996" y="3654028"/>
            <a:ext cx="172819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2">
              <a:spcAft>
                <a:spcPts val="600"/>
              </a:spcAft>
            </a:pPr>
            <a:r>
              <a:rPr lang="de-DE" sz="1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Persönliche Interessen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5697512" y="3654028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2">
              <a:spcAft>
                <a:spcPts val="600"/>
              </a:spcAft>
            </a:pPr>
            <a:r>
              <a:rPr lang="de-DE" sz="1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Motorische Fähigkeiten</a:t>
            </a:r>
            <a:endParaRPr lang="de-DE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66936" y="4437112"/>
            <a:ext cx="446449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2">
              <a:spcAft>
                <a:spcPts val="600"/>
              </a:spcAft>
            </a:pPr>
            <a:r>
              <a:rPr lang="de-DE" sz="1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Kognitive Fähigkeiten </a:t>
            </a:r>
            <a:r>
              <a:rPr lang="de-DE" sz="18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(logisches Denken, </a:t>
            </a:r>
            <a:r>
              <a:rPr lang="de-DE" sz="1800" dirty="0" err="1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räuml</a:t>
            </a:r>
            <a:r>
              <a:rPr lang="de-DE" sz="18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Vorstellungsvermögen…)</a:t>
            </a:r>
            <a:endParaRPr lang="de-DE" sz="18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380767" y="5311700"/>
            <a:ext cx="1728192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2">
              <a:spcAft>
                <a:spcPts val="600"/>
              </a:spcAft>
            </a:pPr>
            <a:r>
              <a:rPr lang="de-DE" sz="1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IT-Skills</a:t>
            </a:r>
            <a:endParaRPr lang="de-DE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2699792" y="3654028"/>
            <a:ext cx="1996853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2">
              <a:spcAft>
                <a:spcPts val="600"/>
              </a:spcAft>
            </a:pPr>
            <a:r>
              <a:rPr lang="de-DE" sz="1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Organisations- </a:t>
            </a:r>
            <a:r>
              <a:rPr lang="de-DE" sz="1800" b="1" dirty="0" err="1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talent</a:t>
            </a:r>
            <a:endParaRPr lang="de-DE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5336107" y="4437112"/>
            <a:ext cx="172819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2">
              <a:spcAft>
                <a:spcPts val="600"/>
              </a:spcAft>
            </a:pPr>
            <a:r>
              <a:rPr lang="de-DE" sz="1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Sprach- </a:t>
            </a:r>
            <a:r>
              <a:rPr lang="de-DE" sz="1800" b="1" dirty="0" err="1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kenntnisse</a:t>
            </a:r>
            <a:endParaRPr lang="de-DE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4365228" y="5276800"/>
            <a:ext cx="172819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2">
              <a:spcAft>
                <a:spcPts val="600"/>
              </a:spcAft>
            </a:pPr>
            <a:r>
              <a:rPr lang="de-DE" sz="1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Praktisches Rechnen</a:t>
            </a:r>
            <a:endParaRPr lang="de-DE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858000" y="5314900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88900" lvl="2">
              <a:spcAft>
                <a:spcPts val="600"/>
              </a:spcAft>
            </a:pPr>
            <a:r>
              <a:rPr lang="de-DE" sz="1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…</a:t>
            </a:r>
            <a:endParaRPr lang="de-DE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238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" y="0"/>
            <a:ext cx="9143999" cy="637423"/>
            <a:chOff x="1" y="0"/>
            <a:chExt cx="9143999" cy="637423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0"/>
              <a:ext cx="5252622" cy="637422"/>
              <a:chOff x="1" y="-32789"/>
              <a:chExt cx="5252622" cy="637422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-32789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84685" y="548680"/>
            <a:ext cx="77724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Verdana" pitchFamily="34" charset="0"/>
              </a:defRPr>
            </a:lvl1pPr>
            <a:lvl2pPr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lvl="2"/>
            <a:r>
              <a:rPr lang="en-US" altLang="de-DE" sz="3000" b="0" kern="0" dirty="0" smtClean="0">
                <a:solidFill>
                  <a:srgbClr val="1E4D85"/>
                </a:solidFill>
                <a:latin typeface="Corbel" panose="020B0503020204020204" pitchFamily="34" charset="0"/>
                <a:ea typeface="+mj-ea"/>
                <a:cs typeface="+mj-cs"/>
              </a:rPr>
              <a:t>WERKBOXEN</a:t>
            </a:r>
            <a:endParaRPr lang="en-US" altLang="de-DE" sz="3000" b="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16125" y="5832350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u="sng" dirty="0">
                <a:hlinkClick r:id="rId6"/>
              </a:rPr>
              <a:t>http://www.lehrlingswelten.at</a:t>
            </a:r>
            <a:r>
              <a:rPr lang="de-DE" sz="1200" u="sng" dirty="0" smtClean="0">
                <a:hlinkClick r:id="rId6"/>
              </a:rPr>
              <a:t>/</a:t>
            </a:r>
            <a:r>
              <a:rPr lang="de-DE" sz="1200" u="sng" dirty="0" smtClean="0"/>
              <a:t> </a:t>
            </a:r>
            <a:endParaRPr lang="de-DE" sz="1200" dirty="0" smtClean="0"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04048" y="1230396"/>
            <a:ext cx="3914036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Ziel</a:t>
            </a:r>
            <a:r>
              <a:rPr lang="en-GB" sz="1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Praxisnahe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Berufsorientierung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mittels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 “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Werkboxen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Werkboxen</a:t>
            </a:r>
            <a:r>
              <a:rPr lang="en-GB" sz="1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: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Ausgestattet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mit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berufstypischen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Arbeitsmaterialien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aund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 -</a:t>
            </a: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werkzeugen</a:t>
            </a:r>
            <a:endParaRPr lang="en-GB" sz="1800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Aktuell</a:t>
            </a:r>
            <a:r>
              <a:rPr lang="en-GB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n-GB" sz="1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12 </a:t>
            </a:r>
            <a:r>
              <a:rPr lang="en-GB" sz="18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unterschiedliche</a:t>
            </a:r>
            <a:r>
              <a:rPr lang="en-GB" sz="1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transportierbare</a:t>
            </a:r>
            <a:r>
              <a:rPr lang="en-GB" sz="1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Werkboxen</a:t>
            </a:r>
            <a:endParaRPr lang="en-GB" sz="1800" b="1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de-DE" sz="1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Bestellung der </a:t>
            </a: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Werkboxen: Kostenfrei für Schulen; über ein Kontaktformular auf der Homepage.</a:t>
            </a:r>
          </a:p>
          <a:p>
            <a:pPr marL="273050" lvl="1" indent="-273050">
              <a:buFont typeface="Arial" panose="020B0604020202020204" pitchFamily="34" charset="0"/>
              <a:buChar char="•"/>
            </a:pPr>
            <a:endParaRPr lang="de-DE" sz="1800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73050" lvl="1" indent="-273050">
              <a:buFont typeface="Arial" panose="020B0604020202020204" pitchFamily="34" charset="0"/>
              <a:buChar char="•"/>
            </a:pPr>
            <a:r>
              <a:rPr lang="de-DE" sz="1800" u="sng" dirty="0" smtClean="0">
                <a:latin typeface="Corbel" panose="020B0503020204020204" pitchFamily="34" charset="0"/>
                <a:cs typeface="Arial" panose="020B0604020202020204" pitchFamily="34" charset="0"/>
              </a:rPr>
              <a:t>Region: </a:t>
            </a: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Steiermark, Österreich</a:t>
            </a:r>
          </a:p>
          <a:p>
            <a:pPr marL="273050" lvl="1" indent="-273050">
              <a:buFont typeface="Arial" panose="020B0604020202020204" pitchFamily="34" charset="0"/>
              <a:buChar char="•"/>
            </a:pPr>
            <a:endParaRPr lang="de-DE" sz="1800" dirty="0" smtClean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u="sng" dirty="0" smtClean="0">
                <a:latin typeface="Corbel" panose="020B0503020204020204" pitchFamily="34" charset="0"/>
                <a:cs typeface="Arial" panose="020B0604020202020204" pitchFamily="34" charset="0"/>
              </a:rPr>
              <a:t>Zielgruppe</a:t>
            </a:r>
            <a:r>
              <a:rPr lang="de-DE" sz="1800" dirty="0" smtClean="0">
                <a:latin typeface="Corbel" panose="020B0503020204020204" pitchFamily="34" charset="0"/>
                <a:cs typeface="Arial" panose="020B0604020202020204" pitchFamily="34" charset="0"/>
              </a:rPr>
              <a:t>: Schüler/innen zwischen 12 und 14 Jahren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" y="2745892"/>
            <a:ext cx="5059662" cy="16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7554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108606" cy="712550"/>
              <a:chOff x="1" y="-10552"/>
              <a:chExt cx="5108606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84685" y="548680"/>
            <a:ext cx="77724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Verdana" pitchFamily="34" charset="0"/>
              </a:defRPr>
            </a:lvl1pPr>
            <a:lvl2pPr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lvl="2" algn="r"/>
            <a:r>
              <a:rPr lang="en-US" altLang="de-DE" sz="3000" b="0" kern="0" dirty="0" smtClean="0">
                <a:solidFill>
                  <a:srgbClr val="1E4D85"/>
                </a:solidFill>
                <a:latin typeface="Corbel" panose="020B0503020204020204" pitchFamily="34" charset="0"/>
                <a:ea typeface="+mj-ea"/>
                <a:cs typeface="+mj-cs"/>
              </a:rPr>
              <a:t>WERKBOXEN</a:t>
            </a:r>
            <a:endParaRPr lang="en-US" altLang="de-DE" sz="3000" b="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448525" y="5819650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u="sng" dirty="0">
                <a:hlinkClick r:id="rId6"/>
              </a:rPr>
              <a:t>http://www.lehrlingswelten.at</a:t>
            </a:r>
            <a:r>
              <a:rPr lang="de-DE" sz="1200" u="sng" dirty="0" smtClean="0">
                <a:hlinkClick r:id="rId6"/>
              </a:rPr>
              <a:t>/</a:t>
            </a:r>
            <a:r>
              <a:rPr lang="de-DE" sz="1200" u="sng" dirty="0" smtClean="0"/>
              <a:t> </a:t>
            </a:r>
            <a:endParaRPr lang="de-DE" sz="1200" dirty="0" smtClean="0"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7165" y="1186368"/>
            <a:ext cx="391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Einige Beispiele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07916"/>
            <a:ext cx="5059662" cy="16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708110" y="1634371"/>
            <a:ext cx="4040353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z="1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Maler/in / Beschichtungstechniker/in</a:t>
            </a:r>
            <a:endParaRPr lang="en-US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Werkstück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Designen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und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Bemalen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von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Holzplatten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mit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verschiedensten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Farben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und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Techniken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177164" y="1634371"/>
            <a:ext cx="374379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z="1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Hafner/in</a:t>
            </a:r>
            <a:endParaRPr lang="en-US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Werkstück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Erstellen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eines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kleinen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Modells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eines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gefliesten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Ofens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oder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Fliesenlegen</a:t>
            </a:r>
            <a:endParaRPr lang="en-GB" sz="18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95554" y="3097207"/>
            <a:ext cx="3743790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z="1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Tapezierer/in / Dekorateur/in</a:t>
            </a:r>
            <a:endParaRPr lang="en-US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Werkstück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Erstellen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eines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Sitzpolsters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;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Erstellen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einer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Lederbörse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77164" y="4647722"/>
            <a:ext cx="374379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z="1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Medienfachfrau/-mann</a:t>
            </a:r>
            <a:endParaRPr lang="en-US" sz="1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Werkstück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Designen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eines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Logos, von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Aufklebern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oder</a:t>
            </a:r>
            <a:r>
              <a:rPr lang="en-GB" sz="18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Visitenkarten</a:t>
            </a:r>
            <a:endParaRPr lang="de-DE" sz="18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19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uppieren 4"/>
          <p:cNvGrpSpPr/>
          <p:nvPr/>
        </p:nvGrpSpPr>
        <p:grpSpPr>
          <a:xfrm>
            <a:off x="0" y="260648"/>
            <a:ext cx="9143999" cy="637423"/>
            <a:chOff x="1" y="0"/>
            <a:chExt cx="9143999" cy="637423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0"/>
              <a:ext cx="5180614" cy="637422"/>
              <a:chOff x="1" y="-32789"/>
              <a:chExt cx="5180614" cy="637422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-32789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Rechteck 14"/>
          <p:cNvSpPr/>
          <p:nvPr/>
        </p:nvSpPr>
        <p:spPr bwMode="auto">
          <a:xfrm>
            <a:off x="0" y="1138335"/>
            <a:ext cx="9144000" cy="50989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4282"/>
              </a:solidFill>
              <a:effectLst/>
              <a:latin typeface="Arial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18864" y="3256384"/>
            <a:ext cx="8229600" cy="676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e-DE" altLang="de-DE" sz="4000" kern="0" dirty="0" smtClean="0">
                <a:solidFill>
                  <a:schemeClr val="bg1"/>
                </a:solidFill>
                <a:latin typeface="Corbel" panose="020B0503020204020204" pitchFamily="34" charset="0"/>
              </a:rPr>
              <a:t>INFO- und ARBEITSMATERIALIEN</a:t>
            </a:r>
          </a:p>
          <a:p>
            <a:pPr marL="0" indent="0" algn="ctr">
              <a:buFont typeface="Wingdings" pitchFamily="2" charset="2"/>
              <a:buNone/>
            </a:pPr>
            <a:endParaRPr lang="de-DE" altLang="de-DE" sz="4000" kern="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60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324630" cy="712550"/>
              <a:chOff x="1" y="-10552"/>
              <a:chExt cx="5324630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84685" y="548680"/>
            <a:ext cx="77724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Verdana" pitchFamily="34" charset="0"/>
              </a:defRPr>
            </a:lvl1pPr>
            <a:lvl2pPr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lvl="2" algn="r"/>
            <a:r>
              <a:rPr lang="en-US" altLang="de-DE" sz="3000" b="0" kern="0" dirty="0" smtClean="0">
                <a:solidFill>
                  <a:srgbClr val="1E4D85"/>
                </a:solidFill>
                <a:latin typeface="Corbel" panose="020B0503020204020204" pitchFamily="34" charset="0"/>
                <a:ea typeface="+mj-ea"/>
                <a:cs typeface="+mj-cs"/>
              </a:rPr>
              <a:t>BERUFS-ROLLENSPIEL </a:t>
            </a:r>
            <a:r>
              <a:rPr lang="en-US" altLang="de-DE" sz="3000" b="0" kern="0" dirty="0" err="1" smtClean="0">
                <a:solidFill>
                  <a:srgbClr val="1E4D85"/>
                </a:solidFill>
                <a:latin typeface="Corbel" panose="020B0503020204020204" pitchFamily="34" charset="0"/>
                <a:ea typeface="+mj-ea"/>
                <a:cs typeface="+mj-cs"/>
              </a:rPr>
              <a:t>KidZania</a:t>
            </a:r>
            <a:r>
              <a:rPr lang="en-US" altLang="de-DE" sz="3000" b="0" kern="0" dirty="0" smtClean="0">
                <a:solidFill>
                  <a:srgbClr val="1E4D85"/>
                </a:solidFill>
                <a:latin typeface="Corbel" panose="020B0503020204020204" pitchFamily="34" charset="0"/>
                <a:ea typeface="+mj-ea"/>
                <a:cs typeface="+mj-cs"/>
              </a:rPr>
              <a:t> (UK)</a:t>
            </a:r>
            <a:endParaRPr lang="en-US" altLang="de-DE" sz="3000" b="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915816" y="6237312"/>
            <a:ext cx="7415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>
              <a:spcBef>
                <a:spcPts val="600"/>
              </a:spcBef>
              <a:spcAft>
                <a:spcPts val="600"/>
              </a:spcAft>
              <a:buClr>
                <a:srgbClr val="004282"/>
              </a:buClr>
            </a:pPr>
            <a:r>
              <a:rPr lang="de-DE" sz="1200" dirty="0" smtClean="0">
                <a:latin typeface="Arial" charset="0"/>
              </a:rPr>
              <a:t>Quelle: </a:t>
            </a:r>
            <a:r>
              <a:rPr lang="de-DE" sz="1200" u="sng" dirty="0">
                <a:hlinkClick r:id="rId6"/>
              </a:rPr>
              <a:t>http://</a:t>
            </a:r>
            <a:r>
              <a:rPr lang="de-DE" sz="1200" u="sng" dirty="0" smtClean="0">
                <a:hlinkClick r:id="rId6"/>
              </a:rPr>
              <a:t>www.kidzania.com/what-is-kidzania.html</a:t>
            </a:r>
            <a:r>
              <a:rPr lang="de-DE" sz="1200" u="sng" dirty="0" smtClean="0"/>
              <a:t> </a:t>
            </a:r>
            <a:endParaRPr lang="de-DE" sz="1200" dirty="0" smtClean="0"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5184" y="1124744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Corbel" panose="020B0503020204020204" pitchFamily="34" charset="0"/>
              </a:rPr>
              <a:t>Zielgruppe:</a:t>
            </a:r>
            <a:r>
              <a:rPr lang="en-GB" sz="1800" b="1" dirty="0" smtClean="0">
                <a:latin typeface="Corbel" panose="020B0503020204020204" pitchFamily="34" charset="0"/>
              </a:rPr>
              <a:t> </a:t>
            </a:r>
            <a:r>
              <a:rPr lang="en-GB" sz="1800" dirty="0" smtClean="0">
                <a:latin typeface="Corbel" panose="020B0503020204020204" pitchFamily="34" charset="0"/>
              </a:rPr>
              <a:t>Kinder </a:t>
            </a:r>
            <a:r>
              <a:rPr lang="en-GB" sz="1800" dirty="0" err="1" smtClean="0">
                <a:latin typeface="Corbel" panose="020B0503020204020204" pitchFamily="34" charset="0"/>
              </a:rPr>
              <a:t>im</a:t>
            </a:r>
            <a:r>
              <a:rPr lang="en-GB" sz="1800" dirty="0" smtClean="0">
                <a:latin typeface="Corbel" panose="020B0503020204020204" pitchFamily="34" charset="0"/>
              </a:rPr>
              <a:t> Alter von 2-14 </a:t>
            </a:r>
            <a:r>
              <a:rPr lang="en-GB" sz="1800" dirty="0" err="1" smtClean="0">
                <a:latin typeface="Corbel" panose="020B0503020204020204" pitchFamily="34" charset="0"/>
              </a:rPr>
              <a:t>Jahren</a:t>
            </a:r>
            <a:endParaRPr lang="en-GB" sz="1800" dirty="0" smtClean="0">
              <a:latin typeface="Corbel" panose="020B0503020204020204" pitchFamily="34" charset="0"/>
            </a:endParaRPr>
          </a:p>
          <a:p>
            <a:endParaRPr lang="de-DE" sz="1800" dirty="0">
              <a:latin typeface="Corbel" panose="020B0503020204020204" pitchFamily="34" charset="0"/>
            </a:endParaRPr>
          </a:p>
          <a:p>
            <a:r>
              <a:rPr lang="de-DE" sz="1800" b="1" dirty="0" smtClean="0">
                <a:latin typeface="Corbel" panose="020B0503020204020204" pitchFamily="34" charset="0"/>
              </a:rPr>
              <a:t>Das Konzept: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Erproben von Berufen in einer eigens errichteten kleinen „Stadt“ in einem </a:t>
            </a:r>
            <a:r>
              <a:rPr lang="de-DE" sz="1800" dirty="0" err="1" smtClean="0">
                <a:latin typeface="Corbel" panose="020B0503020204020204" pitchFamily="34" charset="0"/>
              </a:rPr>
              <a:t>Indoor</a:t>
            </a:r>
            <a:r>
              <a:rPr lang="de-DE" sz="1800" dirty="0" smtClean="0">
                <a:latin typeface="Corbel" panose="020B0503020204020204" pitchFamily="34" charset="0"/>
              </a:rPr>
              <a:t>-Bereich. </a:t>
            </a:r>
          </a:p>
          <a:p>
            <a:endParaRPr lang="de-DE" sz="18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Die Kinder erkunden </a:t>
            </a:r>
            <a:r>
              <a:rPr lang="de-DE" sz="1800" dirty="0" err="1" smtClean="0">
                <a:latin typeface="Corbel" panose="020B0503020204020204" pitchFamily="34" charset="0"/>
              </a:rPr>
              <a:t>KidZania</a:t>
            </a:r>
            <a:r>
              <a:rPr lang="de-DE" sz="1800" dirty="0" smtClean="0">
                <a:latin typeface="Corbel" panose="020B0503020204020204" pitchFamily="34" charset="0"/>
              </a:rPr>
              <a:t> ohne ihre Eltern / Erziehungsberechtigten oder Lehrer/innen.</a:t>
            </a:r>
          </a:p>
          <a:p>
            <a:endParaRPr lang="de-DE" sz="18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Kinder wählen die Tätigkeiten / Berufe, die sie interessieren</a:t>
            </a:r>
          </a:p>
          <a:p>
            <a:endParaRPr lang="de-DE" sz="18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Geschultes Personal leitet die Kinder an</a:t>
            </a:r>
          </a:p>
          <a:p>
            <a:endParaRPr lang="de-DE" sz="18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Über 100 Berufe</a:t>
            </a:r>
          </a:p>
          <a:p>
            <a:endParaRPr lang="de-DE" sz="18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orbel" panose="020B0503020204020204" pitchFamily="34" charset="0"/>
              </a:rPr>
              <a:t>Die „Stadt“ wird von den Kindern „am Laufen gehalten“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343985" y="5649059"/>
            <a:ext cx="828092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800" dirty="0">
                <a:solidFill>
                  <a:schemeClr val="bg1"/>
                </a:solidFill>
                <a:latin typeface="Corbel" panose="020B0503020204020204" pitchFamily="34" charset="0"/>
              </a:rPr>
              <a:t>Hinweis: Auch in Österreich existierte mit „</a:t>
            </a:r>
            <a:r>
              <a:rPr lang="de-DE" sz="1800" dirty="0" err="1">
                <a:solidFill>
                  <a:schemeClr val="bg1"/>
                </a:solidFill>
                <a:latin typeface="Corbel" panose="020B0503020204020204" pitchFamily="34" charset="0"/>
              </a:rPr>
              <a:t>Minopolis</a:t>
            </a:r>
            <a:r>
              <a:rPr lang="de-DE" sz="1800" dirty="0">
                <a:solidFill>
                  <a:schemeClr val="bg1"/>
                </a:solidFill>
                <a:latin typeface="Corbel" panose="020B0503020204020204" pitchFamily="34" charset="0"/>
              </a:rPr>
              <a:t>“ ein ähnliches Konzept, das gegenwärtig aber nicht mehr besteht.</a:t>
            </a:r>
          </a:p>
        </p:txBody>
      </p:sp>
    </p:spTree>
    <p:extLst>
      <p:ext uri="{BB962C8B-B14F-4D97-AF65-F5344CB8AC3E}">
        <p14:creationId xmlns="" xmlns:p14="http://schemas.microsoft.com/office/powerpoint/2010/main" val="1318339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036598" cy="712550"/>
              <a:chOff x="1" y="-10552"/>
              <a:chExt cx="5036598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1560" y="639793"/>
            <a:ext cx="6624736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altLang="de-DE" sz="3200" dirty="0" smtClean="0">
                <a:solidFill>
                  <a:srgbClr val="004282"/>
                </a:solidFill>
                <a:latin typeface="Corbel" panose="020B0503020204020204" pitchFamily="34" charset="0"/>
              </a:rPr>
              <a:t>Erfahrungsaustausch in der Gruppe</a:t>
            </a:r>
            <a:endParaRPr lang="de-DE" altLang="de-DE" sz="32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7239" y="1988840"/>
            <a:ext cx="7537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dirty="0" smtClean="0">
                <a:latin typeface="Corbel" panose="020B0503020204020204" pitchFamily="34" charset="0"/>
              </a:rPr>
              <a:t>Kennen Sie weitere </a:t>
            </a:r>
            <a:r>
              <a:rPr lang="de-DE" sz="2100" dirty="0" err="1" smtClean="0">
                <a:latin typeface="Corbel" panose="020B0503020204020204" pitchFamily="34" charset="0"/>
              </a:rPr>
              <a:t>Good</a:t>
            </a:r>
            <a:r>
              <a:rPr lang="de-DE" sz="2100" dirty="0" smtClean="0">
                <a:latin typeface="Corbel" panose="020B0503020204020204" pitchFamily="34" charset="0"/>
              </a:rPr>
              <a:t> Practice Berufsorientierungsmaßnahmen oder -tools?</a:t>
            </a:r>
          </a:p>
          <a:p>
            <a:pPr algn="ctr"/>
            <a:r>
              <a:rPr lang="de-DE" sz="2100" dirty="0">
                <a:latin typeface="Corbel" panose="020B0503020204020204" pitchFamily="34" charset="0"/>
              </a:rPr>
              <a:t/>
            </a:r>
            <a:br>
              <a:rPr lang="de-DE" sz="2100" dirty="0">
                <a:latin typeface="Corbel" panose="020B0503020204020204" pitchFamily="34" charset="0"/>
              </a:rPr>
            </a:br>
            <a:endParaRPr lang="en-GB" sz="2100" dirty="0">
              <a:latin typeface="Corbel" panose="020B0503020204020204" pitchFamily="34" charset="0"/>
            </a:endParaRPr>
          </a:p>
        </p:txBody>
      </p:sp>
      <p:pic>
        <p:nvPicPr>
          <p:cNvPr id="17" name="Picture 2" descr="C:\Users\Winkler.IBW\AppData\Local\Microsoft\Windows\Temporary Internet Files\Content.IE5\YRK1CGL8\students_group_wo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27" y="4789654"/>
            <a:ext cx="2207573" cy="1645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7483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" y="0"/>
            <a:ext cx="9143999" cy="637423"/>
            <a:chOff x="1" y="0"/>
            <a:chExt cx="9143999" cy="637423"/>
          </a:xfrm>
        </p:grpSpPr>
        <p:pic>
          <p:nvPicPr>
            <p:cNvPr id="4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uppieren 5"/>
            <p:cNvGrpSpPr/>
            <p:nvPr/>
          </p:nvGrpSpPr>
          <p:grpSpPr>
            <a:xfrm>
              <a:off x="1" y="0"/>
              <a:ext cx="5252622" cy="637422"/>
              <a:chOff x="1" y="-32789"/>
              <a:chExt cx="5252622" cy="637422"/>
            </a:xfrm>
          </p:grpSpPr>
          <p:pic>
            <p:nvPicPr>
              <p:cNvPr id="8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-32789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hteck 6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899592" y="306896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2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4282"/>
                </a:solidFill>
                <a:latin typeface="Arial" charset="0"/>
              </a:defRPr>
            </a:lvl9pPr>
          </a:lstStyle>
          <a:p>
            <a:pPr algn="ctr"/>
            <a:r>
              <a:rPr lang="en-GB" altLang="de-DE" kern="0" dirty="0" smtClean="0">
                <a:latin typeface="Arial" charset="0"/>
              </a:rPr>
              <a:t/>
            </a:r>
            <a:br>
              <a:rPr lang="en-GB" altLang="de-DE" kern="0" dirty="0" smtClean="0">
                <a:latin typeface="Arial" charset="0"/>
              </a:rPr>
            </a:br>
            <a:r>
              <a:rPr lang="en-GB" altLang="de-DE" kern="0" dirty="0" err="1" smtClean="0">
                <a:latin typeface="Arial" charset="0"/>
              </a:rPr>
              <a:t>Danke</a:t>
            </a:r>
            <a:r>
              <a:rPr lang="en-GB" altLang="de-DE" kern="0" dirty="0" smtClean="0">
                <a:latin typeface="Arial" charset="0"/>
              </a:rPr>
              <a:t> für </a:t>
            </a:r>
            <a:r>
              <a:rPr lang="en-GB" altLang="de-DE" kern="0" dirty="0" err="1" smtClean="0">
                <a:latin typeface="Arial" charset="0"/>
              </a:rPr>
              <a:t>Ihre</a:t>
            </a:r>
            <a:r>
              <a:rPr lang="en-GB" altLang="de-DE" kern="0" dirty="0" smtClean="0">
                <a:latin typeface="Arial" charset="0"/>
              </a:rPr>
              <a:t> </a:t>
            </a:r>
            <a:r>
              <a:rPr lang="en-GB" altLang="de-DE" kern="0" dirty="0" err="1" smtClean="0">
                <a:latin typeface="Arial" charset="0"/>
              </a:rPr>
              <a:t>Aufmerksamkeit</a:t>
            </a:r>
            <a:r>
              <a:rPr lang="en-GB" altLang="de-DE" kern="0" dirty="0" smtClean="0">
                <a:latin typeface="Arial" charset="0"/>
              </a:rPr>
              <a:t>!</a:t>
            </a:r>
            <a:endParaRPr lang="en-US" sz="2000" kern="0" dirty="0"/>
          </a:p>
        </p:txBody>
      </p:sp>
    </p:spTree>
    <p:extLst>
      <p:ext uri="{BB962C8B-B14F-4D97-AF65-F5344CB8AC3E}">
        <p14:creationId xmlns="" xmlns:p14="http://schemas.microsoft.com/office/powerpoint/2010/main" val="2206960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uppieren 4"/>
          <p:cNvGrpSpPr/>
          <p:nvPr/>
        </p:nvGrpSpPr>
        <p:grpSpPr>
          <a:xfrm>
            <a:off x="1" y="0"/>
            <a:ext cx="9143999" cy="637423"/>
            <a:chOff x="1" y="0"/>
            <a:chExt cx="9143999" cy="637423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0"/>
              <a:ext cx="5324630" cy="637422"/>
              <a:chOff x="1" y="-32789"/>
              <a:chExt cx="5324630" cy="637422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-32789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2804" y="663476"/>
            <a:ext cx="6624736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altLang="de-DE" sz="3200" dirty="0" smtClean="0">
                <a:solidFill>
                  <a:srgbClr val="004282"/>
                </a:solidFill>
                <a:latin typeface="Corbel" panose="020B0503020204020204" pitchFamily="34" charset="0"/>
              </a:rPr>
              <a:t>Erfahrungsaustausch in der Gruppe</a:t>
            </a:r>
            <a:endParaRPr lang="de-DE" altLang="de-DE" sz="32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7239" y="1988840"/>
            <a:ext cx="7537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dirty="0" smtClean="0">
                <a:latin typeface="Corbel" panose="020B0503020204020204" pitchFamily="34" charset="0"/>
              </a:rPr>
              <a:t>Welche Informationsmaterialien (Print- und Onlinematerial) in Punkto Berufsorientierung kennen und nützen Sie?</a:t>
            </a:r>
          </a:p>
          <a:p>
            <a:pPr algn="ctr"/>
            <a:r>
              <a:rPr lang="de-DE" sz="2100" dirty="0">
                <a:latin typeface="Corbel" panose="020B0503020204020204" pitchFamily="34" charset="0"/>
              </a:rPr>
              <a:t/>
            </a:r>
            <a:br>
              <a:rPr lang="de-DE" sz="2100" dirty="0">
                <a:latin typeface="Corbel" panose="020B0503020204020204" pitchFamily="34" charset="0"/>
              </a:rPr>
            </a:br>
            <a:r>
              <a:rPr lang="de-DE" sz="2100" dirty="0" smtClean="0">
                <a:latin typeface="Corbel" panose="020B0503020204020204" pitchFamily="34" charset="0"/>
              </a:rPr>
              <a:t>Welche Informationsmaterialien finden Sie besonders hilfreich?</a:t>
            </a:r>
            <a:endParaRPr lang="en-GB" sz="2100" dirty="0">
              <a:latin typeface="Corbel" panose="020B0503020204020204" pitchFamily="34" charset="0"/>
            </a:endParaRPr>
          </a:p>
        </p:txBody>
      </p:sp>
      <p:pic>
        <p:nvPicPr>
          <p:cNvPr id="17" name="Picture 2" descr="C:\Users\Winkler.IBW\AppData\Local\Microsoft\Windows\Temporary Internet Files\Content.IE5\YRK1CGL8\students_group_wo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27" y="4789654"/>
            <a:ext cx="2207573" cy="1645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285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uppieren 4"/>
          <p:cNvGrpSpPr/>
          <p:nvPr/>
        </p:nvGrpSpPr>
        <p:grpSpPr>
          <a:xfrm>
            <a:off x="1" y="0"/>
            <a:ext cx="9143999" cy="618155"/>
            <a:chOff x="1" y="19268"/>
            <a:chExt cx="9143999" cy="618155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19268"/>
              <a:ext cx="5180614" cy="618155"/>
              <a:chOff x="1" y="-13521"/>
              <a:chExt cx="5180614" cy="618155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-13521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18864" y="3256384"/>
            <a:ext cx="8229600" cy="676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e-DE" altLang="de-DE" sz="4000" b="1" kern="0" smtClean="0">
                <a:solidFill>
                  <a:schemeClr val="bg1"/>
                </a:solidFill>
                <a:latin typeface="Corbel" panose="020B0503020204020204" pitchFamily="34" charset="0"/>
              </a:rPr>
              <a:t>PRINTMATERIALIEN</a:t>
            </a:r>
            <a:endParaRPr lang="de-DE" altLang="de-DE" sz="4000" b="1" kern="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4164" y="394752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BERUFSWAHL BEGLEITEN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3" y="1772816"/>
            <a:ext cx="4502277" cy="319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64348" y="1264633"/>
            <a:ext cx="3888432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b="1" dirty="0" smtClean="0">
                <a:latin typeface="Corbel" panose="020B0503020204020204" pitchFamily="34" charset="0"/>
                <a:cs typeface="Arial" charset="0"/>
              </a:rPr>
              <a:t>Download</a:t>
            </a:r>
            <a:r>
              <a:rPr lang="de-DE" altLang="de-DE" sz="1600" b="1" dirty="0">
                <a:latin typeface="Corbel" panose="020B0503020204020204" pitchFamily="34" charset="0"/>
                <a:cs typeface="Arial" charset="0"/>
              </a:rPr>
              <a:t>: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rgbClr val="004282"/>
                </a:solidFill>
                <a:latin typeface="Corbel" panose="020B0503020204020204" pitchFamily="34" charset="0"/>
                <a:cs typeface="Arial" charset="0"/>
              </a:rPr>
              <a:t>www.bic.at </a:t>
            </a:r>
            <a:r>
              <a:rPr lang="de-DE" altLang="de-DE" sz="1600" dirty="0">
                <a:solidFill>
                  <a:srgbClr val="004282"/>
                </a:solidFill>
                <a:latin typeface="Corbel" panose="020B0503020204020204" pitchFamily="34" charset="0"/>
                <a:cs typeface="Arial" charset="0"/>
                <a:sym typeface="Wingdings" pitchFamily="2" charset="2"/>
              </a:rPr>
              <a:t> </a:t>
            </a:r>
            <a:r>
              <a:rPr lang="de-DE" altLang="de-DE" sz="1600" dirty="0" smtClean="0">
                <a:solidFill>
                  <a:srgbClr val="004282"/>
                </a:solidFill>
                <a:latin typeface="Corbel" panose="020B0503020204020204" pitchFamily="34" charset="0"/>
                <a:cs typeface="Arial" charset="0"/>
                <a:sym typeface="Wingdings" pitchFamily="2" charset="2"/>
              </a:rPr>
              <a:t>Service  Broschüren</a:t>
            </a:r>
            <a:endParaRPr lang="de-DE" altLang="de-DE" sz="1600" dirty="0">
              <a:solidFill>
                <a:srgbClr val="004282"/>
              </a:solidFill>
              <a:latin typeface="Corbel" panose="020B0503020204020204" pitchFamily="34" charset="0"/>
              <a:cs typeface="Arial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de-DE" altLang="de-DE" sz="1600" u="sng" dirty="0" smtClean="0">
              <a:latin typeface="Corbel" panose="020B0503020204020204" pitchFamily="34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b="1" dirty="0">
                <a:latin typeface="Corbel" panose="020B0503020204020204" pitchFamily="34" charset="0"/>
                <a:cs typeface="Arial" charset="0"/>
              </a:rPr>
              <a:t>Inhalte:</a:t>
            </a: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latin typeface="Corbel" panose="020B0503020204020204" pitchFamily="34" charset="0"/>
                <a:cs typeface="Arial" charset="0"/>
              </a:rPr>
              <a:t>Fahrplan für die Berufsentscheidung</a:t>
            </a: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latin typeface="Corbel" panose="020B0503020204020204" pitchFamily="34" charset="0"/>
                <a:cs typeface="Arial" charset="0"/>
              </a:rPr>
              <a:t>Wie können Eltern bei der Berufswahl unterstützen?</a:t>
            </a: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latin typeface="Corbel" panose="020B0503020204020204" pitchFamily="34" charset="0"/>
                <a:cs typeface="Arial" charset="0"/>
              </a:rPr>
              <a:t>Zukunftschancen und Trends in der Berufswelt</a:t>
            </a: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latin typeface="Corbel" panose="020B0503020204020204" pitchFamily="34" charset="0"/>
                <a:cs typeface="Arial" charset="0"/>
              </a:rPr>
              <a:t>…</a:t>
            </a:r>
            <a:endParaRPr lang="de-DE" altLang="de-DE" sz="1600" dirty="0">
              <a:latin typeface="Corbel" panose="020B0503020204020204" pitchFamily="34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e-DE" altLang="de-DE" sz="1600" u="sng" dirty="0">
              <a:latin typeface="Corbel" panose="020B0503020204020204" pitchFamily="34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e-DE" altLang="de-DE" sz="1600" b="1" dirty="0">
                <a:latin typeface="Corbel" panose="020B0503020204020204" pitchFamily="34" charset="0"/>
                <a:cs typeface="Arial" charset="0"/>
              </a:rPr>
              <a:t>Bezugsmöglichkeiten:</a:t>
            </a: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latin typeface="Corbel" panose="020B0503020204020204" pitchFamily="34" charset="0"/>
                <a:cs typeface="Arial" charset="0"/>
              </a:rPr>
              <a:t>Berufsinfozentren der Wirtschaftskammern und Wifis</a:t>
            </a: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600" dirty="0" err="1">
                <a:latin typeface="Corbel" panose="020B0503020204020204" pitchFamily="34" charset="0"/>
                <a:cs typeface="Arial" charset="0"/>
              </a:rPr>
              <a:t>i</a:t>
            </a:r>
            <a:r>
              <a:rPr lang="de-DE" altLang="de-DE" sz="1600" dirty="0" err="1" smtClean="0">
                <a:latin typeface="Corbel" panose="020B0503020204020204" pitchFamily="34" charset="0"/>
                <a:cs typeface="Arial" charset="0"/>
              </a:rPr>
              <a:t>bw</a:t>
            </a:r>
            <a:endParaRPr lang="de-DE" altLang="de-DE" sz="1600" dirty="0" smtClean="0">
              <a:latin typeface="Corbel" panose="020B0503020204020204" pitchFamily="34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e-DE" altLang="de-DE" sz="1600" dirty="0" smtClean="0">
              <a:latin typeface="Corbel" panose="020B0503020204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835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252622" cy="712550"/>
              <a:chOff x="1" y="-10552"/>
              <a:chExt cx="5252622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18864" y="3256384"/>
            <a:ext cx="8229600" cy="676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e-DE" altLang="de-DE" sz="4000" b="1" kern="0" smtClean="0">
                <a:solidFill>
                  <a:schemeClr val="bg1"/>
                </a:solidFill>
                <a:latin typeface="Corbel" panose="020B0503020204020204" pitchFamily="34" charset="0"/>
              </a:rPr>
              <a:t>PRINTMATERIALIEN</a:t>
            </a:r>
            <a:endParaRPr lang="de-DE" altLang="de-DE" sz="4000" b="1" kern="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4164" y="394752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BETRIEBSERKUNDUNGEN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66455" y="1456070"/>
            <a:ext cx="4427538" cy="434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sz="1700" b="1" dirty="0" smtClean="0">
                <a:latin typeface="Corbel" panose="020B0503020204020204" pitchFamily="34" charset="0"/>
                <a:cs typeface="Arial" charset="0"/>
              </a:rPr>
              <a:t>Download</a:t>
            </a:r>
            <a:r>
              <a:rPr lang="de-DE" altLang="de-DE" sz="1700" b="1" dirty="0">
                <a:latin typeface="Corbel" panose="020B0503020204020204" pitchFamily="34" charset="0"/>
                <a:cs typeface="Arial" charset="0"/>
              </a:rPr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sz="1700" dirty="0">
                <a:solidFill>
                  <a:srgbClr val="004282"/>
                </a:solidFill>
                <a:latin typeface="Corbel" panose="020B0503020204020204" pitchFamily="34" charset="0"/>
                <a:cs typeface="Arial" charset="0"/>
              </a:rPr>
              <a:t>www.bic.at </a:t>
            </a:r>
            <a:r>
              <a:rPr lang="de-DE" altLang="de-DE" sz="1700" dirty="0">
                <a:solidFill>
                  <a:srgbClr val="004282"/>
                </a:solidFill>
                <a:latin typeface="Corbel" panose="020B0503020204020204" pitchFamily="34" charset="0"/>
                <a:cs typeface="Arial" charset="0"/>
                <a:sym typeface="Wingdings" pitchFamily="2" charset="2"/>
              </a:rPr>
              <a:t> </a:t>
            </a:r>
            <a:r>
              <a:rPr lang="de-DE" altLang="de-DE" sz="1700" dirty="0" smtClean="0">
                <a:solidFill>
                  <a:srgbClr val="004282"/>
                </a:solidFill>
                <a:latin typeface="Corbel" panose="020B0503020204020204" pitchFamily="34" charset="0"/>
                <a:cs typeface="Arial" charset="0"/>
                <a:sym typeface="Wingdings" pitchFamily="2" charset="2"/>
              </a:rPr>
              <a:t>Service  Broschüren</a:t>
            </a:r>
            <a:endParaRPr lang="de-DE" altLang="de-DE" sz="1700" dirty="0">
              <a:solidFill>
                <a:srgbClr val="004282"/>
              </a:solidFill>
              <a:latin typeface="Corbel" panose="020B0503020204020204" pitchFamily="34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de-DE" altLang="de-DE" sz="1700" u="sng" dirty="0" smtClean="0">
              <a:latin typeface="Corbel" panose="020B0503020204020204" pitchFamily="34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de-DE" altLang="de-DE" sz="1700" u="sng" dirty="0" smtClean="0">
              <a:latin typeface="Corbel" panose="020B0503020204020204" pitchFamily="34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 sz="1700" b="1" dirty="0">
                <a:latin typeface="Corbel" panose="020B0503020204020204" pitchFamily="34" charset="0"/>
                <a:cs typeface="Arial" charset="0"/>
              </a:rPr>
              <a:t>Inhalte</a:t>
            </a:r>
            <a:r>
              <a:rPr lang="de-DE" altLang="de-DE" sz="1700" b="1" dirty="0" smtClean="0">
                <a:latin typeface="Corbel" panose="020B0503020204020204" pitchFamily="34" charset="0"/>
                <a:cs typeface="Arial" charset="0"/>
              </a:rPr>
              <a:t>: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700" dirty="0" smtClean="0">
                <a:latin typeface="Corbel" panose="020B0503020204020204" pitchFamily="34" charset="0"/>
                <a:cs typeface="Arial" charset="0"/>
              </a:rPr>
              <a:t>Vorbereitung (Betrieb, Lehrer), Durchführung und Nachbereitung von Betriebserkundungen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700" dirty="0" smtClean="0">
                <a:latin typeface="Corbel" panose="020B0503020204020204" pitchFamily="34" charset="0"/>
                <a:cs typeface="Arial" charset="0"/>
              </a:rPr>
              <a:t>Checklisten für Lehrer/innen und Betrieb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700" dirty="0" smtClean="0">
                <a:latin typeface="Corbel" panose="020B0503020204020204" pitchFamily="34" charset="0"/>
                <a:cs typeface="Arial" charset="0"/>
              </a:rPr>
              <a:t>Fragenpool für die Betriebserkundungen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700" dirty="0" smtClean="0">
                <a:latin typeface="Corbel" panose="020B0503020204020204" pitchFamily="34" charset="0"/>
                <a:cs typeface="Arial" charset="0"/>
              </a:rPr>
              <a:t>Feedbackbogen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700" dirty="0" smtClean="0">
                <a:latin typeface="Corbel" panose="020B0503020204020204" pitchFamily="34" charset="0"/>
                <a:cs typeface="Arial" charset="0"/>
              </a:rPr>
              <a:t>…</a:t>
            </a:r>
            <a:endParaRPr lang="de-DE" altLang="de-DE" sz="1700" dirty="0">
              <a:latin typeface="Corbel" panose="020B0503020204020204" pitchFamily="34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de-DE" altLang="de-DE" sz="1700" u="sng" dirty="0">
              <a:latin typeface="Corbel" panose="020B0503020204020204" pitchFamily="34" charset="0"/>
              <a:cs typeface="Arial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8" y="1406510"/>
            <a:ext cx="317023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3631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0" y="0"/>
            <a:ext cx="9143999" cy="618155"/>
            <a:chOff x="1" y="19268"/>
            <a:chExt cx="9143999" cy="618155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19268"/>
              <a:ext cx="5108607" cy="618155"/>
              <a:chOff x="1" y="-13521"/>
              <a:chExt cx="5108607" cy="618155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1" y="-13521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18864" y="3256384"/>
            <a:ext cx="8229600" cy="676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1B3B4"/>
              </a:buClr>
              <a:buChar char="»"/>
              <a:defRPr sz="1400">
                <a:solidFill>
                  <a:srgbClr val="004282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e-DE" altLang="de-DE" sz="4000" b="1" kern="0" smtClean="0">
                <a:solidFill>
                  <a:schemeClr val="bg1"/>
                </a:solidFill>
                <a:latin typeface="Corbel" panose="020B0503020204020204" pitchFamily="34" charset="0"/>
              </a:rPr>
              <a:t>PRINTMATERIALIEN</a:t>
            </a:r>
            <a:endParaRPr lang="de-DE" altLang="de-DE" sz="4000" b="1" kern="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4164" y="394752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INFORMATIONEN  ÜBER  LEHRBERUFE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7" y="1509047"/>
            <a:ext cx="213551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9347" y="4488892"/>
            <a:ext cx="3531373" cy="20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ts val="0"/>
              </a:spcBef>
            </a:pPr>
            <a:r>
              <a:rPr lang="de-DE" altLang="de-DE" sz="1400" b="1" dirty="0" smtClean="0">
                <a:latin typeface="Corbel" panose="020B0503020204020204" pitchFamily="34" charset="0"/>
              </a:rPr>
              <a:t>Bezugsmöglichkeiten</a:t>
            </a:r>
            <a:r>
              <a:rPr lang="de-DE" altLang="de-DE" sz="1400" b="1" dirty="0">
                <a:latin typeface="Corbel" panose="020B0503020204020204" pitchFamily="34" charset="0"/>
              </a:rPr>
              <a:t>: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Corbel" panose="020B0503020204020204" pitchFamily="34" charset="0"/>
              </a:rPr>
              <a:t>BMWFW,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Corbel" panose="020B0503020204020204" pitchFamily="34" charset="0"/>
              </a:rPr>
              <a:t>ibw</a:t>
            </a:r>
            <a:r>
              <a:rPr lang="de-DE" altLang="de-DE" sz="1400" dirty="0">
                <a:latin typeface="Corbel" panose="020B0503020204020204" pitchFamily="34" charset="0"/>
              </a:rPr>
              <a:t>,</a:t>
            </a:r>
            <a:endParaRPr lang="de-DE" altLang="de-DE" sz="1400" dirty="0" smtClean="0">
              <a:latin typeface="Corbel" panose="020B0503020204020204" pitchFamily="34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Corbel" panose="020B0503020204020204" pitchFamily="34" charset="0"/>
              </a:rPr>
              <a:t>Berufsinfozentren der WKO,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Corbel" panose="020B0503020204020204" pitchFamily="34" charset="0"/>
              </a:rPr>
              <a:t>Lehrlingsstelle der WKO</a:t>
            </a:r>
          </a:p>
          <a:p>
            <a:pPr algn="l">
              <a:spcBef>
                <a:spcPts val="0"/>
              </a:spcBef>
            </a:pPr>
            <a:endParaRPr lang="de-DE" altLang="de-DE" sz="1400" dirty="0">
              <a:latin typeface="Corbel" panose="020B0503020204020204" pitchFamily="34" charset="0"/>
            </a:endParaRPr>
          </a:p>
          <a:p>
            <a:pPr algn="l">
              <a:lnSpc>
                <a:spcPct val="70000"/>
              </a:lnSpc>
              <a:spcBef>
                <a:spcPts val="0"/>
              </a:spcBef>
            </a:pPr>
            <a:r>
              <a:rPr lang="de-DE" altLang="de-DE" sz="1400" b="1" dirty="0">
                <a:latin typeface="Corbel" panose="020B0503020204020204" pitchFamily="34" charset="0"/>
              </a:rPr>
              <a:t>Download:</a:t>
            </a:r>
          </a:p>
          <a:p>
            <a:pPr algn="l">
              <a:lnSpc>
                <a:spcPct val="70000"/>
              </a:lnSpc>
              <a:spcBef>
                <a:spcPts val="0"/>
              </a:spcBef>
            </a:pPr>
            <a:r>
              <a:rPr lang="de-DE" altLang="de-DE" sz="1400" dirty="0">
                <a:solidFill>
                  <a:srgbClr val="004282"/>
                </a:solidFill>
                <a:latin typeface="Corbel" panose="020B0503020204020204" pitchFamily="34" charset="0"/>
              </a:rPr>
              <a:t>www.bic.at </a:t>
            </a:r>
            <a:r>
              <a:rPr lang="de-DE" altLang="de-DE" sz="1400" dirty="0">
                <a:solidFill>
                  <a:srgbClr val="004282"/>
                </a:solidFill>
                <a:latin typeface="Corbel" panose="020B0503020204020204" pitchFamily="34" charset="0"/>
                <a:sym typeface="Wingdings" pitchFamily="2" charset="2"/>
              </a:rPr>
              <a:t> Service  </a:t>
            </a:r>
            <a:r>
              <a:rPr lang="de-DE" altLang="de-DE" sz="1400" dirty="0" smtClean="0">
                <a:solidFill>
                  <a:srgbClr val="004282"/>
                </a:solidFill>
                <a:latin typeface="Corbel" panose="020B0503020204020204" pitchFamily="34" charset="0"/>
                <a:sym typeface="Wingdings" pitchFamily="2" charset="2"/>
              </a:rPr>
              <a:t>Broschüren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de-DE" altLang="de-DE" sz="2000" dirty="0">
              <a:solidFill>
                <a:srgbClr val="004282"/>
              </a:solidFill>
              <a:latin typeface="Corbel" panose="020B0503020204020204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36" y="1479579"/>
            <a:ext cx="1830690" cy="27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26627" y="4278763"/>
            <a:ext cx="3531373" cy="6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ts val="0"/>
              </a:spcBef>
            </a:pPr>
            <a:r>
              <a:rPr lang="de-DE" altLang="de-DE" sz="1400" b="1" dirty="0" smtClean="0">
                <a:latin typeface="Corbel" panose="020B0503020204020204" pitchFamily="34" charset="0"/>
              </a:rPr>
              <a:t>Quelle: </a:t>
            </a:r>
            <a:r>
              <a:rPr lang="de-DE" altLang="de-DE" sz="1400" dirty="0" smtClean="0">
                <a:latin typeface="Corbel" panose="020B0503020204020204" pitchFamily="34" charset="0"/>
              </a:rPr>
              <a:t>Bundesagentur für Arbeit </a:t>
            </a:r>
            <a:endParaRPr lang="de-DE" altLang="de-DE" sz="1400" dirty="0" smtClean="0">
              <a:solidFill>
                <a:srgbClr val="004282"/>
              </a:solidFill>
              <a:latin typeface="Corbel" panose="020B0503020204020204" pitchFamily="34" charset="0"/>
              <a:sym typeface="Wingdings" pitchFamily="2" charset="2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de-DE" altLang="de-DE" sz="2000" dirty="0">
              <a:solidFill>
                <a:srgbClr val="004282"/>
              </a:solidFill>
              <a:latin typeface="Corbel" panose="020B0503020204020204" pitchFamily="34" charset="0"/>
              <a:sym typeface="Wingdings" pitchFamily="2" charset="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54164" y="1145713"/>
            <a:ext cx="261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Österreich</a:t>
            </a:r>
            <a:endParaRPr lang="en-GB" sz="18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56266" y="1194260"/>
            <a:ext cx="261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Deutschland</a:t>
            </a:r>
            <a:endParaRPr lang="en-GB" sz="18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6" name="Stern mit 10 Zacken 5"/>
          <p:cNvSpPr/>
          <p:nvPr/>
        </p:nvSpPr>
        <p:spPr bwMode="auto">
          <a:xfrm>
            <a:off x="6120060" y="3552676"/>
            <a:ext cx="2973273" cy="2453477"/>
          </a:xfrm>
          <a:prstGeom prst="star10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Corbel" panose="020B0503020204020204" pitchFamily="34" charset="0"/>
              </a:rPr>
              <a:t>Ob Print oder Online: </a:t>
            </a:r>
            <a:r>
              <a:rPr lang="de-DE" sz="1400" dirty="0">
                <a:solidFill>
                  <a:schemeClr val="bg1"/>
                </a:solidFill>
                <a:latin typeface="Corbel" panose="020B0503020204020204" pitchFamily="34" charset="0"/>
              </a:rPr>
              <a:t>Übersichten über Ausbildungen und Lehrberufe einzelner Länder sind hilfreiche Orientierungsgeber bei der </a:t>
            </a:r>
            <a:r>
              <a:rPr lang="de-DE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Berufswahl-entscheidung</a:t>
            </a:r>
            <a:endParaRPr lang="en-GB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329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5" name="Gruppieren 4"/>
          <p:cNvGrpSpPr/>
          <p:nvPr/>
        </p:nvGrpSpPr>
        <p:grpSpPr>
          <a:xfrm>
            <a:off x="1" y="19268"/>
            <a:ext cx="9143999" cy="715519"/>
            <a:chOff x="1" y="19268"/>
            <a:chExt cx="9143999" cy="715519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22237"/>
              <a:ext cx="5324630" cy="712550"/>
              <a:chOff x="1" y="-10552"/>
              <a:chExt cx="5324630" cy="712550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83843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11560" y="622642"/>
            <a:ext cx="6624736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de-DE" altLang="de-DE" sz="3200" dirty="0" smtClean="0">
                <a:solidFill>
                  <a:srgbClr val="004282"/>
                </a:solidFill>
                <a:latin typeface="Corbel" panose="020B0503020204020204" pitchFamily="34" charset="0"/>
              </a:rPr>
              <a:t>Erfahrungsaustausch in der Gruppe</a:t>
            </a:r>
            <a:endParaRPr lang="de-DE" altLang="de-DE" sz="32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07239" y="1988840"/>
            <a:ext cx="7537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dirty="0" smtClean="0">
                <a:latin typeface="Corbel" panose="020B0503020204020204" pitchFamily="34" charset="0"/>
              </a:rPr>
              <a:t>Welche Unterrichtsmaterialien (Print- und Onlinematerial) in Punkto Berufsorientierung kennen und nützen Sie?</a:t>
            </a:r>
          </a:p>
          <a:p>
            <a:pPr algn="ctr"/>
            <a:r>
              <a:rPr lang="de-DE" sz="2100" dirty="0">
                <a:latin typeface="Corbel" panose="020B0503020204020204" pitchFamily="34" charset="0"/>
              </a:rPr>
              <a:t/>
            </a:r>
            <a:br>
              <a:rPr lang="de-DE" sz="2100" dirty="0">
                <a:latin typeface="Corbel" panose="020B0503020204020204" pitchFamily="34" charset="0"/>
              </a:rPr>
            </a:br>
            <a:endParaRPr lang="en-GB" sz="2100" dirty="0">
              <a:latin typeface="Corbel" panose="020B0503020204020204" pitchFamily="34" charset="0"/>
            </a:endParaRPr>
          </a:p>
        </p:txBody>
      </p:sp>
      <p:pic>
        <p:nvPicPr>
          <p:cNvPr id="17" name="Picture 2" descr="C:\Users\Winkler.IBW\AppData\Local\Microsoft\Windows\Temporary Internet Files\Content.IE5\YRK1CGL8\students_group_wor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27" y="4789654"/>
            <a:ext cx="2207573" cy="1645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0934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0" y="0"/>
            <a:ext cx="9143999" cy="618155"/>
            <a:chOff x="1" y="19268"/>
            <a:chExt cx="9143999" cy="618155"/>
          </a:xfrm>
        </p:grpSpPr>
        <p:pic>
          <p:nvPicPr>
            <p:cNvPr id="7" name="Picture 4" descr="P:\P R O J E K T A B L A G E\906 BoQua\Logos\FINAl Logo BOQua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238"/>
              <a:ext cx="1547664" cy="6151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/>
            <p:cNvGrpSpPr/>
            <p:nvPr/>
          </p:nvGrpSpPr>
          <p:grpSpPr>
            <a:xfrm>
              <a:off x="1" y="19268"/>
              <a:ext cx="5180615" cy="618155"/>
              <a:chOff x="1" y="-13521"/>
              <a:chExt cx="5180615" cy="618155"/>
            </a:xfrm>
          </p:grpSpPr>
          <p:pic>
            <p:nvPicPr>
              <p:cNvPr id="10" name="Picture 2" descr="P:\P R O J E K T A B L A G E\906 BoQua\Logos\-Erasmus+_vect_PO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0552"/>
                <a:ext cx="2134182" cy="615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P:\P R O J E K T A B L A G E\906 BoQua\Logos\PH_Gmuend_Logo_RG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9" y="-13521"/>
                <a:ext cx="1976767" cy="61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hteck 8"/>
            <p:cNvSpPr/>
            <p:nvPr/>
          </p:nvSpPr>
          <p:spPr bwMode="auto">
            <a:xfrm>
              <a:off x="7631832" y="19268"/>
              <a:ext cx="1512168" cy="6181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800" b="0" i="0" u="none" strike="noStrike" cap="none" normalizeH="0" baseline="0" smtClean="0">
                <a:ln>
                  <a:noFill/>
                </a:ln>
                <a:solidFill>
                  <a:srgbClr val="00428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4164" y="394752"/>
            <a:ext cx="851759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3000" dirty="0" smtClean="0">
                <a:solidFill>
                  <a:srgbClr val="004282"/>
                </a:solidFill>
                <a:latin typeface="Corbel" panose="020B0503020204020204" pitchFamily="34" charset="0"/>
              </a:rPr>
              <a:t>UNTERRICHTSMATERIALIEN</a:t>
            </a:r>
            <a:endParaRPr lang="de-AT" altLang="de-DE" sz="3000" dirty="0">
              <a:solidFill>
                <a:srgbClr val="004282"/>
              </a:solidFill>
              <a:latin typeface="Corbel" panose="020B050302020402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08065" y="2829698"/>
            <a:ext cx="4479959" cy="17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1E4D85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800">
                <a:solidFill>
                  <a:schemeClr val="tx2"/>
                </a:solidFill>
                <a:latin typeface="Arial Black" pitchFamily="34" charset="0"/>
              </a:defRPr>
            </a:lvl1pPr>
            <a:lvl2pPr algn="ctr">
              <a:defRPr sz="2800">
                <a:solidFill>
                  <a:schemeClr val="tx2"/>
                </a:solidFill>
                <a:latin typeface="Arial Black" pitchFamily="34" charset="0"/>
              </a:defRPr>
            </a:lvl2pPr>
            <a:lvl3pPr algn="ctr">
              <a:defRPr sz="2800">
                <a:solidFill>
                  <a:schemeClr val="tx2"/>
                </a:solidFill>
                <a:latin typeface="Arial Black" pitchFamily="34" charset="0"/>
              </a:defRPr>
            </a:lvl3pPr>
            <a:lvl4pPr algn="ctr">
              <a:defRPr sz="2800">
                <a:solidFill>
                  <a:schemeClr val="tx2"/>
                </a:solidFill>
                <a:latin typeface="Arial Black" pitchFamily="34" charset="0"/>
              </a:defRPr>
            </a:lvl4pPr>
            <a:lvl5pPr algn="ctr">
              <a:defRPr sz="28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de-DE" altLang="de-DE" sz="2000" b="1" dirty="0" smtClean="0">
                <a:solidFill>
                  <a:srgbClr val="003264"/>
                </a:solidFill>
                <a:latin typeface="Corbel" panose="020B0503020204020204" pitchFamily="34" charset="0"/>
                <a:cs typeface="Arial" charset="0"/>
              </a:rPr>
              <a:t>Unterlage </a:t>
            </a:r>
            <a:r>
              <a:rPr lang="de-DE" altLang="de-DE" sz="2000" b="1" dirty="0">
                <a:solidFill>
                  <a:srgbClr val="003264"/>
                </a:solidFill>
                <a:latin typeface="Corbel" panose="020B0503020204020204" pitchFamily="34" charset="0"/>
                <a:cs typeface="Arial" charset="0"/>
              </a:rPr>
              <a:t/>
            </a:r>
            <a:br>
              <a:rPr lang="de-DE" altLang="de-DE" sz="2000" b="1" dirty="0">
                <a:solidFill>
                  <a:srgbClr val="003264"/>
                </a:solidFill>
                <a:latin typeface="Corbel" panose="020B0503020204020204" pitchFamily="34" charset="0"/>
                <a:cs typeface="Arial" charset="0"/>
              </a:rPr>
            </a:br>
            <a:r>
              <a:rPr lang="de-DE" altLang="de-DE" sz="2000" b="1" dirty="0">
                <a:solidFill>
                  <a:srgbClr val="003264"/>
                </a:solidFill>
                <a:latin typeface="Corbel" panose="020B0503020204020204" pitchFamily="34" charset="0"/>
                <a:cs typeface="Arial" charset="0"/>
              </a:rPr>
              <a:t>BERUF + BILDUNG</a:t>
            </a:r>
            <a:r>
              <a:rPr lang="de-DE" altLang="de-DE" sz="2000" b="1" dirty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/>
            </a:r>
            <a:br>
              <a:rPr lang="de-DE" altLang="de-DE" sz="2000" b="1" dirty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</a:br>
            <a:endParaRPr lang="de-DE" altLang="de-DE" sz="2000" b="1" dirty="0" smtClean="0">
              <a:solidFill>
                <a:schemeClr val="tx1"/>
              </a:solidFill>
              <a:latin typeface="Corbel" panose="020B0503020204020204" pitchFamily="34" charset="0"/>
              <a:cs typeface="Arial" charset="0"/>
            </a:endParaRPr>
          </a:p>
          <a:p>
            <a:pPr algn="l"/>
            <a:r>
              <a:rPr lang="de-DE" altLang="de-DE" sz="1800" b="1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Inhalte: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Einzel- und Gruppenarbeiten: </a:t>
            </a:r>
            <a:r>
              <a:rPr lang="de-DE" altLang="de-DE" sz="1800" b="1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Wer bin ich? Was will ich?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Mindmap „</a:t>
            </a:r>
            <a:r>
              <a:rPr lang="de-DE" altLang="de-DE" sz="1800" b="1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Ein Blick in die Zukunf</a:t>
            </a:r>
            <a:r>
              <a:rPr lang="de-DE" altLang="de-DE" sz="1800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t“ Worauf lege ich Wert? Wie möchte ich meine Freizeit gestalten, wohnen etc.?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Spielerisch </a:t>
            </a:r>
            <a:r>
              <a:rPr lang="de-DE" altLang="de-DE" sz="1800" b="1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Berufe kennenlernen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Übungen zum Auseinandersetzen mit den </a:t>
            </a:r>
            <a:r>
              <a:rPr lang="de-DE" altLang="de-DE" sz="1800" b="1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eigenen Stärken und Schwächen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altLang="de-DE" sz="1800" dirty="0" smtClean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>…</a:t>
            </a:r>
          </a:p>
          <a:p>
            <a:pPr algn="l"/>
            <a:r>
              <a:rPr lang="de-DE" altLang="de-DE" sz="1800" b="1" dirty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  <a:t/>
            </a:r>
            <a:br>
              <a:rPr lang="de-DE" altLang="de-DE" sz="1800" b="1" dirty="0">
                <a:solidFill>
                  <a:schemeClr val="tx1"/>
                </a:solidFill>
                <a:latin typeface="Corbel" panose="020B0503020204020204" pitchFamily="34" charset="0"/>
                <a:cs typeface="Arial" charset="0"/>
              </a:rPr>
            </a:br>
            <a:endParaRPr lang="de-DE" altLang="de-DE" sz="1800" b="1" dirty="0">
              <a:solidFill>
                <a:schemeClr val="tx1"/>
              </a:solidFill>
              <a:latin typeface="Corbel" panose="020B0503020204020204" pitchFamily="34" charset="0"/>
              <a:cs typeface="Arial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926621" y="5049440"/>
            <a:ext cx="273526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û"/>
              <a:defRPr sz="17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None/>
            </a:pPr>
            <a:r>
              <a:rPr lang="de-DE" altLang="de-DE" sz="1600" dirty="0" smtClean="0">
                <a:latin typeface="Corbel" panose="020B0503020204020204" pitchFamily="34" charset="0"/>
                <a:cs typeface="Arial" charset="0"/>
              </a:rPr>
              <a:t>Quelle</a:t>
            </a:r>
            <a:r>
              <a:rPr lang="de-DE" altLang="de-DE" sz="1800" dirty="0" smtClean="0">
                <a:latin typeface="Corbel" panose="020B0503020204020204" pitchFamily="34" charset="0"/>
                <a:cs typeface="Arial" charset="0"/>
              </a:rPr>
              <a:t>: </a:t>
            </a:r>
            <a:endParaRPr lang="de-DE" altLang="de-DE" sz="1800" dirty="0">
              <a:latin typeface="Corbel" panose="020B0503020204020204" pitchFamily="34" charset="0"/>
              <a:cs typeface="Arial" charset="0"/>
            </a:endParaRPr>
          </a:p>
          <a:p>
            <a:pPr algn="l">
              <a:buFont typeface="Wingdings" pitchFamily="2" charset="2"/>
              <a:buNone/>
            </a:pPr>
            <a:r>
              <a:rPr lang="de-DE" altLang="de-DE" sz="1800" dirty="0">
                <a:solidFill>
                  <a:srgbClr val="004282"/>
                </a:solidFill>
                <a:latin typeface="Corbel" panose="020B0503020204020204" pitchFamily="34" charset="0"/>
                <a:cs typeface="Arial" charset="0"/>
              </a:rPr>
              <a:t>http</a:t>
            </a:r>
            <a:r>
              <a:rPr lang="de-DE" altLang="de-DE" sz="1800" dirty="0" smtClean="0">
                <a:solidFill>
                  <a:srgbClr val="004282"/>
                </a:solidFill>
                <a:latin typeface="Corbel" panose="020B0503020204020204" pitchFamily="34" charset="0"/>
                <a:cs typeface="Arial" charset="0"/>
              </a:rPr>
              <a:t>://aws.ibw.at</a:t>
            </a:r>
            <a:endParaRPr lang="de-DE" altLang="de-DE" sz="1800" dirty="0">
              <a:solidFill>
                <a:srgbClr val="004282"/>
              </a:solidFill>
              <a:latin typeface="Corbel" panose="020B0503020204020204" pitchFamily="34" charset="0"/>
              <a:cs typeface="Arial" charset="0"/>
            </a:endParaRPr>
          </a:p>
          <a:p>
            <a:pPr algn="l">
              <a:buFont typeface="Wingdings" pitchFamily="2" charset="2"/>
              <a:buNone/>
            </a:pPr>
            <a:endParaRPr lang="de-DE" altLang="de-DE" sz="1800" dirty="0">
              <a:solidFill>
                <a:schemeClr val="accent2"/>
              </a:solidFill>
              <a:latin typeface="Corbel" panose="020B0503020204020204" pitchFamily="34" charset="0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96" y="1152128"/>
            <a:ext cx="2382912" cy="335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5358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IBW Johanna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003F7D"/>
      </a:accent1>
      <a:accent2>
        <a:srgbClr val="005F67"/>
      </a:accent2>
      <a:accent3>
        <a:srgbClr val="B1C800"/>
      </a:accent3>
      <a:accent4>
        <a:srgbClr val="7F7F7F"/>
      </a:accent4>
      <a:accent5>
        <a:srgbClr val="263F58"/>
      </a:accent5>
      <a:accent6>
        <a:srgbClr val="204548"/>
      </a:accent6>
      <a:hlink>
        <a:srgbClr val="003F7D"/>
      </a:hlink>
      <a:folHlink>
        <a:srgbClr val="005AB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28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0" i="0" u="none" strike="noStrike" cap="none" normalizeH="0" baseline="0" smtClean="0">
            <a:ln>
              <a:noFill/>
            </a:ln>
            <a:solidFill>
              <a:srgbClr val="00428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Microsoft Office PowerPoint</Application>
  <PresentationFormat>Bildschirmpräsentation (4:3)</PresentationFormat>
  <Paragraphs>314</Paragraphs>
  <Slides>32</Slides>
  <Notes>30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1_Standarddesign</vt:lpstr>
      <vt:lpstr>Innovative Tools und Maßnahmen in der Berufsorientierung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BERUFS-SAFARI® am WIFI Tirol (Ö)</vt:lpstr>
      <vt:lpstr>Folie 19</vt:lpstr>
      <vt:lpstr>BERUFS-SAFARI® am WIFI Tirol (Ö)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</vt:vector>
  </TitlesOfParts>
  <Company>IBW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Ronni Damerius</dc:creator>
  <cp:lastModifiedBy>Heike Arold</cp:lastModifiedBy>
  <cp:revision>251</cp:revision>
  <cp:lastPrinted>2001-05-18T10:13:07Z</cp:lastPrinted>
  <dcterms:created xsi:type="dcterms:W3CDTF">2001-05-17T12:24:42Z</dcterms:created>
  <dcterms:modified xsi:type="dcterms:W3CDTF">2018-10-25T10:25:30Z</dcterms:modified>
</cp:coreProperties>
</file>