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94674"/>
  </p:normalViewPr>
  <p:slideViewPr>
    <p:cSldViewPr snapToGrid="0" snapToObjects="1">
      <p:cViewPr varScale="1">
        <p:scale>
          <a:sx n="85" d="100"/>
          <a:sy n="85" d="100"/>
        </p:scale>
        <p:origin x="-562" y="-77"/>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2480" y="1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9C555-DCCB-D44C-844A-E23E76030190}" type="datetimeFigureOut">
              <a:rPr lang="en-US" smtClean="0"/>
              <a:pPr/>
              <a:t>10/25/2018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CEC00-5678-DC40-82AD-DE8A92706756}" type="slidenum">
              <a:rPr lang="en-US" smtClean="0"/>
              <a:pPr/>
              <a:t>‹Nr.›</a:t>
            </a:fld>
            <a:endParaRPr lang="en-US"/>
          </a:p>
        </p:txBody>
      </p:sp>
    </p:spTree>
    <p:extLst>
      <p:ext uri="{BB962C8B-B14F-4D97-AF65-F5344CB8AC3E}">
        <p14:creationId xmlns:p14="http://schemas.microsoft.com/office/powerpoint/2010/main" xmlns="" val="53613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sectors are governed by some legislation</a:t>
            </a:r>
          </a:p>
          <a:p>
            <a:endParaRPr lang="en-US" dirty="0"/>
          </a:p>
          <a:p>
            <a:r>
              <a:rPr lang="en-US" dirty="0"/>
              <a:t>Tutor note: suggest the sectors are grouped together where there is likeness, and groups given to teams of the students to answer each section of legislation. Discussion to follow as to where they overlap – or not.	</a:t>
            </a:r>
          </a:p>
        </p:txBody>
      </p:sp>
      <p:sp>
        <p:nvSpPr>
          <p:cNvPr id="4" name="Slide Number Placeholder 3"/>
          <p:cNvSpPr>
            <a:spLocks noGrp="1"/>
          </p:cNvSpPr>
          <p:nvPr>
            <p:ph type="sldNum" sz="quarter" idx="10"/>
          </p:nvPr>
        </p:nvSpPr>
        <p:spPr/>
        <p:txBody>
          <a:bodyPr/>
          <a:lstStyle/>
          <a:p>
            <a:fld id="{776684FF-1718-CF46-8A4F-5E14A896AD8F}" type="slidenum">
              <a:rPr lang="en-US" smtClean="0"/>
              <a:pPr/>
              <a:t>3</a:t>
            </a:fld>
            <a:endParaRPr lang="en-US"/>
          </a:p>
        </p:txBody>
      </p:sp>
    </p:spTree>
    <p:extLst>
      <p:ext uri="{BB962C8B-B14F-4D97-AF65-F5344CB8AC3E}">
        <p14:creationId xmlns:p14="http://schemas.microsoft.com/office/powerpoint/2010/main" xmlns="" val="344828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each and then for group to identify how each will affect each of the branches of hospitality industry.</a:t>
            </a:r>
          </a:p>
        </p:txBody>
      </p:sp>
      <p:sp>
        <p:nvSpPr>
          <p:cNvPr id="4" name="Slide Number Placeholder 3"/>
          <p:cNvSpPr>
            <a:spLocks noGrp="1"/>
          </p:cNvSpPr>
          <p:nvPr>
            <p:ph type="sldNum" sz="quarter" idx="10"/>
          </p:nvPr>
        </p:nvSpPr>
        <p:spPr/>
        <p:txBody>
          <a:bodyPr/>
          <a:lstStyle/>
          <a:p>
            <a:fld id="{8C3CEC00-5678-DC40-82AD-DE8A92706756}" type="slidenum">
              <a:rPr lang="en-US" smtClean="0"/>
              <a:pPr/>
              <a:t>4</a:t>
            </a:fld>
            <a:endParaRPr lang="en-US"/>
          </a:p>
        </p:txBody>
      </p:sp>
    </p:spTree>
    <p:extLst>
      <p:ext uri="{BB962C8B-B14F-4D97-AF65-F5344CB8AC3E}">
        <p14:creationId xmlns:p14="http://schemas.microsoft.com/office/powerpoint/2010/main" xmlns="" val="128315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this list is not exhaustive. Students should be encouraged to identify other H&amp;S regulations that apply to sectors of hospitality.</a:t>
            </a:r>
          </a:p>
        </p:txBody>
      </p:sp>
      <p:sp>
        <p:nvSpPr>
          <p:cNvPr id="4" name="Slide Number Placeholder 3"/>
          <p:cNvSpPr>
            <a:spLocks noGrp="1"/>
          </p:cNvSpPr>
          <p:nvPr>
            <p:ph type="sldNum" sz="quarter" idx="10"/>
          </p:nvPr>
        </p:nvSpPr>
        <p:spPr/>
        <p:txBody>
          <a:bodyPr/>
          <a:lstStyle/>
          <a:p>
            <a:fld id="{8C3CEC00-5678-DC40-82AD-DE8A92706756}" type="slidenum">
              <a:rPr lang="en-US" smtClean="0"/>
              <a:pPr/>
              <a:t>8</a:t>
            </a:fld>
            <a:endParaRPr lang="en-US"/>
          </a:p>
        </p:txBody>
      </p:sp>
    </p:spTree>
    <p:extLst>
      <p:ext uri="{BB962C8B-B14F-4D97-AF65-F5344CB8AC3E}">
        <p14:creationId xmlns:p14="http://schemas.microsoft.com/office/powerpoint/2010/main" xmlns="" val="59495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CEC00-5678-DC40-82AD-DE8A92706756}" type="slidenum">
              <a:rPr lang="en-US" smtClean="0"/>
              <a:pPr/>
              <a:t>11</a:t>
            </a:fld>
            <a:endParaRPr lang="en-US"/>
          </a:p>
        </p:txBody>
      </p:sp>
    </p:spTree>
    <p:extLst>
      <p:ext uri="{BB962C8B-B14F-4D97-AF65-F5344CB8AC3E}">
        <p14:creationId xmlns:p14="http://schemas.microsoft.com/office/powerpoint/2010/main" xmlns="" val="354160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FFE5F-EB03-9A4E-BE90-D26B58275B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C35EDBE-A8EE-8643-A7B9-FBC3B4DE6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9E1F891-708D-1D4E-989A-D9D8A52135EC}"/>
              </a:ext>
            </a:extLst>
          </p:cNvPr>
          <p:cNvSpPr>
            <a:spLocks noGrp="1"/>
          </p:cNvSpPr>
          <p:nvPr>
            <p:ph type="dt" sz="half" idx="10"/>
          </p:nvPr>
        </p:nvSpPr>
        <p:spPr/>
        <p:txBody>
          <a:bodyPr/>
          <a:lstStyle/>
          <a:p>
            <a:fld id="{276840AB-726E-6345-B8C5-7F0D18FEE619}" type="datetimeFigureOut">
              <a:rPr lang="en-US" smtClean="0"/>
              <a:pPr/>
              <a:t>10/25/2018</a:t>
            </a:fld>
            <a:endParaRPr lang="en-US"/>
          </a:p>
        </p:txBody>
      </p:sp>
      <p:sp>
        <p:nvSpPr>
          <p:cNvPr id="5" name="Footer Placeholder 4">
            <a:extLst>
              <a:ext uri="{FF2B5EF4-FFF2-40B4-BE49-F238E27FC236}">
                <a16:creationId xmlns:a16="http://schemas.microsoft.com/office/drawing/2014/main" xmlns="" id="{575BB0F7-EBB2-C148-82D5-F25EF353D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BCDB50-40B6-054F-82C8-AC6F569787B7}"/>
              </a:ext>
            </a:extLst>
          </p:cNvPr>
          <p:cNvSpPr>
            <a:spLocks noGrp="1"/>
          </p:cNvSpPr>
          <p:nvPr>
            <p:ph type="sldNum" sz="quarter" idx="12"/>
          </p:nvPr>
        </p:nvSpPr>
        <p:spPr/>
        <p:txBody>
          <a:bodyPr/>
          <a:lstStyle/>
          <a:p>
            <a:fld id="{2E181155-C98F-844E-BB28-D04F8EF97D44}" type="slidenum">
              <a:rPr lang="en-US" smtClean="0"/>
              <a:pPr/>
              <a:t>‹Nr.›</a:t>
            </a:fld>
            <a:endParaRPr lang="en-US"/>
          </a:p>
        </p:txBody>
      </p:sp>
    </p:spTree>
    <p:extLst>
      <p:ext uri="{BB962C8B-B14F-4D97-AF65-F5344CB8AC3E}">
        <p14:creationId xmlns:p14="http://schemas.microsoft.com/office/powerpoint/2010/main" xmlns="" val="361682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2A5CF4-9F67-0E40-948A-2A56F98276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F0526EC-AC82-F745-B60A-6E4AB2E99E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709303-AF6A-224A-96B9-2D9372E12A7E}"/>
              </a:ext>
            </a:extLst>
          </p:cNvPr>
          <p:cNvSpPr>
            <a:spLocks noGrp="1"/>
          </p:cNvSpPr>
          <p:nvPr>
            <p:ph type="dt" sz="half" idx="10"/>
          </p:nvPr>
        </p:nvSpPr>
        <p:spPr/>
        <p:txBody>
          <a:bodyPr/>
          <a:lstStyle/>
          <a:p>
            <a:fld id="{276840AB-726E-6345-B8C5-7F0D18FEE619}" type="datetimeFigureOut">
              <a:rPr lang="en-US" smtClean="0"/>
              <a:pPr/>
              <a:t>10/25/2018</a:t>
            </a:fld>
            <a:endParaRPr lang="en-US"/>
          </a:p>
        </p:txBody>
      </p:sp>
      <p:sp>
        <p:nvSpPr>
          <p:cNvPr id="5" name="Footer Placeholder 4">
            <a:extLst>
              <a:ext uri="{FF2B5EF4-FFF2-40B4-BE49-F238E27FC236}">
                <a16:creationId xmlns:a16="http://schemas.microsoft.com/office/drawing/2014/main" xmlns="" id="{88503C76-A11C-004D-83C2-0D3C104DB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F412DD-70CC-7743-A0BE-DC39EE35C2BF}"/>
              </a:ext>
            </a:extLst>
          </p:cNvPr>
          <p:cNvSpPr>
            <a:spLocks noGrp="1"/>
          </p:cNvSpPr>
          <p:nvPr>
            <p:ph type="sldNum" sz="quarter" idx="12"/>
          </p:nvPr>
        </p:nvSpPr>
        <p:spPr/>
        <p:txBody>
          <a:bodyPr/>
          <a:lstStyle/>
          <a:p>
            <a:fld id="{2E181155-C98F-844E-BB28-D04F8EF97D44}" type="slidenum">
              <a:rPr lang="en-US" smtClean="0"/>
              <a:pPr/>
              <a:t>‹Nr.›</a:t>
            </a:fld>
            <a:endParaRPr lang="en-US"/>
          </a:p>
        </p:txBody>
      </p:sp>
    </p:spTree>
    <p:extLst>
      <p:ext uri="{BB962C8B-B14F-4D97-AF65-F5344CB8AC3E}">
        <p14:creationId xmlns:p14="http://schemas.microsoft.com/office/powerpoint/2010/main" xmlns="" val="382548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6A4AA11-2481-6D46-8470-3B59FA0BCB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927E162-F963-164E-BE31-0F391D046A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65EE44-20BD-F442-B0E8-238B90757CDD}"/>
              </a:ext>
            </a:extLst>
          </p:cNvPr>
          <p:cNvSpPr>
            <a:spLocks noGrp="1"/>
          </p:cNvSpPr>
          <p:nvPr>
            <p:ph type="dt" sz="half" idx="10"/>
          </p:nvPr>
        </p:nvSpPr>
        <p:spPr/>
        <p:txBody>
          <a:bodyPr/>
          <a:lstStyle/>
          <a:p>
            <a:fld id="{276840AB-726E-6345-B8C5-7F0D18FEE619}" type="datetimeFigureOut">
              <a:rPr lang="en-US" smtClean="0"/>
              <a:pPr/>
              <a:t>10/25/2018</a:t>
            </a:fld>
            <a:endParaRPr lang="en-US"/>
          </a:p>
        </p:txBody>
      </p:sp>
      <p:sp>
        <p:nvSpPr>
          <p:cNvPr id="5" name="Footer Placeholder 4">
            <a:extLst>
              <a:ext uri="{FF2B5EF4-FFF2-40B4-BE49-F238E27FC236}">
                <a16:creationId xmlns:a16="http://schemas.microsoft.com/office/drawing/2014/main" xmlns="" id="{72054DA7-B1D0-074E-901B-573CE236A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ECBF4A-67A4-B949-BB1D-2CC5C6A1722F}"/>
              </a:ext>
            </a:extLst>
          </p:cNvPr>
          <p:cNvSpPr>
            <a:spLocks noGrp="1"/>
          </p:cNvSpPr>
          <p:nvPr>
            <p:ph type="sldNum" sz="quarter" idx="12"/>
          </p:nvPr>
        </p:nvSpPr>
        <p:spPr/>
        <p:txBody>
          <a:bodyPr/>
          <a:lstStyle/>
          <a:p>
            <a:fld id="{2E181155-C98F-844E-BB28-D04F8EF97D44}" type="slidenum">
              <a:rPr lang="en-US" smtClean="0"/>
              <a:pPr/>
              <a:t>‹Nr.›</a:t>
            </a:fld>
            <a:endParaRPr lang="en-US"/>
          </a:p>
        </p:txBody>
      </p:sp>
    </p:spTree>
    <p:extLst>
      <p:ext uri="{BB962C8B-B14F-4D97-AF65-F5344CB8AC3E}">
        <p14:creationId xmlns:p14="http://schemas.microsoft.com/office/powerpoint/2010/main" xmlns="" val="119240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2C382-3960-BE4E-ABAA-D64DBEB383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AC92A42-E212-034E-8037-83165C92C1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0D2FE2-0041-A545-929B-7B65A7824888}"/>
              </a:ext>
            </a:extLst>
          </p:cNvPr>
          <p:cNvSpPr>
            <a:spLocks noGrp="1"/>
          </p:cNvSpPr>
          <p:nvPr>
            <p:ph type="dt" sz="half" idx="10"/>
          </p:nvPr>
        </p:nvSpPr>
        <p:spPr/>
        <p:txBody>
          <a:bodyPr/>
          <a:lstStyle/>
          <a:p>
            <a:fld id="{276840AB-726E-6345-B8C5-7F0D18FEE619}" type="datetimeFigureOut">
              <a:rPr lang="en-US" smtClean="0"/>
              <a:pPr/>
              <a:t>10/25/2018</a:t>
            </a:fld>
            <a:endParaRPr lang="en-US"/>
          </a:p>
        </p:txBody>
      </p:sp>
      <p:sp>
        <p:nvSpPr>
          <p:cNvPr id="5" name="Footer Placeholder 4">
            <a:extLst>
              <a:ext uri="{FF2B5EF4-FFF2-40B4-BE49-F238E27FC236}">
                <a16:creationId xmlns:a16="http://schemas.microsoft.com/office/drawing/2014/main" xmlns="" id="{905202A0-B916-3847-970A-460A0C4A5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A48446-8BC5-6048-9704-BC7AEFDE436B}"/>
              </a:ext>
            </a:extLst>
          </p:cNvPr>
          <p:cNvSpPr>
            <a:spLocks noGrp="1"/>
          </p:cNvSpPr>
          <p:nvPr>
            <p:ph type="sldNum" sz="quarter" idx="12"/>
          </p:nvPr>
        </p:nvSpPr>
        <p:spPr/>
        <p:txBody>
          <a:bodyPr/>
          <a:lstStyle/>
          <a:p>
            <a:fld id="{2E181155-C98F-844E-BB28-D04F8EF97D44}" type="slidenum">
              <a:rPr lang="en-US" smtClean="0"/>
              <a:pPr/>
              <a:t>‹Nr.›</a:t>
            </a:fld>
            <a:endParaRPr lang="en-US"/>
          </a:p>
        </p:txBody>
      </p:sp>
    </p:spTree>
    <p:extLst>
      <p:ext uri="{BB962C8B-B14F-4D97-AF65-F5344CB8AC3E}">
        <p14:creationId xmlns:p14="http://schemas.microsoft.com/office/powerpoint/2010/main" xmlns="" val="209435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FB20D-4125-1144-BFF7-99E85FAB15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639BE0F-E43A-5443-BAB7-F4891735A4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75B177C-0098-E646-A26D-1F1B36A76B9D}"/>
              </a:ext>
            </a:extLst>
          </p:cNvPr>
          <p:cNvSpPr>
            <a:spLocks noGrp="1"/>
          </p:cNvSpPr>
          <p:nvPr>
            <p:ph type="dt" sz="half" idx="10"/>
          </p:nvPr>
        </p:nvSpPr>
        <p:spPr/>
        <p:txBody>
          <a:bodyPr/>
          <a:lstStyle/>
          <a:p>
            <a:fld id="{276840AB-726E-6345-B8C5-7F0D18FEE619}" type="datetimeFigureOut">
              <a:rPr lang="en-US" smtClean="0"/>
              <a:pPr/>
              <a:t>10/25/2018</a:t>
            </a:fld>
            <a:endParaRPr lang="en-US"/>
          </a:p>
        </p:txBody>
      </p:sp>
      <p:sp>
        <p:nvSpPr>
          <p:cNvPr id="5" name="Footer Placeholder 4">
            <a:extLst>
              <a:ext uri="{FF2B5EF4-FFF2-40B4-BE49-F238E27FC236}">
                <a16:creationId xmlns:a16="http://schemas.microsoft.com/office/drawing/2014/main" xmlns="" id="{2A2309F5-D8A3-AA43-8922-03356F834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F83696-AA4B-E74C-A122-81FAA6235654}"/>
              </a:ext>
            </a:extLst>
          </p:cNvPr>
          <p:cNvSpPr>
            <a:spLocks noGrp="1"/>
          </p:cNvSpPr>
          <p:nvPr>
            <p:ph type="sldNum" sz="quarter" idx="12"/>
          </p:nvPr>
        </p:nvSpPr>
        <p:spPr/>
        <p:txBody>
          <a:bodyPr/>
          <a:lstStyle/>
          <a:p>
            <a:fld id="{2E181155-C98F-844E-BB28-D04F8EF97D44}" type="slidenum">
              <a:rPr lang="en-US" smtClean="0"/>
              <a:pPr/>
              <a:t>‹Nr.›</a:t>
            </a:fld>
            <a:endParaRPr lang="en-US"/>
          </a:p>
        </p:txBody>
      </p:sp>
    </p:spTree>
    <p:extLst>
      <p:ext uri="{BB962C8B-B14F-4D97-AF65-F5344CB8AC3E}">
        <p14:creationId xmlns:p14="http://schemas.microsoft.com/office/powerpoint/2010/main" xmlns="" val="395667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76284-46DC-F942-8AF2-E7AE6B5FD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9DDDB38-5011-3E49-8C75-472EB3297B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86557E8-2F9C-744F-8C2D-52889B5190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A3EBDFE-36F8-7548-BBC9-CBC0306871A3}"/>
              </a:ext>
            </a:extLst>
          </p:cNvPr>
          <p:cNvSpPr>
            <a:spLocks noGrp="1"/>
          </p:cNvSpPr>
          <p:nvPr>
            <p:ph type="dt" sz="half" idx="10"/>
          </p:nvPr>
        </p:nvSpPr>
        <p:spPr/>
        <p:txBody>
          <a:bodyPr/>
          <a:lstStyle/>
          <a:p>
            <a:fld id="{276840AB-726E-6345-B8C5-7F0D18FEE619}" type="datetimeFigureOut">
              <a:rPr lang="en-US" smtClean="0"/>
              <a:pPr/>
              <a:t>10/25/2018</a:t>
            </a:fld>
            <a:endParaRPr lang="en-US"/>
          </a:p>
        </p:txBody>
      </p:sp>
      <p:sp>
        <p:nvSpPr>
          <p:cNvPr id="6" name="Footer Placeholder 5">
            <a:extLst>
              <a:ext uri="{FF2B5EF4-FFF2-40B4-BE49-F238E27FC236}">
                <a16:creationId xmlns:a16="http://schemas.microsoft.com/office/drawing/2014/main" xmlns="" id="{BB876627-B2FD-C041-9C7C-DA85364AFE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91D394-247C-E54F-9D0D-F3176AE87BE9}"/>
              </a:ext>
            </a:extLst>
          </p:cNvPr>
          <p:cNvSpPr>
            <a:spLocks noGrp="1"/>
          </p:cNvSpPr>
          <p:nvPr>
            <p:ph type="sldNum" sz="quarter" idx="12"/>
          </p:nvPr>
        </p:nvSpPr>
        <p:spPr/>
        <p:txBody>
          <a:bodyPr/>
          <a:lstStyle/>
          <a:p>
            <a:fld id="{2E181155-C98F-844E-BB28-D04F8EF97D44}" type="slidenum">
              <a:rPr lang="en-US" smtClean="0"/>
              <a:pPr/>
              <a:t>‹Nr.›</a:t>
            </a:fld>
            <a:endParaRPr lang="en-US"/>
          </a:p>
        </p:txBody>
      </p:sp>
    </p:spTree>
    <p:extLst>
      <p:ext uri="{BB962C8B-B14F-4D97-AF65-F5344CB8AC3E}">
        <p14:creationId xmlns:p14="http://schemas.microsoft.com/office/powerpoint/2010/main" xmlns="" val="201042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581162-E526-E44A-9C06-45AE85733C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C7DFEB-639F-8643-8D8C-CDE2B7080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B26C21B-B6C2-7441-B3A5-8CF8FAB4DF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5C92C8-62DD-1845-9D7D-0A019071D1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07287E2-6C31-F94F-9807-A0EA1D5711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ECD8E99-FD14-614F-A1E2-E7B1A451F041}"/>
              </a:ext>
            </a:extLst>
          </p:cNvPr>
          <p:cNvSpPr>
            <a:spLocks noGrp="1"/>
          </p:cNvSpPr>
          <p:nvPr>
            <p:ph type="dt" sz="half" idx="10"/>
          </p:nvPr>
        </p:nvSpPr>
        <p:spPr/>
        <p:txBody>
          <a:bodyPr/>
          <a:lstStyle/>
          <a:p>
            <a:fld id="{276840AB-726E-6345-B8C5-7F0D18FEE619}" type="datetimeFigureOut">
              <a:rPr lang="en-US" smtClean="0"/>
              <a:pPr/>
              <a:t>10/25/2018</a:t>
            </a:fld>
            <a:endParaRPr lang="en-US"/>
          </a:p>
        </p:txBody>
      </p:sp>
      <p:sp>
        <p:nvSpPr>
          <p:cNvPr id="8" name="Footer Placeholder 7">
            <a:extLst>
              <a:ext uri="{FF2B5EF4-FFF2-40B4-BE49-F238E27FC236}">
                <a16:creationId xmlns:a16="http://schemas.microsoft.com/office/drawing/2014/main" xmlns="" id="{05B28B33-40B3-9D48-8186-780D9B0F07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B95A9EF-F7EE-B24F-A632-35D547471AF2}"/>
              </a:ext>
            </a:extLst>
          </p:cNvPr>
          <p:cNvSpPr>
            <a:spLocks noGrp="1"/>
          </p:cNvSpPr>
          <p:nvPr>
            <p:ph type="sldNum" sz="quarter" idx="12"/>
          </p:nvPr>
        </p:nvSpPr>
        <p:spPr/>
        <p:txBody>
          <a:bodyPr/>
          <a:lstStyle/>
          <a:p>
            <a:fld id="{2E181155-C98F-844E-BB28-D04F8EF97D44}" type="slidenum">
              <a:rPr lang="en-US" smtClean="0"/>
              <a:pPr/>
              <a:t>‹Nr.›</a:t>
            </a:fld>
            <a:endParaRPr lang="en-US"/>
          </a:p>
        </p:txBody>
      </p:sp>
    </p:spTree>
    <p:extLst>
      <p:ext uri="{BB962C8B-B14F-4D97-AF65-F5344CB8AC3E}">
        <p14:creationId xmlns:p14="http://schemas.microsoft.com/office/powerpoint/2010/main" xmlns="" val="102029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80CF55-0930-0348-BD1F-267997A331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2AB275D-A5A7-F345-B2AE-126C32640CEC}"/>
              </a:ext>
            </a:extLst>
          </p:cNvPr>
          <p:cNvSpPr>
            <a:spLocks noGrp="1"/>
          </p:cNvSpPr>
          <p:nvPr>
            <p:ph type="dt" sz="half" idx="10"/>
          </p:nvPr>
        </p:nvSpPr>
        <p:spPr/>
        <p:txBody>
          <a:bodyPr/>
          <a:lstStyle/>
          <a:p>
            <a:fld id="{276840AB-726E-6345-B8C5-7F0D18FEE619}" type="datetimeFigureOut">
              <a:rPr lang="en-US" smtClean="0"/>
              <a:pPr/>
              <a:t>10/25/2018</a:t>
            </a:fld>
            <a:endParaRPr lang="en-US"/>
          </a:p>
        </p:txBody>
      </p:sp>
      <p:sp>
        <p:nvSpPr>
          <p:cNvPr id="4" name="Footer Placeholder 3">
            <a:extLst>
              <a:ext uri="{FF2B5EF4-FFF2-40B4-BE49-F238E27FC236}">
                <a16:creationId xmlns:a16="http://schemas.microsoft.com/office/drawing/2014/main" xmlns="" id="{20CE132D-2949-8040-AC98-AC7F07DD8E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3F61EE-7209-D049-89B8-0FA551F12226}"/>
              </a:ext>
            </a:extLst>
          </p:cNvPr>
          <p:cNvSpPr>
            <a:spLocks noGrp="1"/>
          </p:cNvSpPr>
          <p:nvPr>
            <p:ph type="sldNum" sz="quarter" idx="12"/>
          </p:nvPr>
        </p:nvSpPr>
        <p:spPr/>
        <p:txBody>
          <a:bodyPr/>
          <a:lstStyle/>
          <a:p>
            <a:fld id="{2E181155-C98F-844E-BB28-D04F8EF97D44}" type="slidenum">
              <a:rPr lang="en-US" smtClean="0"/>
              <a:pPr/>
              <a:t>‹Nr.›</a:t>
            </a:fld>
            <a:endParaRPr lang="en-US"/>
          </a:p>
        </p:txBody>
      </p:sp>
    </p:spTree>
    <p:extLst>
      <p:ext uri="{BB962C8B-B14F-4D97-AF65-F5344CB8AC3E}">
        <p14:creationId xmlns:p14="http://schemas.microsoft.com/office/powerpoint/2010/main" xmlns="" val="93258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D67CDB4-5619-BB40-BD74-7D1C821AA0CA}"/>
              </a:ext>
            </a:extLst>
          </p:cNvPr>
          <p:cNvSpPr>
            <a:spLocks noGrp="1"/>
          </p:cNvSpPr>
          <p:nvPr>
            <p:ph type="dt" sz="half" idx="10"/>
          </p:nvPr>
        </p:nvSpPr>
        <p:spPr/>
        <p:txBody>
          <a:bodyPr/>
          <a:lstStyle/>
          <a:p>
            <a:fld id="{276840AB-726E-6345-B8C5-7F0D18FEE619}" type="datetimeFigureOut">
              <a:rPr lang="en-US" smtClean="0"/>
              <a:pPr/>
              <a:t>10/25/2018</a:t>
            </a:fld>
            <a:endParaRPr lang="en-US"/>
          </a:p>
        </p:txBody>
      </p:sp>
      <p:sp>
        <p:nvSpPr>
          <p:cNvPr id="3" name="Footer Placeholder 2">
            <a:extLst>
              <a:ext uri="{FF2B5EF4-FFF2-40B4-BE49-F238E27FC236}">
                <a16:creationId xmlns:a16="http://schemas.microsoft.com/office/drawing/2014/main" xmlns="" id="{90B18A70-2608-E644-B92D-D10DE41568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10C7C2C-9DC0-0E42-AA89-E662AD5B1676}"/>
              </a:ext>
            </a:extLst>
          </p:cNvPr>
          <p:cNvSpPr>
            <a:spLocks noGrp="1"/>
          </p:cNvSpPr>
          <p:nvPr>
            <p:ph type="sldNum" sz="quarter" idx="12"/>
          </p:nvPr>
        </p:nvSpPr>
        <p:spPr/>
        <p:txBody>
          <a:bodyPr/>
          <a:lstStyle/>
          <a:p>
            <a:fld id="{2E181155-C98F-844E-BB28-D04F8EF97D44}" type="slidenum">
              <a:rPr lang="en-US" smtClean="0"/>
              <a:pPr/>
              <a:t>‹Nr.›</a:t>
            </a:fld>
            <a:endParaRPr lang="en-US"/>
          </a:p>
        </p:txBody>
      </p:sp>
    </p:spTree>
    <p:extLst>
      <p:ext uri="{BB962C8B-B14F-4D97-AF65-F5344CB8AC3E}">
        <p14:creationId xmlns:p14="http://schemas.microsoft.com/office/powerpoint/2010/main" xmlns="" val="244013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05E14-C355-1C4A-8A9C-B5FF711176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18A921C-90A8-2443-ABC2-A15646D6D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79C67CF-DF54-5F4F-B063-A1C73FD47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B65BF00-040F-0B4D-A318-E73F2C02C9CC}"/>
              </a:ext>
            </a:extLst>
          </p:cNvPr>
          <p:cNvSpPr>
            <a:spLocks noGrp="1"/>
          </p:cNvSpPr>
          <p:nvPr>
            <p:ph type="dt" sz="half" idx="10"/>
          </p:nvPr>
        </p:nvSpPr>
        <p:spPr/>
        <p:txBody>
          <a:bodyPr/>
          <a:lstStyle/>
          <a:p>
            <a:fld id="{276840AB-726E-6345-B8C5-7F0D18FEE619}" type="datetimeFigureOut">
              <a:rPr lang="en-US" smtClean="0"/>
              <a:pPr/>
              <a:t>10/25/2018</a:t>
            </a:fld>
            <a:endParaRPr lang="en-US"/>
          </a:p>
        </p:txBody>
      </p:sp>
      <p:sp>
        <p:nvSpPr>
          <p:cNvPr id="6" name="Footer Placeholder 5">
            <a:extLst>
              <a:ext uri="{FF2B5EF4-FFF2-40B4-BE49-F238E27FC236}">
                <a16:creationId xmlns:a16="http://schemas.microsoft.com/office/drawing/2014/main" xmlns="" id="{8953C7A0-1681-E346-B13C-F6F9D06EDD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20CAFC3-52B1-C240-A19C-A6B7A450E862}"/>
              </a:ext>
            </a:extLst>
          </p:cNvPr>
          <p:cNvSpPr>
            <a:spLocks noGrp="1"/>
          </p:cNvSpPr>
          <p:nvPr>
            <p:ph type="sldNum" sz="quarter" idx="12"/>
          </p:nvPr>
        </p:nvSpPr>
        <p:spPr/>
        <p:txBody>
          <a:bodyPr/>
          <a:lstStyle/>
          <a:p>
            <a:fld id="{2E181155-C98F-844E-BB28-D04F8EF97D44}" type="slidenum">
              <a:rPr lang="en-US" smtClean="0"/>
              <a:pPr/>
              <a:t>‹Nr.›</a:t>
            </a:fld>
            <a:endParaRPr lang="en-US"/>
          </a:p>
        </p:txBody>
      </p:sp>
    </p:spTree>
    <p:extLst>
      <p:ext uri="{BB962C8B-B14F-4D97-AF65-F5344CB8AC3E}">
        <p14:creationId xmlns:p14="http://schemas.microsoft.com/office/powerpoint/2010/main" xmlns="" val="85664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0EC7A5-1477-E343-9E6E-8A0B71BDD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D8AB823-BB0D-7A43-A4BD-504F7F0327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ADE161D-6A4A-4141-B4BC-650F0B89F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882D221-7111-A340-AD0F-65C4A0D3B6F3}"/>
              </a:ext>
            </a:extLst>
          </p:cNvPr>
          <p:cNvSpPr>
            <a:spLocks noGrp="1"/>
          </p:cNvSpPr>
          <p:nvPr>
            <p:ph type="dt" sz="half" idx="10"/>
          </p:nvPr>
        </p:nvSpPr>
        <p:spPr/>
        <p:txBody>
          <a:bodyPr/>
          <a:lstStyle/>
          <a:p>
            <a:fld id="{276840AB-726E-6345-B8C5-7F0D18FEE619}" type="datetimeFigureOut">
              <a:rPr lang="en-US" smtClean="0"/>
              <a:pPr/>
              <a:t>10/25/2018</a:t>
            </a:fld>
            <a:endParaRPr lang="en-US"/>
          </a:p>
        </p:txBody>
      </p:sp>
      <p:sp>
        <p:nvSpPr>
          <p:cNvPr id="6" name="Footer Placeholder 5">
            <a:extLst>
              <a:ext uri="{FF2B5EF4-FFF2-40B4-BE49-F238E27FC236}">
                <a16:creationId xmlns:a16="http://schemas.microsoft.com/office/drawing/2014/main" xmlns="" id="{72D27F6A-8453-8E42-B42E-5EC471F78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35E4EE8-842D-DB4B-AA91-2BF56C1E0670}"/>
              </a:ext>
            </a:extLst>
          </p:cNvPr>
          <p:cNvSpPr>
            <a:spLocks noGrp="1"/>
          </p:cNvSpPr>
          <p:nvPr>
            <p:ph type="sldNum" sz="quarter" idx="12"/>
          </p:nvPr>
        </p:nvSpPr>
        <p:spPr/>
        <p:txBody>
          <a:bodyPr/>
          <a:lstStyle/>
          <a:p>
            <a:fld id="{2E181155-C98F-844E-BB28-D04F8EF97D44}" type="slidenum">
              <a:rPr lang="en-US" smtClean="0"/>
              <a:pPr/>
              <a:t>‹Nr.›</a:t>
            </a:fld>
            <a:endParaRPr lang="en-US"/>
          </a:p>
        </p:txBody>
      </p:sp>
    </p:spTree>
    <p:extLst>
      <p:ext uri="{BB962C8B-B14F-4D97-AF65-F5344CB8AC3E}">
        <p14:creationId xmlns:p14="http://schemas.microsoft.com/office/powerpoint/2010/main" xmlns="" val="166895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a:off x="1407768" y="1533662"/>
            <a:ext cx="9376461" cy="5005250"/>
          </a:xfrm>
          <a:prstGeom prst="rect">
            <a:avLst/>
          </a:prstGeom>
        </p:spPr>
      </p:pic>
      <p:sp>
        <p:nvSpPr>
          <p:cNvPr id="2" name="Title Placeholder 1">
            <a:extLst>
              <a:ext uri="{FF2B5EF4-FFF2-40B4-BE49-F238E27FC236}">
                <a16:creationId xmlns:a16="http://schemas.microsoft.com/office/drawing/2014/main" xmlns="" id="{2EBD19B8-C03D-E64D-874B-4AC1EE2A0FCB}"/>
              </a:ext>
            </a:extLst>
          </p:cNvPr>
          <p:cNvSpPr>
            <a:spLocks noGrp="1"/>
          </p:cNvSpPr>
          <p:nvPr>
            <p:ph type="title"/>
          </p:nvPr>
        </p:nvSpPr>
        <p:spPr>
          <a:xfrm>
            <a:off x="838200" y="94589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2E7ABA26-DA14-2540-A68E-2FB530911CA3}"/>
              </a:ext>
            </a:extLst>
          </p:cNvPr>
          <p:cNvSpPr>
            <a:spLocks noGrp="1"/>
          </p:cNvSpPr>
          <p:nvPr>
            <p:ph type="body" idx="1"/>
          </p:nvPr>
        </p:nvSpPr>
        <p:spPr>
          <a:xfrm>
            <a:off x="838200" y="2187574"/>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FC63445-BC2E-AE4A-999A-386B0D8D59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840AB-726E-6345-B8C5-7F0D18FEE619}" type="datetimeFigureOut">
              <a:rPr lang="en-US" smtClean="0"/>
              <a:pPr/>
              <a:t>10/25/2018</a:t>
            </a:fld>
            <a:endParaRPr lang="en-US"/>
          </a:p>
        </p:txBody>
      </p:sp>
      <p:sp>
        <p:nvSpPr>
          <p:cNvPr id="5" name="Footer Placeholder 4">
            <a:extLst>
              <a:ext uri="{FF2B5EF4-FFF2-40B4-BE49-F238E27FC236}">
                <a16:creationId xmlns:a16="http://schemas.microsoft.com/office/drawing/2014/main" xmlns="" id="{6FDD905B-1C9F-2540-B467-7F8B014C8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8A4A544-4CA4-8D4B-BC40-2EF7347EA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81155-C98F-844E-BB28-D04F8EF97D44}" type="slidenum">
              <a:rPr lang="en-US" smtClean="0"/>
              <a:pPr/>
              <a:t>‹Nr.›</a:t>
            </a:fld>
            <a:endParaRPr lang="en-US"/>
          </a:p>
        </p:txBody>
      </p:sp>
      <p:pic>
        <p:nvPicPr>
          <p:cNvPr id="9" name="Grafik 8" descr="-Erasmus+_vect_POS.jpg"/>
          <p:cNvPicPr>
            <a:picLocks noChangeAspect="1"/>
          </p:cNvPicPr>
          <p:nvPr userDrawn="1"/>
        </p:nvPicPr>
        <p:blipFill>
          <a:blip r:embed="rId14"/>
          <a:stretch>
            <a:fillRect/>
          </a:stretch>
        </p:blipFill>
        <p:spPr>
          <a:xfrm>
            <a:off x="219484" y="158719"/>
            <a:ext cx="1618404" cy="462283"/>
          </a:xfrm>
          <a:prstGeom prst="rect">
            <a:avLst/>
          </a:prstGeom>
        </p:spPr>
      </p:pic>
      <p:pic>
        <p:nvPicPr>
          <p:cNvPr id="10" name="Grafik 9" descr="FINAl Logo BOQua jpg.jpg"/>
          <p:cNvPicPr>
            <a:picLocks noChangeAspect="1"/>
          </p:cNvPicPr>
          <p:nvPr userDrawn="1"/>
        </p:nvPicPr>
        <p:blipFill>
          <a:blip r:embed="rId15"/>
          <a:stretch>
            <a:fillRect/>
          </a:stretch>
        </p:blipFill>
        <p:spPr>
          <a:xfrm>
            <a:off x="4661623" y="158719"/>
            <a:ext cx="1441026" cy="712813"/>
          </a:xfrm>
          <a:prstGeom prst="rect">
            <a:avLst/>
          </a:prstGeom>
        </p:spPr>
      </p:pic>
      <p:pic>
        <p:nvPicPr>
          <p:cNvPr id="11" name="Grafik 10" descr="Logo_UK_BOQ.jpg"/>
          <p:cNvPicPr>
            <a:picLocks noChangeAspect="1"/>
          </p:cNvPicPr>
          <p:nvPr userDrawn="1"/>
        </p:nvPicPr>
        <p:blipFill>
          <a:blip r:embed="rId16"/>
          <a:stretch>
            <a:fillRect/>
          </a:stretch>
        </p:blipFill>
        <p:spPr>
          <a:xfrm>
            <a:off x="9604765" y="158719"/>
            <a:ext cx="1408145" cy="690638"/>
          </a:xfrm>
          <a:prstGeom prst="rect">
            <a:avLst/>
          </a:prstGeom>
        </p:spPr>
      </p:pic>
    </p:spTree>
    <p:extLst>
      <p:ext uri="{BB962C8B-B14F-4D97-AF65-F5344CB8AC3E}">
        <p14:creationId xmlns:p14="http://schemas.microsoft.com/office/powerpoint/2010/main" xmlns="" val="508413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de/url?sa=i&amp;rct=j&amp;q=&amp;esrc=s&amp;source=images&amp;cd=&amp;cad=rja&amp;uact=8&amp;ved=2ahUKEwiLn53vmqHeAhXJUlAKHXZEA3MQjRx6BAgBEAU&amp;url=https://creativecommons.org/about/downloads/&amp;psig=AOvVaw2UkxaIw3L3H5uwyiRTc_Vq&amp;ust=154054369767581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C842F-8E36-5A45-ABEE-C8BC221BCC66}"/>
              </a:ext>
            </a:extLst>
          </p:cNvPr>
          <p:cNvSpPr>
            <a:spLocks noGrp="1"/>
          </p:cNvSpPr>
          <p:nvPr>
            <p:ph type="ctrTitle"/>
          </p:nvPr>
        </p:nvSpPr>
        <p:spPr/>
        <p:txBody>
          <a:bodyPr/>
          <a:lstStyle/>
          <a:p>
            <a:r>
              <a:rPr lang="en-US" dirty="0"/>
              <a:t>Legislation within the Hospitality Industry</a:t>
            </a:r>
          </a:p>
        </p:txBody>
      </p:sp>
      <p:sp>
        <p:nvSpPr>
          <p:cNvPr id="3" name="Textfeld 2"/>
          <p:cNvSpPr txBox="1"/>
          <p:nvPr/>
        </p:nvSpPr>
        <p:spPr>
          <a:xfrm>
            <a:off x="3671455" y="3906982"/>
            <a:ext cx="4932218" cy="430887"/>
          </a:xfrm>
          <a:prstGeom prst="rect">
            <a:avLst/>
          </a:prstGeom>
          <a:noFill/>
        </p:spPr>
        <p:txBody>
          <a:bodyPr wrap="square" rtlCol="0">
            <a:spAutoFit/>
          </a:bodyPr>
          <a:lstStyle/>
          <a:p>
            <a:r>
              <a:rPr lang="de-DE" sz="2200" b="1" dirty="0" smtClean="0"/>
              <a:t>Teaching </a:t>
            </a:r>
            <a:r>
              <a:rPr lang="de-DE" sz="2200" b="1" dirty="0" err="1" smtClean="0"/>
              <a:t>and</a:t>
            </a:r>
            <a:r>
              <a:rPr lang="de-DE" sz="2200" b="1" dirty="0" smtClean="0"/>
              <a:t> </a:t>
            </a:r>
            <a:r>
              <a:rPr lang="de-DE" sz="2200" b="1" dirty="0" err="1" smtClean="0"/>
              <a:t>learning</a:t>
            </a:r>
            <a:r>
              <a:rPr lang="de-DE" sz="2200" b="1" dirty="0" smtClean="0"/>
              <a:t> </a:t>
            </a:r>
            <a:r>
              <a:rPr lang="de-DE" sz="2200" b="1" dirty="0" err="1" smtClean="0"/>
              <a:t>materials</a:t>
            </a:r>
            <a:r>
              <a:rPr lang="de-DE" sz="2200" b="1" dirty="0" smtClean="0"/>
              <a:t> C1</a:t>
            </a:r>
            <a:endParaRPr lang="de-DE" sz="2200" b="1" dirty="0"/>
          </a:p>
        </p:txBody>
      </p:sp>
      <p:pic>
        <p:nvPicPr>
          <p:cNvPr id="4" name="irc_mi" descr="Bildergebnis für cc by-nc-sa 4.0 logo">
            <a:hlinkClick r:id="rId2"/>
          </p:cNvPr>
          <p:cNvPicPr/>
          <p:nvPr/>
        </p:nvPicPr>
        <p:blipFill>
          <a:blip r:embed="rId3" cstate="print"/>
          <a:srcRect/>
          <a:stretch>
            <a:fillRect/>
          </a:stretch>
        </p:blipFill>
        <p:spPr bwMode="auto">
          <a:xfrm>
            <a:off x="9533312" y="5520185"/>
            <a:ext cx="2269375" cy="792480"/>
          </a:xfrm>
          <a:prstGeom prst="rect">
            <a:avLst/>
          </a:prstGeom>
          <a:noFill/>
          <a:ln w="9525">
            <a:noFill/>
            <a:miter lim="800000"/>
            <a:headEnd/>
            <a:tailEnd/>
          </a:ln>
        </p:spPr>
      </p:pic>
    </p:spTree>
    <p:extLst>
      <p:ext uri="{BB962C8B-B14F-4D97-AF65-F5344CB8AC3E}">
        <p14:creationId xmlns:p14="http://schemas.microsoft.com/office/powerpoint/2010/main" xmlns="" val="3131382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84483E-2FCD-4742-8D6B-F21C556C59D9}"/>
              </a:ext>
            </a:extLst>
          </p:cNvPr>
          <p:cNvSpPr>
            <a:spLocks noGrp="1"/>
          </p:cNvSpPr>
          <p:nvPr>
            <p:ph type="title"/>
          </p:nvPr>
        </p:nvSpPr>
        <p:spPr/>
        <p:txBody>
          <a:bodyPr/>
          <a:lstStyle/>
          <a:p>
            <a:r>
              <a:rPr lang="en-US" b="1" dirty="0"/>
              <a:t>Gambling</a:t>
            </a:r>
          </a:p>
        </p:txBody>
      </p:sp>
      <p:sp>
        <p:nvSpPr>
          <p:cNvPr id="3" name="Content Placeholder 2">
            <a:extLst>
              <a:ext uri="{FF2B5EF4-FFF2-40B4-BE49-F238E27FC236}">
                <a16:creationId xmlns:a16="http://schemas.microsoft.com/office/drawing/2014/main" xmlns="" id="{089F73B5-C2FB-0947-8B4F-1AC45A43D3F9}"/>
              </a:ext>
            </a:extLst>
          </p:cNvPr>
          <p:cNvSpPr>
            <a:spLocks noGrp="1"/>
          </p:cNvSpPr>
          <p:nvPr>
            <p:ph sz="half" idx="1"/>
          </p:nvPr>
        </p:nvSpPr>
        <p:spPr/>
        <p:txBody>
          <a:bodyPr/>
          <a:lstStyle/>
          <a:p>
            <a:r>
              <a:rPr lang="en-US" dirty="0"/>
              <a:t>Gambling includes casinos, gaming machines, lottery, horse racing etc.</a:t>
            </a:r>
          </a:p>
          <a:p>
            <a:pPr marL="0" indent="0">
              <a:buNone/>
            </a:pPr>
            <a:endParaRPr lang="en-US" dirty="0"/>
          </a:p>
          <a:p>
            <a:r>
              <a:rPr lang="en-US" dirty="0"/>
              <a:t>Legislation is in place to control all forms of gambling</a:t>
            </a:r>
          </a:p>
          <a:p>
            <a:endParaRPr lang="en-US" dirty="0"/>
          </a:p>
        </p:txBody>
      </p:sp>
      <p:sp>
        <p:nvSpPr>
          <p:cNvPr id="4" name="Content Placeholder 3">
            <a:extLst>
              <a:ext uri="{FF2B5EF4-FFF2-40B4-BE49-F238E27FC236}">
                <a16:creationId xmlns:a16="http://schemas.microsoft.com/office/drawing/2014/main" xmlns="" id="{291214BD-A81C-D440-8859-41B27594093A}"/>
              </a:ext>
            </a:extLst>
          </p:cNvPr>
          <p:cNvSpPr>
            <a:spLocks noGrp="1"/>
          </p:cNvSpPr>
          <p:nvPr>
            <p:ph sz="half" idx="2"/>
          </p:nvPr>
        </p:nvSpPr>
        <p:spPr/>
        <p:txBody>
          <a:bodyPr/>
          <a:lstStyle/>
          <a:p>
            <a:r>
              <a:rPr lang="en-US" dirty="0"/>
              <a:t>What form of gambling may be present in different sectors of hospitality?</a:t>
            </a:r>
          </a:p>
          <a:p>
            <a:endParaRPr lang="en-US" dirty="0"/>
          </a:p>
          <a:p>
            <a:r>
              <a:rPr lang="en-US" dirty="0"/>
              <a:t>What legislation would cover each of these forms of gambling?</a:t>
            </a:r>
          </a:p>
        </p:txBody>
      </p:sp>
      <p:pic>
        <p:nvPicPr>
          <p:cNvPr id="5" name="Picture 4">
            <a:extLst>
              <a:ext uri="{FF2B5EF4-FFF2-40B4-BE49-F238E27FC236}">
                <a16:creationId xmlns:a16="http://schemas.microsoft.com/office/drawing/2014/main" xmlns="" id="{9CB12D70-0706-464D-9E0F-43AA9D805086}"/>
              </a:ext>
            </a:extLst>
          </p:cNvPr>
          <p:cNvPicPr>
            <a:picLocks noChangeAspect="1"/>
          </p:cNvPicPr>
          <p:nvPr/>
        </p:nvPicPr>
        <p:blipFill>
          <a:blip r:embed="rId2"/>
          <a:stretch>
            <a:fillRect/>
          </a:stretch>
        </p:blipFill>
        <p:spPr>
          <a:xfrm>
            <a:off x="1282699" y="4496352"/>
            <a:ext cx="4146319" cy="1815548"/>
          </a:xfrm>
          <a:prstGeom prst="rect">
            <a:avLst/>
          </a:prstGeom>
        </p:spPr>
      </p:pic>
    </p:spTree>
    <p:extLst>
      <p:ext uri="{BB962C8B-B14F-4D97-AF65-F5344CB8AC3E}">
        <p14:creationId xmlns:p14="http://schemas.microsoft.com/office/powerpoint/2010/main" xmlns="" val="2593667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4B485-641F-5444-8400-0C2F7F96D137}"/>
              </a:ext>
            </a:extLst>
          </p:cNvPr>
          <p:cNvSpPr>
            <a:spLocks noGrp="1"/>
          </p:cNvSpPr>
          <p:nvPr>
            <p:ph type="title"/>
          </p:nvPr>
        </p:nvSpPr>
        <p:spPr>
          <a:xfrm>
            <a:off x="838200" y="759022"/>
            <a:ext cx="10515600" cy="1052858"/>
          </a:xfrm>
        </p:spPr>
        <p:txBody>
          <a:bodyPr/>
          <a:lstStyle/>
          <a:p>
            <a:r>
              <a:rPr lang="en-US" b="1" dirty="0"/>
              <a:t>Environment</a:t>
            </a:r>
          </a:p>
        </p:txBody>
      </p:sp>
      <p:sp>
        <p:nvSpPr>
          <p:cNvPr id="3" name="Content Placeholder 2">
            <a:extLst>
              <a:ext uri="{FF2B5EF4-FFF2-40B4-BE49-F238E27FC236}">
                <a16:creationId xmlns:a16="http://schemas.microsoft.com/office/drawing/2014/main" xmlns="" id="{2C28608E-C12E-1248-BF21-AEA3FA3D13B4}"/>
              </a:ext>
            </a:extLst>
          </p:cNvPr>
          <p:cNvSpPr>
            <a:spLocks noGrp="1"/>
          </p:cNvSpPr>
          <p:nvPr>
            <p:ph sz="half" idx="1"/>
          </p:nvPr>
        </p:nvSpPr>
        <p:spPr>
          <a:xfrm>
            <a:off x="838200" y="1626146"/>
            <a:ext cx="6119191" cy="4758980"/>
          </a:xfrm>
        </p:spPr>
        <p:txBody>
          <a:bodyPr>
            <a:normAutofit/>
          </a:bodyPr>
          <a:lstStyle/>
          <a:p>
            <a:r>
              <a:rPr lang="en-US" dirty="0"/>
              <a:t>Waste control</a:t>
            </a:r>
          </a:p>
          <a:p>
            <a:pPr marL="0" indent="0">
              <a:buNone/>
            </a:pPr>
            <a:r>
              <a:rPr lang="en-GB" dirty="0"/>
              <a:t>requires businesses to take responsibility for and report any environmental damage to land, water or biodiversity caused by their activities</a:t>
            </a:r>
          </a:p>
          <a:p>
            <a:r>
              <a:rPr lang="en-GB" dirty="0"/>
              <a:t>Recycling</a:t>
            </a:r>
          </a:p>
          <a:p>
            <a:pPr marL="0" indent="0">
              <a:buNone/>
            </a:pPr>
            <a:r>
              <a:rPr lang="en-GB" dirty="0"/>
              <a:t>all businesses operating in the UK are required to introduce separate collections of recyclables when it is  Technically, Environmentally and Economically Practical, (TEEP)</a:t>
            </a:r>
          </a:p>
          <a:p>
            <a:pPr marL="0" indent="0">
              <a:buNone/>
            </a:pPr>
            <a:endParaRPr lang="en-US" dirty="0"/>
          </a:p>
        </p:txBody>
      </p:sp>
      <p:sp>
        <p:nvSpPr>
          <p:cNvPr id="4" name="Content Placeholder 3">
            <a:extLst>
              <a:ext uri="{FF2B5EF4-FFF2-40B4-BE49-F238E27FC236}">
                <a16:creationId xmlns:a16="http://schemas.microsoft.com/office/drawing/2014/main" xmlns="" id="{1ECD1EBE-57C3-7F44-AEC6-B30D7C232C08}"/>
              </a:ext>
            </a:extLst>
          </p:cNvPr>
          <p:cNvSpPr>
            <a:spLocks noGrp="1"/>
          </p:cNvSpPr>
          <p:nvPr>
            <p:ph sz="half" idx="2"/>
          </p:nvPr>
        </p:nvSpPr>
        <p:spPr>
          <a:xfrm>
            <a:off x="7235686" y="1417983"/>
            <a:ext cx="4118113" cy="4758980"/>
          </a:xfrm>
        </p:spPr>
        <p:txBody>
          <a:bodyPr>
            <a:normAutofit/>
          </a:bodyPr>
          <a:lstStyle/>
          <a:p>
            <a:endParaRPr lang="en-US" dirty="0"/>
          </a:p>
          <a:p>
            <a:r>
              <a:rPr lang="en-US" dirty="0"/>
              <a:t>How could the hospitality sectors damage the environment through waste?</a:t>
            </a:r>
          </a:p>
          <a:p>
            <a:endParaRPr lang="en-US" dirty="0"/>
          </a:p>
          <a:p>
            <a:endParaRPr lang="en-US" dirty="0"/>
          </a:p>
          <a:p>
            <a:pPr marL="0" indent="0">
              <a:buNone/>
            </a:pPr>
            <a:endParaRPr lang="en-US" dirty="0"/>
          </a:p>
          <a:p>
            <a:r>
              <a:rPr lang="en-US" dirty="0"/>
              <a:t>What are the 4 streams of waste for recycling?</a:t>
            </a:r>
          </a:p>
        </p:txBody>
      </p:sp>
      <p:pic>
        <p:nvPicPr>
          <p:cNvPr id="5" name="Picture 4">
            <a:extLst>
              <a:ext uri="{FF2B5EF4-FFF2-40B4-BE49-F238E27FC236}">
                <a16:creationId xmlns:a16="http://schemas.microsoft.com/office/drawing/2014/main" xmlns="" id="{398BD42F-A059-314B-B822-B0E8E8EB3C41}"/>
              </a:ext>
            </a:extLst>
          </p:cNvPr>
          <p:cNvPicPr>
            <a:picLocks noChangeAspect="1"/>
          </p:cNvPicPr>
          <p:nvPr/>
        </p:nvPicPr>
        <p:blipFill>
          <a:blip r:embed="rId3"/>
          <a:stretch>
            <a:fillRect/>
          </a:stretch>
        </p:blipFill>
        <p:spPr>
          <a:xfrm>
            <a:off x="6258890" y="3486978"/>
            <a:ext cx="1397000" cy="1447800"/>
          </a:xfrm>
          <a:prstGeom prst="rect">
            <a:avLst/>
          </a:prstGeom>
        </p:spPr>
      </p:pic>
    </p:spTree>
    <p:extLst>
      <p:ext uri="{BB962C8B-B14F-4D97-AF65-F5344CB8AC3E}">
        <p14:creationId xmlns:p14="http://schemas.microsoft.com/office/powerpoint/2010/main" xmlns="" val="285351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AC4C1-463C-2B4F-A6BB-D544FF0985A3}"/>
              </a:ext>
            </a:extLst>
          </p:cNvPr>
          <p:cNvSpPr>
            <a:spLocks noGrp="1"/>
          </p:cNvSpPr>
          <p:nvPr>
            <p:ph type="title"/>
          </p:nvPr>
        </p:nvSpPr>
        <p:spPr/>
        <p:txBody>
          <a:bodyPr/>
          <a:lstStyle/>
          <a:p>
            <a:r>
              <a:rPr lang="en-US" b="1" dirty="0"/>
              <a:t>Summary</a:t>
            </a:r>
          </a:p>
        </p:txBody>
      </p:sp>
      <p:sp>
        <p:nvSpPr>
          <p:cNvPr id="3" name="Content Placeholder 2">
            <a:extLst>
              <a:ext uri="{FF2B5EF4-FFF2-40B4-BE49-F238E27FC236}">
                <a16:creationId xmlns:a16="http://schemas.microsoft.com/office/drawing/2014/main" xmlns="" id="{27277103-C176-2049-B26B-E5405AECA145}"/>
              </a:ext>
            </a:extLst>
          </p:cNvPr>
          <p:cNvSpPr>
            <a:spLocks noGrp="1"/>
          </p:cNvSpPr>
          <p:nvPr>
            <p:ph sz="half" idx="1"/>
          </p:nvPr>
        </p:nvSpPr>
        <p:spPr/>
        <p:txBody>
          <a:bodyPr/>
          <a:lstStyle/>
          <a:p>
            <a:r>
              <a:rPr lang="en-US" dirty="0"/>
              <a:t>To identify legislation that affects the hospitality industry</a:t>
            </a:r>
          </a:p>
          <a:p>
            <a:pPr marL="0" indent="0">
              <a:buNone/>
            </a:pPr>
            <a:endParaRPr lang="en-US" dirty="0"/>
          </a:p>
          <a:p>
            <a:endParaRPr lang="en-US" dirty="0"/>
          </a:p>
          <a:p>
            <a:r>
              <a:rPr lang="en-US" dirty="0"/>
              <a:t>To be aware of the importance of following legislative regulations.</a:t>
            </a:r>
          </a:p>
          <a:p>
            <a:endParaRPr lang="en-US" dirty="0"/>
          </a:p>
          <a:p>
            <a:endParaRPr lang="en-US" dirty="0"/>
          </a:p>
        </p:txBody>
      </p:sp>
      <p:sp>
        <p:nvSpPr>
          <p:cNvPr id="4" name="Content Placeholder 3">
            <a:extLst>
              <a:ext uri="{FF2B5EF4-FFF2-40B4-BE49-F238E27FC236}">
                <a16:creationId xmlns:a16="http://schemas.microsoft.com/office/drawing/2014/main" xmlns="" id="{84796050-93D4-314A-9B73-7575A7DB8743}"/>
              </a:ext>
            </a:extLst>
          </p:cNvPr>
          <p:cNvSpPr>
            <a:spLocks noGrp="1"/>
          </p:cNvSpPr>
          <p:nvPr>
            <p:ph sz="half" idx="2"/>
          </p:nvPr>
        </p:nvSpPr>
        <p:spPr/>
        <p:txBody>
          <a:bodyPr/>
          <a:lstStyle/>
          <a:p>
            <a:r>
              <a:rPr lang="en-US" dirty="0"/>
              <a:t>Have you identified any additional legislation that has a significant effect on the hospitality industry?</a:t>
            </a:r>
          </a:p>
          <a:p>
            <a:endParaRPr lang="en-US" dirty="0"/>
          </a:p>
          <a:p>
            <a:r>
              <a:rPr lang="en-US" dirty="0"/>
              <a:t>Do you feel the legislation is important?</a:t>
            </a:r>
          </a:p>
          <a:p>
            <a:endParaRPr lang="en-US" dirty="0"/>
          </a:p>
          <a:p>
            <a:endParaRPr lang="en-US" dirty="0"/>
          </a:p>
        </p:txBody>
      </p:sp>
      <p:pic>
        <p:nvPicPr>
          <p:cNvPr id="5" name="Picture 4">
            <a:extLst>
              <a:ext uri="{FF2B5EF4-FFF2-40B4-BE49-F238E27FC236}">
                <a16:creationId xmlns:a16="http://schemas.microsoft.com/office/drawing/2014/main" xmlns="" id="{438C9FC8-9FBA-1845-B37F-EC1D2F44DCB1}"/>
              </a:ext>
            </a:extLst>
          </p:cNvPr>
          <p:cNvPicPr>
            <a:picLocks noChangeAspect="1"/>
          </p:cNvPicPr>
          <p:nvPr/>
        </p:nvPicPr>
        <p:blipFill>
          <a:blip r:embed="rId2"/>
          <a:stretch>
            <a:fillRect/>
          </a:stretch>
        </p:blipFill>
        <p:spPr>
          <a:xfrm>
            <a:off x="4211981" y="4563893"/>
            <a:ext cx="2268331" cy="2294107"/>
          </a:xfrm>
          <a:prstGeom prst="rect">
            <a:avLst/>
          </a:prstGeom>
        </p:spPr>
      </p:pic>
    </p:spTree>
    <p:extLst>
      <p:ext uri="{BB962C8B-B14F-4D97-AF65-F5344CB8AC3E}">
        <p14:creationId xmlns:p14="http://schemas.microsoft.com/office/powerpoint/2010/main" xmlns="" val="265008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FE8B1-F708-7641-8E67-D1525815AB6A}"/>
              </a:ext>
            </a:extLst>
          </p:cNvPr>
          <p:cNvSpPr>
            <a:spLocks noGrp="1"/>
          </p:cNvSpPr>
          <p:nvPr>
            <p:ph type="title"/>
          </p:nvPr>
        </p:nvSpPr>
        <p:spPr/>
        <p:txBody>
          <a:bodyPr/>
          <a:lstStyle/>
          <a:p>
            <a:r>
              <a:rPr lang="en-US" dirty="0"/>
              <a:t>Legislation within the Hospitality Industry</a:t>
            </a:r>
          </a:p>
        </p:txBody>
      </p:sp>
      <p:sp>
        <p:nvSpPr>
          <p:cNvPr id="3" name="Content Placeholder 2">
            <a:extLst>
              <a:ext uri="{FF2B5EF4-FFF2-40B4-BE49-F238E27FC236}">
                <a16:creationId xmlns:a16="http://schemas.microsoft.com/office/drawing/2014/main" xmlns="" id="{20AB0CE4-A5B9-F648-8536-50743DEF0B62}"/>
              </a:ext>
            </a:extLst>
          </p:cNvPr>
          <p:cNvSpPr>
            <a:spLocks noGrp="1"/>
          </p:cNvSpPr>
          <p:nvPr>
            <p:ph sz="half" idx="1"/>
          </p:nvPr>
        </p:nvSpPr>
        <p:spPr>
          <a:xfrm>
            <a:off x="838200" y="1825625"/>
            <a:ext cx="5191539" cy="4351338"/>
          </a:xfrm>
        </p:spPr>
        <p:txBody>
          <a:bodyPr/>
          <a:lstStyle/>
          <a:p>
            <a:pPr marL="0" indent="0">
              <a:buNone/>
            </a:pPr>
            <a:r>
              <a:rPr lang="en-US" dirty="0"/>
              <a:t>Aims:</a:t>
            </a:r>
          </a:p>
          <a:p>
            <a:r>
              <a:rPr lang="en-US" dirty="0"/>
              <a:t>To identify legislation that affects the hospitality industry</a:t>
            </a:r>
          </a:p>
          <a:p>
            <a:r>
              <a:rPr lang="en-US" dirty="0"/>
              <a:t>To be aware of the importance of following legislative regulations.</a:t>
            </a:r>
          </a:p>
          <a:p>
            <a:endParaRPr lang="en-US" dirty="0"/>
          </a:p>
          <a:p>
            <a:endParaRPr lang="en-US" dirty="0"/>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xmlns="" id="{B66A6B77-714D-634B-8435-EB645F512AC8}"/>
              </a:ext>
            </a:extLst>
          </p:cNvPr>
          <p:cNvSpPr>
            <a:spLocks noGrp="1"/>
          </p:cNvSpPr>
          <p:nvPr>
            <p:ph sz="half" idx="2"/>
          </p:nvPr>
        </p:nvSpPr>
        <p:spPr/>
        <p:txBody>
          <a:bodyPr/>
          <a:lstStyle/>
          <a:p>
            <a:pPr marL="0" indent="0">
              <a:buNone/>
            </a:pPr>
            <a:r>
              <a:rPr lang="en-US" dirty="0"/>
              <a:t>Objectives:</a:t>
            </a:r>
          </a:p>
          <a:p>
            <a:r>
              <a:rPr lang="en-US" dirty="0"/>
              <a:t>To appreciate how legislation can affect your daily work life</a:t>
            </a:r>
          </a:p>
          <a:p>
            <a:r>
              <a:rPr lang="en-US" dirty="0"/>
              <a:t>To provide an overview of the purpose of legislation within hospitality</a:t>
            </a:r>
          </a:p>
          <a:p>
            <a:r>
              <a:rPr lang="en-US" dirty="0"/>
              <a:t>To </a:t>
            </a:r>
            <a:r>
              <a:rPr lang="en-US" dirty="0" err="1"/>
              <a:t>recognise</a:t>
            </a:r>
            <a:r>
              <a:rPr lang="en-US" dirty="0"/>
              <a:t> the active role of legislation to ensure the hospitality industry is safe and fair to all participants.</a:t>
            </a:r>
          </a:p>
          <a:p>
            <a:endParaRPr lang="en-US" dirty="0"/>
          </a:p>
        </p:txBody>
      </p:sp>
    </p:spTree>
    <p:extLst>
      <p:ext uri="{BB962C8B-B14F-4D97-AF65-F5344CB8AC3E}">
        <p14:creationId xmlns:p14="http://schemas.microsoft.com/office/powerpoint/2010/main" xmlns="" val="287687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86F8DEB9-4C72-E449-8D24-395EEDFF56BC}"/>
              </a:ext>
            </a:extLst>
          </p:cNvPr>
          <p:cNvSpPr>
            <a:spLocks noGrp="1"/>
          </p:cNvSpPr>
          <p:nvPr>
            <p:ph type="title"/>
          </p:nvPr>
        </p:nvSpPr>
        <p:spPr/>
        <p:txBody>
          <a:bodyPr/>
          <a:lstStyle/>
          <a:p>
            <a:r>
              <a:rPr lang="en-US" b="1" dirty="0"/>
              <a:t>14 sectors of the industry</a:t>
            </a:r>
          </a:p>
        </p:txBody>
      </p:sp>
      <p:graphicFrame>
        <p:nvGraphicFramePr>
          <p:cNvPr id="4" name="Content Placeholder 3">
            <a:extLst>
              <a:ext uri="{FF2B5EF4-FFF2-40B4-BE49-F238E27FC236}">
                <a16:creationId xmlns:a16="http://schemas.microsoft.com/office/drawing/2014/main" xmlns="" id="{651C4C78-6E53-9D49-8F8B-30666ED017F4}"/>
              </a:ext>
            </a:extLst>
          </p:cNvPr>
          <p:cNvGraphicFramePr>
            <a:graphicFrameLocks noGrp="1"/>
          </p:cNvGraphicFramePr>
          <p:nvPr>
            <p:ph idx="1"/>
            <p:extLst/>
          </p:nvPr>
        </p:nvGraphicFramePr>
        <p:xfrm>
          <a:off x="4644002" y="3405629"/>
          <a:ext cx="2788033" cy="852615"/>
        </p:xfrm>
        <a:graphic>
          <a:graphicData uri="http://schemas.openxmlformats.org/drawingml/2006/table">
            <a:tbl>
              <a:tblPr firstRow="1" bandRow="1">
                <a:tableStyleId>{5C22544A-7EE6-4342-B048-85BDC9FD1C3A}</a:tableStyleId>
              </a:tblPr>
              <a:tblGrid>
                <a:gridCol w="2788033">
                  <a:extLst>
                    <a:ext uri="{9D8B030D-6E8A-4147-A177-3AD203B41FA5}">
                      <a16:colId xmlns:a16="http://schemas.microsoft.com/office/drawing/2014/main" xmlns="" val="474749501"/>
                    </a:ext>
                  </a:extLst>
                </a:gridCol>
              </a:tblGrid>
              <a:tr h="852615">
                <a:tc>
                  <a:txBody>
                    <a:bodyPr/>
                    <a:lstStyle/>
                    <a:p>
                      <a:pPr algn="ctr"/>
                      <a:r>
                        <a:rPr lang="en-US" sz="2000" dirty="0"/>
                        <a:t>Sectors of the </a:t>
                      </a:r>
                    </a:p>
                    <a:p>
                      <a:pPr algn="ctr"/>
                      <a:r>
                        <a:rPr lang="en-US" sz="2000" dirty="0"/>
                        <a:t>hospitality industry</a:t>
                      </a:r>
                    </a:p>
                  </a:txBody>
                  <a:tcPr/>
                </a:tc>
                <a:extLst>
                  <a:ext uri="{0D108BD9-81ED-4DB2-BD59-A6C34878D82A}">
                    <a16:rowId xmlns:a16="http://schemas.microsoft.com/office/drawing/2014/main" xmlns="" val="4027390417"/>
                  </a:ext>
                </a:extLst>
              </a:tr>
            </a:tbl>
          </a:graphicData>
        </a:graphic>
      </p:graphicFrame>
      <p:sp>
        <p:nvSpPr>
          <p:cNvPr id="5" name="TextBox 4">
            <a:extLst>
              <a:ext uri="{FF2B5EF4-FFF2-40B4-BE49-F238E27FC236}">
                <a16:creationId xmlns:a16="http://schemas.microsoft.com/office/drawing/2014/main" xmlns="" id="{4BE031AA-D04E-BE45-B21D-9FB47F64804A}"/>
              </a:ext>
            </a:extLst>
          </p:cNvPr>
          <p:cNvSpPr txBox="1"/>
          <p:nvPr/>
        </p:nvSpPr>
        <p:spPr>
          <a:xfrm>
            <a:off x="5647038" y="2063578"/>
            <a:ext cx="1519881" cy="518984"/>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xmlns="" id="{2B0D095C-02E2-BE46-8E66-C0A9B82726FE}"/>
              </a:ext>
            </a:extLst>
          </p:cNvPr>
          <p:cNvSpPr txBox="1"/>
          <p:nvPr/>
        </p:nvSpPr>
        <p:spPr>
          <a:xfrm>
            <a:off x="5799438" y="2215978"/>
            <a:ext cx="1519881" cy="518984"/>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xmlns="" id="{84CB0ECE-8227-2447-B04C-F7F0E5E15DEA}"/>
              </a:ext>
            </a:extLst>
          </p:cNvPr>
          <p:cNvSpPr txBox="1"/>
          <p:nvPr/>
        </p:nvSpPr>
        <p:spPr>
          <a:xfrm>
            <a:off x="4887097" y="1849952"/>
            <a:ext cx="1519881" cy="461665"/>
          </a:xfrm>
          <a:prstGeom prst="rect">
            <a:avLst/>
          </a:prstGeom>
          <a:solidFill>
            <a:schemeClr val="bg1"/>
          </a:solidFill>
        </p:spPr>
        <p:txBody>
          <a:bodyPr wrap="square" rtlCol="0">
            <a:spAutoFit/>
          </a:bodyPr>
          <a:lstStyle/>
          <a:p>
            <a:pPr algn="ctr"/>
            <a:r>
              <a:rPr lang="en-US" sz="2400" dirty="0"/>
              <a:t>Hotels</a:t>
            </a:r>
          </a:p>
        </p:txBody>
      </p:sp>
      <p:sp>
        <p:nvSpPr>
          <p:cNvPr id="8" name="TextBox 7">
            <a:extLst>
              <a:ext uri="{FF2B5EF4-FFF2-40B4-BE49-F238E27FC236}">
                <a16:creationId xmlns:a16="http://schemas.microsoft.com/office/drawing/2014/main" xmlns="" id="{809C3B0C-4A63-D641-A5A1-EEFD1906C89D}"/>
              </a:ext>
            </a:extLst>
          </p:cNvPr>
          <p:cNvSpPr txBox="1"/>
          <p:nvPr/>
        </p:nvSpPr>
        <p:spPr>
          <a:xfrm>
            <a:off x="6579974" y="1890583"/>
            <a:ext cx="1851454" cy="461665"/>
          </a:xfrm>
          <a:prstGeom prst="rect">
            <a:avLst/>
          </a:prstGeom>
          <a:solidFill>
            <a:schemeClr val="bg1"/>
          </a:solidFill>
        </p:spPr>
        <p:txBody>
          <a:bodyPr wrap="square" rtlCol="0">
            <a:spAutoFit/>
          </a:bodyPr>
          <a:lstStyle/>
          <a:p>
            <a:r>
              <a:rPr lang="en-US" sz="2400" dirty="0"/>
              <a:t>Restaurants</a:t>
            </a:r>
          </a:p>
        </p:txBody>
      </p:sp>
      <p:sp>
        <p:nvSpPr>
          <p:cNvPr id="9" name="TextBox 8">
            <a:extLst>
              <a:ext uri="{FF2B5EF4-FFF2-40B4-BE49-F238E27FC236}">
                <a16:creationId xmlns:a16="http://schemas.microsoft.com/office/drawing/2014/main" xmlns="" id="{554CE5AD-3912-1A4E-BF18-D3C04EC43195}"/>
              </a:ext>
            </a:extLst>
          </p:cNvPr>
          <p:cNvSpPr txBox="1"/>
          <p:nvPr/>
        </p:nvSpPr>
        <p:spPr>
          <a:xfrm>
            <a:off x="9494108" y="2781613"/>
            <a:ext cx="1757710" cy="830997"/>
          </a:xfrm>
          <a:prstGeom prst="rect">
            <a:avLst/>
          </a:prstGeom>
          <a:solidFill>
            <a:schemeClr val="bg1"/>
          </a:solidFill>
        </p:spPr>
        <p:txBody>
          <a:bodyPr wrap="square" rtlCol="0">
            <a:spAutoFit/>
          </a:bodyPr>
          <a:lstStyle/>
          <a:p>
            <a:pPr algn="ctr"/>
            <a:r>
              <a:rPr lang="en-US" sz="2400" dirty="0"/>
              <a:t>Pubs, bars &amp; nightclubs</a:t>
            </a:r>
          </a:p>
        </p:txBody>
      </p:sp>
      <p:sp>
        <p:nvSpPr>
          <p:cNvPr id="10" name="TextBox 9">
            <a:extLst>
              <a:ext uri="{FF2B5EF4-FFF2-40B4-BE49-F238E27FC236}">
                <a16:creationId xmlns:a16="http://schemas.microsoft.com/office/drawing/2014/main" xmlns="" id="{BB029103-AC5D-A34D-894E-4FC46C1F09EB}"/>
              </a:ext>
            </a:extLst>
          </p:cNvPr>
          <p:cNvSpPr txBox="1"/>
          <p:nvPr/>
        </p:nvSpPr>
        <p:spPr>
          <a:xfrm>
            <a:off x="2953264" y="2058461"/>
            <a:ext cx="1519881" cy="830997"/>
          </a:xfrm>
          <a:prstGeom prst="rect">
            <a:avLst/>
          </a:prstGeom>
          <a:solidFill>
            <a:schemeClr val="bg1"/>
          </a:solidFill>
        </p:spPr>
        <p:txBody>
          <a:bodyPr wrap="square" rtlCol="0">
            <a:spAutoFit/>
          </a:bodyPr>
          <a:lstStyle/>
          <a:p>
            <a:pPr algn="ctr"/>
            <a:r>
              <a:rPr lang="en-US" sz="2400" dirty="0"/>
              <a:t>Hospitality services</a:t>
            </a:r>
          </a:p>
        </p:txBody>
      </p:sp>
      <p:sp>
        <p:nvSpPr>
          <p:cNvPr id="11" name="TextBox 10">
            <a:extLst>
              <a:ext uri="{FF2B5EF4-FFF2-40B4-BE49-F238E27FC236}">
                <a16:creationId xmlns:a16="http://schemas.microsoft.com/office/drawing/2014/main" xmlns="" id="{D33B6C59-6360-F048-A2F7-3C60A58FFF18}"/>
              </a:ext>
            </a:extLst>
          </p:cNvPr>
          <p:cNvSpPr txBox="1"/>
          <p:nvPr/>
        </p:nvSpPr>
        <p:spPr>
          <a:xfrm>
            <a:off x="1554893" y="2720695"/>
            <a:ext cx="1519881" cy="461665"/>
          </a:xfrm>
          <a:prstGeom prst="rect">
            <a:avLst/>
          </a:prstGeom>
          <a:solidFill>
            <a:schemeClr val="bg1"/>
          </a:solidFill>
        </p:spPr>
        <p:txBody>
          <a:bodyPr wrap="square" rtlCol="0">
            <a:spAutoFit/>
          </a:bodyPr>
          <a:lstStyle/>
          <a:p>
            <a:r>
              <a:rPr lang="en-US" sz="2400" dirty="0"/>
              <a:t>Events</a:t>
            </a:r>
          </a:p>
        </p:txBody>
      </p:sp>
      <p:sp>
        <p:nvSpPr>
          <p:cNvPr id="12" name="TextBox 11">
            <a:extLst>
              <a:ext uri="{FF2B5EF4-FFF2-40B4-BE49-F238E27FC236}">
                <a16:creationId xmlns:a16="http://schemas.microsoft.com/office/drawing/2014/main" xmlns="" id="{687417A2-8321-8745-BC06-E9B1729CD5D9}"/>
              </a:ext>
            </a:extLst>
          </p:cNvPr>
          <p:cNvSpPr txBox="1"/>
          <p:nvPr/>
        </p:nvSpPr>
        <p:spPr>
          <a:xfrm>
            <a:off x="2257167" y="5436008"/>
            <a:ext cx="1519881" cy="830997"/>
          </a:xfrm>
          <a:prstGeom prst="rect">
            <a:avLst/>
          </a:prstGeom>
          <a:solidFill>
            <a:schemeClr val="bg1"/>
          </a:solidFill>
        </p:spPr>
        <p:txBody>
          <a:bodyPr wrap="square" rtlCol="0">
            <a:spAutoFit/>
          </a:bodyPr>
          <a:lstStyle/>
          <a:p>
            <a:pPr algn="ctr"/>
            <a:r>
              <a:rPr lang="en-US" sz="2400" dirty="0"/>
              <a:t>Visitor attractions</a:t>
            </a:r>
          </a:p>
        </p:txBody>
      </p:sp>
      <p:sp>
        <p:nvSpPr>
          <p:cNvPr id="13" name="TextBox 12">
            <a:extLst>
              <a:ext uri="{FF2B5EF4-FFF2-40B4-BE49-F238E27FC236}">
                <a16:creationId xmlns:a16="http://schemas.microsoft.com/office/drawing/2014/main" xmlns="" id="{DAABE151-893F-9346-AA58-08F913C585F5}"/>
              </a:ext>
            </a:extLst>
          </p:cNvPr>
          <p:cNvSpPr txBox="1"/>
          <p:nvPr/>
        </p:nvSpPr>
        <p:spPr>
          <a:xfrm>
            <a:off x="742123" y="3683078"/>
            <a:ext cx="1990782" cy="461665"/>
          </a:xfrm>
          <a:prstGeom prst="rect">
            <a:avLst/>
          </a:prstGeom>
          <a:solidFill>
            <a:schemeClr val="bg1"/>
          </a:solidFill>
        </p:spPr>
        <p:txBody>
          <a:bodyPr wrap="square" rtlCol="0">
            <a:spAutoFit/>
          </a:bodyPr>
          <a:lstStyle/>
          <a:p>
            <a:pPr algn="ctr"/>
            <a:r>
              <a:rPr lang="en-US" sz="2400" dirty="0"/>
              <a:t>Travel services</a:t>
            </a:r>
          </a:p>
        </p:txBody>
      </p:sp>
      <p:sp>
        <p:nvSpPr>
          <p:cNvPr id="14" name="TextBox 13">
            <a:extLst>
              <a:ext uri="{FF2B5EF4-FFF2-40B4-BE49-F238E27FC236}">
                <a16:creationId xmlns:a16="http://schemas.microsoft.com/office/drawing/2014/main" xmlns="" id="{E7D91952-AA75-BB4A-9D2B-0B5B94486B22}"/>
              </a:ext>
            </a:extLst>
          </p:cNvPr>
          <p:cNvSpPr txBox="1"/>
          <p:nvPr/>
        </p:nvSpPr>
        <p:spPr>
          <a:xfrm>
            <a:off x="916459" y="4692133"/>
            <a:ext cx="2158315" cy="461665"/>
          </a:xfrm>
          <a:prstGeom prst="rect">
            <a:avLst/>
          </a:prstGeom>
          <a:solidFill>
            <a:schemeClr val="bg1"/>
          </a:solidFill>
        </p:spPr>
        <p:txBody>
          <a:bodyPr wrap="square" rtlCol="0">
            <a:spAutoFit/>
          </a:bodyPr>
          <a:lstStyle/>
          <a:p>
            <a:r>
              <a:rPr lang="en-US" sz="2400" dirty="0"/>
              <a:t>Tourist services</a:t>
            </a:r>
          </a:p>
        </p:txBody>
      </p:sp>
      <p:sp>
        <p:nvSpPr>
          <p:cNvPr id="15" name="TextBox 14">
            <a:extLst>
              <a:ext uri="{FF2B5EF4-FFF2-40B4-BE49-F238E27FC236}">
                <a16:creationId xmlns:a16="http://schemas.microsoft.com/office/drawing/2014/main" xmlns="" id="{2DB1E6F6-CB6B-9F44-B896-39E3D1D312B0}"/>
              </a:ext>
            </a:extLst>
          </p:cNvPr>
          <p:cNvSpPr txBox="1"/>
          <p:nvPr/>
        </p:nvSpPr>
        <p:spPr>
          <a:xfrm>
            <a:off x="6506309" y="5955269"/>
            <a:ext cx="1925118" cy="461665"/>
          </a:xfrm>
          <a:prstGeom prst="rect">
            <a:avLst/>
          </a:prstGeom>
          <a:solidFill>
            <a:schemeClr val="bg1"/>
          </a:solidFill>
        </p:spPr>
        <p:txBody>
          <a:bodyPr wrap="square" rtlCol="0">
            <a:spAutoFit/>
          </a:bodyPr>
          <a:lstStyle/>
          <a:p>
            <a:pPr algn="ctr"/>
            <a:r>
              <a:rPr lang="en-US" sz="2400" dirty="0"/>
              <a:t>Holiday parks</a:t>
            </a:r>
          </a:p>
        </p:txBody>
      </p:sp>
      <p:sp>
        <p:nvSpPr>
          <p:cNvPr id="16" name="TextBox 15">
            <a:extLst>
              <a:ext uri="{FF2B5EF4-FFF2-40B4-BE49-F238E27FC236}">
                <a16:creationId xmlns:a16="http://schemas.microsoft.com/office/drawing/2014/main" xmlns="" id="{EEC91285-7575-EB41-BDDA-B661EAB02A7C}"/>
              </a:ext>
            </a:extLst>
          </p:cNvPr>
          <p:cNvSpPr txBox="1"/>
          <p:nvPr/>
        </p:nvSpPr>
        <p:spPr>
          <a:xfrm>
            <a:off x="8215184" y="5552425"/>
            <a:ext cx="1519881" cy="461665"/>
          </a:xfrm>
          <a:prstGeom prst="rect">
            <a:avLst/>
          </a:prstGeom>
          <a:solidFill>
            <a:schemeClr val="bg1"/>
          </a:solidFill>
        </p:spPr>
        <p:txBody>
          <a:bodyPr wrap="square" rtlCol="0">
            <a:spAutoFit/>
          </a:bodyPr>
          <a:lstStyle/>
          <a:p>
            <a:r>
              <a:rPr lang="en-US" sz="2400" dirty="0"/>
              <a:t>Hostels</a:t>
            </a:r>
          </a:p>
        </p:txBody>
      </p:sp>
      <p:sp>
        <p:nvSpPr>
          <p:cNvPr id="17" name="TextBox 16">
            <a:extLst>
              <a:ext uri="{FF2B5EF4-FFF2-40B4-BE49-F238E27FC236}">
                <a16:creationId xmlns:a16="http://schemas.microsoft.com/office/drawing/2014/main" xmlns="" id="{9CF4E14F-FE87-3343-AE89-25CA2398909B}"/>
              </a:ext>
            </a:extLst>
          </p:cNvPr>
          <p:cNvSpPr txBox="1"/>
          <p:nvPr/>
        </p:nvSpPr>
        <p:spPr>
          <a:xfrm>
            <a:off x="9145890" y="4676744"/>
            <a:ext cx="1925594" cy="830997"/>
          </a:xfrm>
          <a:prstGeom prst="rect">
            <a:avLst/>
          </a:prstGeom>
          <a:solidFill>
            <a:schemeClr val="bg1"/>
          </a:solidFill>
        </p:spPr>
        <p:txBody>
          <a:bodyPr wrap="square" rtlCol="0">
            <a:spAutoFit/>
          </a:bodyPr>
          <a:lstStyle/>
          <a:p>
            <a:pPr algn="ctr"/>
            <a:r>
              <a:rPr lang="en-US" sz="2400" dirty="0"/>
              <a:t>Membership clubs</a:t>
            </a:r>
          </a:p>
        </p:txBody>
      </p:sp>
      <p:sp>
        <p:nvSpPr>
          <p:cNvPr id="18" name="TextBox 17">
            <a:extLst>
              <a:ext uri="{FF2B5EF4-FFF2-40B4-BE49-F238E27FC236}">
                <a16:creationId xmlns:a16="http://schemas.microsoft.com/office/drawing/2014/main" xmlns="" id="{4F33F531-CE36-DC41-BF99-DAC5E94EF094}"/>
              </a:ext>
            </a:extLst>
          </p:cNvPr>
          <p:cNvSpPr txBox="1"/>
          <p:nvPr/>
        </p:nvSpPr>
        <p:spPr>
          <a:xfrm>
            <a:off x="9441630" y="3849129"/>
            <a:ext cx="2328339" cy="461665"/>
          </a:xfrm>
          <a:prstGeom prst="rect">
            <a:avLst/>
          </a:prstGeom>
          <a:solidFill>
            <a:schemeClr val="bg1"/>
          </a:solidFill>
        </p:spPr>
        <p:txBody>
          <a:bodyPr wrap="square" rtlCol="0">
            <a:spAutoFit/>
          </a:bodyPr>
          <a:lstStyle/>
          <a:p>
            <a:r>
              <a:rPr lang="en-US" sz="2400" dirty="0"/>
              <a:t>Contract catering</a:t>
            </a:r>
          </a:p>
        </p:txBody>
      </p:sp>
      <p:sp>
        <p:nvSpPr>
          <p:cNvPr id="19" name="TextBox 18">
            <a:extLst>
              <a:ext uri="{FF2B5EF4-FFF2-40B4-BE49-F238E27FC236}">
                <a16:creationId xmlns:a16="http://schemas.microsoft.com/office/drawing/2014/main" xmlns="" id="{4AD648E0-CFCF-B545-B49F-AF1A5452C865}"/>
              </a:ext>
            </a:extLst>
          </p:cNvPr>
          <p:cNvSpPr txBox="1"/>
          <p:nvPr/>
        </p:nvSpPr>
        <p:spPr>
          <a:xfrm>
            <a:off x="8456140" y="2287791"/>
            <a:ext cx="1519881" cy="461665"/>
          </a:xfrm>
          <a:prstGeom prst="rect">
            <a:avLst/>
          </a:prstGeom>
          <a:solidFill>
            <a:schemeClr val="bg1"/>
          </a:solidFill>
        </p:spPr>
        <p:txBody>
          <a:bodyPr wrap="square" rtlCol="0">
            <a:spAutoFit/>
          </a:bodyPr>
          <a:lstStyle/>
          <a:p>
            <a:r>
              <a:rPr lang="en-US" sz="2400" dirty="0"/>
              <a:t>Gambling</a:t>
            </a:r>
          </a:p>
        </p:txBody>
      </p:sp>
      <p:sp>
        <p:nvSpPr>
          <p:cNvPr id="20" name="TextBox 19">
            <a:extLst>
              <a:ext uri="{FF2B5EF4-FFF2-40B4-BE49-F238E27FC236}">
                <a16:creationId xmlns:a16="http://schemas.microsoft.com/office/drawing/2014/main" xmlns="" id="{76240C12-EE91-2F47-AC5F-AEB6614BCB23}"/>
              </a:ext>
            </a:extLst>
          </p:cNvPr>
          <p:cNvSpPr txBox="1"/>
          <p:nvPr/>
        </p:nvSpPr>
        <p:spPr>
          <a:xfrm>
            <a:off x="4081670" y="5955269"/>
            <a:ext cx="1888703" cy="461665"/>
          </a:xfrm>
          <a:prstGeom prst="rect">
            <a:avLst/>
          </a:prstGeom>
          <a:solidFill>
            <a:schemeClr val="bg1"/>
          </a:solidFill>
        </p:spPr>
        <p:txBody>
          <a:bodyPr wrap="square" rtlCol="0">
            <a:spAutoFit/>
          </a:bodyPr>
          <a:lstStyle/>
          <a:p>
            <a:r>
              <a:rPr lang="en-US" sz="2400" dirty="0"/>
              <a:t>Self catering</a:t>
            </a:r>
          </a:p>
        </p:txBody>
      </p:sp>
      <p:cxnSp>
        <p:nvCxnSpPr>
          <p:cNvPr id="22" name="Straight Connector 21">
            <a:extLst>
              <a:ext uri="{FF2B5EF4-FFF2-40B4-BE49-F238E27FC236}">
                <a16:creationId xmlns:a16="http://schemas.microsoft.com/office/drawing/2014/main" xmlns="" id="{09E6B054-7BD7-4745-8FDC-59FDA0A57DA6}"/>
              </a:ext>
            </a:extLst>
          </p:cNvPr>
          <p:cNvCxnSpPr>
            <a:cxnSpLocks/>
          </p:cNvCxnSpPr>
          <p:nvPr/>
        </p:nvCxnSpPr>
        <p:spPr>
          <a:xfrm>
            <a:off x="5820033" y="2180343"/>
            <a:ext cx="152400" cy="1203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310C050-8864-8E41-B57D-2176BF1D67A7}"/>
              </a:ext>
            </a:extLst>
          </p:cNvPr>
          <p:cNvCxnSpPr>
            <a:cxnSpLocks/>
          </p:cNvCxnSpPr>
          <p:nvPr/>
        </p:nvCxnSpPr>
        <p:spPr>
          <a:xfrm flipH="1">
            <a:off x="6732373" y="2319682"/>
            <a:ext cx="358346" cy="1069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8736095-1000-6847-A05C-67FDCCBD65DE}"/>
              </a:ext>
            </a:extLst>
          </p:cNvPr>
          <p:cNvCxnSpPr>
            <a:cxnSpLocks/>
          </p:cNvCxnSpPr>
          <p:nvPr/>
        </p:nvCxnSpPr>
        <p:spPr>
          <a:xfrm flipH="1">
            <a:off x="7432035" y="2656702"/>
            <a:ext cx="1528673" cy="866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37C9B01F-C2FC-DA46-961B-EC6940B29859}"/>
              </a:ext>
            </a:extLst>
          </p:cNvPr>
          <p:cNvCxnSpPr>
            <a:cxnSpLocks/>
          </p:cNvCxnSpPr>
          <p:nvPr/>
        </p:nvCxnSpPr>
        <p:spPr>
          <a:xfrm flipH="1">
            <a:off x="7432036" y="3231500"/>
            <a:ext cx="2172650" cy="475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FDE76EA7-FEA0-5742-A57E-5D46251D1B40}"/>
              </a:ext>
            </a:extLst>
          </p:cNvPr>
          <p:cNvCxnSpPr>
            <a:cxnSpLocks/>
          </p:cNvCxnSpPr>
          <p:nvPr/>
        </p:nvCxnSpPr>
        <p:spPr>
          <a:xfrm flipH="1" flipV="1">
            <a:off x="7432035" y="3877285"/>
            <a:ext cx="2172651" cy="232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24B16C1C-9C17-E748-AABE-F7083B64B182}"/>
              </a:ext>
            </a:extLst>
          </p:cNvPr>
          <p:cNvCxnSpPr>
            <a:cxnSpLocks/>
          </p:cNvCxnSpPr>
          <p:nvPr/>
        </p:nvCxnSpPr>
        <p:spPr>
          <a:xfrm flipH="1" flipV="1">
            <a:off x="7443955" y="4174477"/>
            <a:ext cx="1644439" cy="817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E42E7ACD-A3C1-8849-9FC5-E9D168850970}"/>
              </a:ext>
            </a:extLst>
          </p:cNvPr>
          <p:cNvCxnSpPr/>
          <p:nvPr/>
        </p:nvCxnSpPr>
        <p:spPr>
          <a:xfrm flipH="1" flipV="1">
            <a:off x="6911546" y="4143703"/>
            <a:ext cx="1519881" cy="1430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2EBED950-9B9F-624B-A9FB-9BFE227538F6}"/>
              </a:ext>
            </a:extLst>
          </p:cNvPr>
          <p:cNvCxnSpPr>
            <a:cxnSpLocks/>
          </p:cNvCxnSpPr>
          <p:nvPr/>
        </p:nvCxnSpPr>
        <p:spPr>
          <a:xfrm flipH="1" flipV="1">
            <a:off x="6709720" y="4229571"/>
            <a:ext cx="380999" cy="156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346EED06-0DB0-9243-8920-1D67E0D406DB}"/>
              </a:ext>
            </a:extLst>
          </p:cNvPr>
          <p:cNvCxnSpPr>
            <a:cxnSpLocks/>
          </p:cNvCxnSpPr>
          <p:nvPr/>
        </p:nvCxnSpPr>
        <p:spPr>
          <a:xfrm flipV="1">
            <a:off x="5238277" y="4213655"/>
            <a:ext cx="773283" cy="1738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7EF1B59-AFE9-064E-9FE6-44F0524E5EA1}"/>
              </a:ext>
            </a:extLst>
          </p:cNvPr>
          <p:cNvCxnSpPr>
            <a:cxnSpLocks/>
          </p:cNvCxnSpPr>
          <p:nvPr/>
        </p:nvCxnSpPr>
        <p:spPr>
          <a:xfrm flipV="1">
            <a:off x="3339415" y="4213655"/>
            <a:ext cx="1901908" cy="1222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EB56EACF-AE69-5F42-B703-BE5F72C73A06}"/>
              </a:ext>
            </a:extLst>
          </p:cNvPr>
          <p:cNvCxnSpPr/>
          <p:nvPr/>
        </p:nvCxnSpPr>
        <p:spPr>
          <a:xfrm flipV="1">
            <a:off x="2654132" y="3986379"/>
            <a:ext cx="2486793" cy="705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3E5F65F4-D686-6C44-A82E-2DDC170F1D63}"/>
              </a:ext>
            </a:extLst>
          </p:cNvPr>
          <p:cNvCxnSpPr>
            <a:cxnSpLocks/>
            <a:stCxn id="4" idx="1"/>
            <a:endCxn id="13" idx="3"/>
          </p:cNvCxnSpPr>
          <p:nvPr/>
        </p:nvCxnSpPr>
        <p:spPr>
          <a:xfrm flipH="1">
            <a:off x="2732905" y="3831936"/>
            <a:ext cx="1911097" cy="81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817E9FED-C5B4-854F-B549-6062ECFFC047}"/>
              </a:ext>
            </a:extLst>
          </p:cNvPr>
          <p:cNvCxnSpPr/>
          <p:nvPr/>
        </p:nvCxnSpPr>
        <p:spPr>
          <a:xfrm>
            <a:off x="2471351" y="2951844"/>
            <a:ext cx="2609335" cy="631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53F228E4-660A-5E49-B771-413FEA8E0785}"/>
              </a:ext>
            </a:extLst>
          </p:cNvPr>
          <p:cNvCxnSpPr>
            <a:cxnSpLocks/>
          </p:cNvCxnSpPr>
          <p:nvPr/>
        </p:nvCxnSpPr>
        <p:spPr>
          <a:xfrm>
            <a:off x="4320746" y="2602060"/>
            <a:ext cx="1013256" cy="8048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7765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D559DD-0B1F-9442-917C-B562413D06B2}"/>
              </a:ext>
            </a:extLst>
          </p:cNvPr>
          <p:cNvSpPr>
            <a:spLocks noGrp="1"/>
          </p:cNvSpPr>
          <p:nvPr>
            <p:ph type="title"/>
          </p:nvPr>
        </p:nvSpPr>
        <p:spPr/>
        <p:txBody>
          <a:bodyPr/>
          <a:lstStyle/>
          <a:p>
            <a:r>
              <a:rPr lang="en-US" b="1" dirty="0"/>
              <a:t>Groups of legislation within hospitality</a:t>
            </a:r>
          </a:p>
        </p:txBody>
      </p:sp>
      <p:sp>
        <p:nvSpPr>
          <p:cNvPr id="3" name="Content Placeholder 2">
            <a:extLst>
              <a:ext uri="{FF2B5EF4-FFF2-40B4-BE49-F238E27FC236}">
                <a16:creationId xmlns:a16="http://schemas.microsoft.com/office/drawing/2014/main" xmlns="" id="{B840F870-9904-7B4F-B600-6CC4C9D611CA}"/>
              </a:ext>
            </a:extLst>
          </p:cNvPr>
          <p:cNvSpPr>
            <a:spLocks noGrp="1"/>
          </p:cNvSpPr>
          <p:nvPr>
            <p:ph idx="1"/>
          </p:nvPr>
        </p:nvSpPr>
        <p:spPr/>
        <p:txBody>
          <a:bodyPr>
            <a:normAutofit/>
          </a:bodyPr>
          <a:lstStyle/>
          <a:p>
            <a:pPr marL="742950" indent="-742950">
              <a:buFont typeface="+mj-lt"/>
              <a:buAutoNum type="arabicPeriod"/>
            </a:pPr>
            <a:r>
              <a:rPr lang="en-US" sz="3600" dirty="0"/>
              <a:t>Licensing</a:t>
            </a:r>
          </a:p>
          <a:p>
            <a:pPr marL="742950" indent="-742950">
              <a:buFont typeface="+mj-lt"/>
              <a:buAutoNum type="arabicPeriod"/>
            </a:pPr>
            <a:r>
              <a:rPr lang="en-US" sz="3600" dirty="0"/>
              <a:t>Marketing</a:t>
            </a:r>
          </a:p>
          <a:p>
            <a:pPr marL="742950" indent="-742950">
              <a:buFont typeface="+mj-lt"/>
              <a:buAutoNum type="arabicPeriod"/>
            </a:pPr>
            <a:r>
              <a:rPr lang="en-US" sz="3600" dirty="0"/>
              <a:t>Food &amp; drink</a:t>
            </a:r>
          </a:p>
          <a:p>
            <a:pPr marL="742950" indent="-742950">
              <a:buFont typeface="+mj-lt"/>
              <a:buAutoNum type="arabicPeriod"/>
            </a:pPr>
            <a:r>
              <a:rPr lang="en-US" sz="3600" dirty="0"/>
              <a:t>Health &amp; safety</a:t>
            </a:r>
          </a:p>
          <a:p>
            <a:pPr marL="742950" indent="-742950">
              <a:buFont typeface="+mj-lt"/>
              <a:buAutoNum type="arabicPeriod"/>
            </a:pPr>
            <a:r>
              <a:rPr lang="en-US" sz="3600" dirty="0"/>
              <a:t>Guests</a:t>
            </a:r>
          </a:p>
          <a:p>
            <a:pPr marL="742950" indent="-742950">
              <a:buFont typeface="+mj-lt"/>
              <a:buAutoNum type="arabicPeriod"/>
            </a:pPr>
            <a:r>
              <a:rPr lang="en-US" sz="3600" dirty="0"/>
              <a:t>Gambling</a:t>
            </a:r>
          </a:p>
          <a:p>
            <a:pPr marL="742950" indent="-742950">
              <a:buFont typeface="+mj-lt"/>
              <a:buAutoNum type="arabicPeriod"/>
            </a:pPr>
            <a:r>
              <a:rPr lang="en-US" sz="3600" dirty="0"/>
              <a:t>Environment</a:t>
            </a:r>
          </a:p>
          <a:p>
            <a:endParaRPr lang="en-US" sz="3600" dirty="0"/>
          </a:p>
        </p:txBody>
      </p:sp>
      <p:pic>
        <p:nvPicPr>
          <p:cNvPr id="4" name="Picture 3">
            <a:extLst>
              <a:ext uri="{FF2B5EF4-FFF2-40B4-BE49-F238E27FC236}">
                <a16:creationId xmlns:a16="http://schemas.microsoft.com/office/drawing/2014/main" xmlns="" id="{6982A9A3-5C96-DF4C-AEBC-A00F7001CBA3}"/>
              </a:ext>
            </a:extLst>
          </p:cNvPr>
          <p:cNvPicPr>
            <a:picLocks noChangeAspect="1"/>
          </p:cNvPicPr>
          <p:nvPr/>
        </p:nvPicPr>
        <p:blipFill>
          <a:blip r:embed="rId3"/>
          <a:stretch>
            <a:fillRect/>
          </a:stretch>
        </p:blipFill>
        <p:spPr>
          <a:xfrm>
            <a:off x="5863259" y="1690687"/>
            <a:ext cx="5908456" cy="3729451"/>
          </a:xfrm>
          <a:prstGeom prst="rect">
            <a:avLst/>
          </a:prstGeom>
        </p:spPr>
      </p:pic>
    </p:spTree>
    <p:extLst>
      <p:ext uri="{BB962C8B-B14F-4D97-AF65-F5344CB8AC3E}">
        <p14:creationId xmlns:p14="http://schemas.microsoft.com/office/powerpoint/2010/main" xmlns="" val="165816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A67D8-2E23-464C-9AC0-B5A443A34F7D}"/>
              </a:ext>
            </a:extLst>
          </p:cNvPr>
          <p:cNvSpPr>
            <a:spLocks noGrp="1"/>
          </p:cNvSpPr>
          <p:nvPr>
            <p:ph type="title"/>
          </p:nvPr>
        </p:nvSpPr>
        <p:spPr>
          <a:xfrm>
            <a:off x="838200" y="820565"/>
            <a:ext cx="10515600" cy="1325563"/>
          </a:xfrm>
        </p:spPr>
        <p:txBody>
          <a:bodyPr/>
          <a:lstStyle/>
          <a:p>
            <a:r>
              <a:rPr lang="en-US" b="1" dirty="0"/>
              <a:t>1. Licensing</a:t>
            </a:r>
          </a:p>
        </p:txBody>
      </p:sp>
      <p:sp>
        <p:nvSpPr>
          <p:cNvPr id="3" name="Content Placeholder 2">
            <a:extLst>
              <a:ext uri="{FF2B5EF4-FFF2-40B4-BE49-F238E27FC236}">
                <a16:creationId xmlns:a16="http://schemas.microsoft.com/office/drawing/2014/main" xmlns="" id="{D8EC3307-9E0E-B74D-ADAD-FF7CCBCB264A}"/>
              </a:ext>
            </a:extLst>
          </p:cNvPr>
          <p:cNvSpPr>
            <a:spLocks noGrp="1"/>
          </p:cNvSpPr>
          <p:nvPr>
            <p:ph sz="half" idx="1"/>
          </p:nvPr>
        </p:nvSpPr>
        <p:spPr>
          <a:xfrm>
            <a:off x="838200" y="1817062"/>
            <a:ext cx="5181600" cy="4666215"/>
          </a:xfrm>
        </p:spPr>
        <p:txBody>
          <a:bodyPr>
            <a:normAutofit/>
          </a:bodyPr>
          <a:lstStyle/>
          <a:p>
            <a:pPr marL="0" indent="0">
              <a:buNone/>
            </a:pPr>
            <a:r>
              <a:rPr lang="en-GB" dirty="0"/>
              <a:t>If you wish to sell alcoholic drinks you will need a licence.</a:t>
            </a:r>
          </a:p>
          <a:p>
            <a:r>
              <a:rPr lang="en-GB" dirty="0"/>
              <a:t>There are two types of licence: premises licences and personal licences.</a:t>
            </a:r>
          </a:p>
          <a:p>
            <a:r>
              <a:rPr lang="en-GB" dirty="0"/>
              <a:t>Also, a temporary event notice (TEN)</a:t>
            </a:r>
          </a:p>
          <a:p>
            <a:r>
              <a:rPr lang="en-GB" dirty="0"/>
              <a:t>It is illegal to buy alcohol from a wholesaler that is not registered.</a:t>
            </a:r>
          </a:p>
          <a:p>
            <a:r>
              <a:rPr lang="en-GB" dirty="0"/>
              <a:t>Other activities require a license.</a:t>
            </a:r>
          </a:p>
          <a:p>
            <a:pPr marL="0" indent="0">
              <a:buNone/>
            </a:pPr>
            <a:endParaRPr lang="en-US" dirty="0"/>
          </a:p>
        </p:txBody>
      </p:sp>
      <p:sp>
        <p:nvSpPr>
          <p:cNvPr id="4" name="Content Placeholder 3">
            <a:extLst>
              <a:ext uri="{FF2B5EF4-FFF2-40B4-BE49-F238E27FC236}">
                <a16:creationId xmlns:a16="http://schemas.microsoft.com/office/drawing/2014/main" xmlns="" id="{4571E5D2-B04E-A348-A1EB-F04D4D0C4905}"/>
              </a:ext>
            </a:extLst>
          </p:cNvPr>
          <p:cNvSpPr>
            <a:spLocks noGrp="1"/>
          </p:cNvSpPr>
          <p:nvPr>
            <p:ph sz="half" idx="2"/>
          </p:nvPr>
        </p:nvSpPr>
        <p:spPr/>
        <p:txBody>
          <a:bodyPr>
            <a:normAutofit/>
          </a:bodyPr>
          <a:lstStyle/>
          <a:p>
            <a:endParaRPr lang="en-US" dirty="0"/>
          </a:p>
          <a:p>
            <a:r>
              <a:rPr lang="en-US" dirty="0"/>
              <a:t>What 4 activities require a license?</a:t>
            </a:r>
          </a:p>
          <a:p>
            <a:r>
              <a:rPr lang="en-US" dirty="0"/>
              <a:t>What are the 4 licensing objectives?</a:t>
            </a:r>
          </a:p>
          <a:p>
            <a:r>
              <a:rPr lang="en-US" dirty="0"/>
              <a:t>When would a TEN be necessary?</a:t>
            </a:r>
          </a:p>
        </p:txBody>
      </p:sp>
      <p:pic>
        <p:nvPicPr>
          <p:cNvPr id="5" name="Picture 4">
            <a:extLst>
              <a:ext uri="{FF2B5EF4-FFF2-40B4-BE49-F238E27FC236}">
                <a16:creationId xmlns:a16="http://schemas.microsoft.com/office/drawing/2014/main" xmlns="" id="{B0AE4676-0C1C-474C-88E9-517B1274DB90}"/>
              </a:ext>
            </a:extLst>
          </p:cNvPr>
          <p:cNvPicPr>
            <a:picLocks noChangeAspect="1"/>
          </p:cNvPicPr>
          <p:nvPr/>
        </p:nvPicPr>
        <p:blipFill>
          <a:blip r:embed="rId2"/>
          <a:stretch>
            <a:fillRect/>
          </a:stretch>
        </p:blipFill>
        <p:spPr>
          <a:xfrm>
            <a:off x="8918713" y="4590734"/>
            <a:ext cx="1963255" cy="1928507"/>
          </a:xfrm>
          <a:prstGeom prst="rect">
            <a:avLst/>
          </a:prstGeom>
        </p:spPr>
      </p:pic>
    </p:spTree>
    <p:extLst>
      <p:ext uri="{BB962C8B-B14F-4D97-AF65-F5344CB8AC3E}">
        <p14:creationId xmlns:p14="http://schemas.microsoft.com/office/powerpoint/2010/main" xmlns="" val="59972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4C1FAA-A305-A64A-AC26-00415B865EE9}"/>
              </a:ext>
            </a:extLst>
          </p:cNvPr>
          <p:cNvSpPr>
            <a:spLocks noGrp="1"/>
          </p:cNvSpPr>
          <p:nvPr>
            <p:ph type="title"/>
          </p:nvPr>
        </p:nvSpPr>
        <p:spPr/>
        <p:txBody>
          <a:bodyPr/>
          <a:lstStyle/>
          <a:p>
            <a:r>
              <a:rPr lang="en-US" b="1" dirty="0"/>
              <a:t>2. Marketing</a:t>
            </a:r>
          </a:p>
        </p:txBody>
      </p:sp>
      <p:sp>
        <p:nvSpPr>
          <p:cNvPr id="3" name="Content Placeholder 2">
            <a:extLst>
              <a:ext uri="{FF2B5EF4-FFF2-40B4-BE49-F238E27FC236}">
                <a16:creationId xmlns:a16="http://schemas.microsoft.com/office/drawing/2014/main" xmlns="" id="{6304E975-178C-AB4F-98B2-30AC3CC58C22}"/>
              </a:ext>
            </a:extLst>
          </p:cNvPr>
          <p:cNvSpPr>
            <a:spLocks noGrp="1"/>
          </p:cNvSpPr>
          <p:nvPr>
            <p:ph sz="half" idx="1"/>
          </p:nvPr>
        </p:nvSpPr>
        <p:spPr>
          <a:xfrm>
            <a:off x="437322" y="1825625"/>
            <a:ext cx="5582478" cy="4351338"/>
          </a:xfrm>
        </p:spPr>
        <p:txBody>
          <a:bodyPr>
            <a:normAutofit/>
          </a:bodyPr>
          <a:lstStyle/>
          <a:p>
            <a:r>
              <a:rPr lang="en-GB" dirty="0"/>
              <a:t>Consumer Rights </a:t>
            </a:r>
          </a:p>
          <a:p>
            <a:pPr marL="0" indent="0">
              <a:buNone/>
            </a:pPr>
            <a:r>
              <a:rPr lang="en-GB" dirty="0"/>
              <a:t>all products must be of satisfactory quality, fit for purpose and as described.  </a:t>
            </a:r>
          </a:p>
          <a:p>
            <a:pPr marL="0" indent="0">
              <a:buNone/>
            </a:pPr>
            <a:endParaRPr lang="en-GB" dirty="0"/>
          </a:p>
          <a:p>
            <a:r>
              <a:rPr lang="en-US" dirty="0"/>
              <a:t>Direct marketing</a:t>
            </a:r>
          </a:p>
          <a:p>
            <a:pPr marL="0" indent="0">
              <a:buNone/>
            </a:pPr>
            <a:r>
              <a:rPr lang="en-US" dirty="0"/>
              <a:t>Covers phone, fax, Email and text</a:t>
            </a:r>
          </a:p>
        </p:txBody>
      </p:sp>
      <p:sp>
        <p:nvSpPr>
          <p:cNvPr id="4" name="Content Placeholder 3">
            <a:extLst>
              <a:ext uri="{FF2B5EF4-FFF2-40B4-BE49-F238E27FC236}">
                <a16:creationId xmlns:a16="http://schemas.microsoft.com/office/drawing/2014/main" xmlns="" id="{BF7C7F7B-5EA4-8445-9012-E08D0E222695}"/>
              </a:ext>
            </a:extLst>
          </p:cNvPr>
          <p:cNvSpPr>
            <a:spLocks noGrp="1"/>
          </p:cNvSpPr>
          <p:nvPr>
            <p:ph sz="half" idx="2"/>
          </p:nvPr>
        </p:nvSpPr>
        <p:spPr/>
        <p:txBody>
          <a:bodyPr>
            <a:normAutofit/>
          </a:bodyPr>
          <a:lstStyle/>
          <a:p>
            <a:r>
              <a:rPr lang="en-US" dirty="0"/>
              <a:t>What is meant by ‘satisfactory quality’, ‘fit for purpose’ and ‘as described’.</a:t>
            </a:r>
          </a:p>
          <a:p>
            <a:r>
              <a:rPr lang="en-US" dirty="0"/>
              <a:t>How does it affect hospitality?</a:t>
            </a:r>
          </a:p>
          <a:p>
            <a:pPr marL="0" indent="0">
              <a:buNone/>
            </a:pPr>
            <a:endParaRPr lang="en-US" dirty="0"/>
          </a:p>
          <a:p>
            <a:r>
              <a:rPr lang="en-US" dirty="0"/>
              <a:t>What legislation covers direct marketing?</a:t>
            </a:r>
          </a:p>
          <a:p>
            <a:r>
              <a:rPr lang="en-US" dirty="0"/>
              <a:t>What are the main points?</a:t>
            </a:r>
          </a:p>
          <a:p>
            <a:pPr marL="0" indent="0">
              <a:buNone/>
            </a:pPr>
            <a:endParaRPr lang="en-US" dirty="0"/>
          </a:p>
        </p:txBody>
      </p:sp>
      <p:pic>
        <p:nvPicPr>
          <p:cNvPr id="5" name="Picture 4">
            <a:extLst>
              <a:ext uri="{FF2B5EF4-FFF2-40B4-BE49-F238E27FC236}">
                <a16:creationId xmlns:a16="http://schemas.microsoft.com/office/drawing/2014/main" xmlns="" id="{DC43149F-A252-D241-BE86-F61829AC2325}"/>
              </a:ext>
            </a:extLst>
          </p:cNvPr>
          <p:cNvPicPr>
            <a:picLocks noChangeAspect="1"/>
          </p:cNvPicPr>
          <p:nvPr/>
        </p:nvPicPr>
        <p:blipFill>
          <a:blip r:embed="rId2"/>
          <a:stretch>
            <a:fillRect/>
          </a:stretch>
        </p:blipFill>
        <p:spPr>
          <a:xfrm>
            <a:off x="3061252" y="5263046"/>
            <a:ext cx="2261428" cy="1502116"/>
          </a:xfrm>
          <a:prstGeom prst="rect">
            <a:avLst/>
          </a:prstGeom>
        </p:spPr>
      </p:pic>
    </p:spTree>
    <p:extLst>
      <p:ext uri="{BB962C8B-B14F-4D97-AF65-F5344CB8AC3E}">
        <p14:creationId xmlns:p14="http://schemas.microsoft.com/office/powerpoint/2010/main" xmlns="" val="246443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19BEFF1-6F4E-4B43-B397-F7CCEA560865}"/>
              </a:ext>
            </a:extLst>
          </p:cNvPr>
          <p:cNvPicPr>
            <a:picLocks noChangeAspect="1"/>
          </p:cNvPicPr>
          <p:nvPr/>
        </p:nvPicPr>
        <p:blipFill>
          <a:blip r:embed="rId2"/>
          <a:stretch>
            <a:fillRect/>
          </a:stretch>
        </p:blipFill>
        <p:spPr>
          <a:xfrm>
            <a:off x="8205860" y="4151519"/>
            <a:ext cx="3599341" cy="2706481"/>
          </a:xfrm>
          <a:prstGeom prst="rect">
            <a:avLst/>
          </a:prstGeom>
        </p:spPr>
      </p:pic>
      <p:sp>
        <p:nvSpPr>
          <p:cNvPr id="2" name="Title 1">
            <a:extLst>
              <a:ext uri="{FF2B5EF4-FFF2-40B4-BE49-F238E27FC236}">
                <a16:creationId xmlns:a16="http://schemas.microsoft.com/office/drawing/2014/main" xmlns="" id="{F33E2CFD-67B0-444F-A547-4F3B008364B6}"/>
              </a:ext>
            </a:extLst>
          </p:cNvPr>
          <p:cNvSpPr>
            <a:spLocks noGrp="1"/>
          </p:cNvSpPr>
          <p:nvPr>
            <p:ph type="title"/>
          </p:nvPr>
        </p:nvSpPr>
        <p:spPr/>
        <p:txBody>
          <a:bodyPr/>
          <a:lstStyle/>
          <a:p>
            <a:r>
              <a:rPr lang="en-US" b="1" dirty="0"/>
              <a:t>Food and drink</a:t>
            </a:r>
          </a:p>
        </p:txBody>
      </p:sp>
      <p:sp>
        <p:nvSpPr>
          <p:cNvPr id="3" name="Content Placeholder 2">
            <a:extLst>
              <a:ext uri="{FF2B5EF4-FFF2-40B4-BE49-F238E27FC236}">
                <a16:creationId xmlns:a16="http://schemas.microsoft.com/office/drawing/2014/main" xmlns="" id="{2C4CE73C-2CCA-4341-9457-BDF161BF2EFA}"/>
              </a:ext>
            </a:extLst>
          </p:cNvPr>
          <p:cNvSpPr>
            <a:spLocks noGrp="1"/>
          </p:cNvSpPr>
          <p:nvPr>
            <p:ph sz="half" idx="1"/>
          </p:nvPr>
        </p:nvSpPr>
        <p:spPr/>
        <p:txBody>
          <a:bodyPr>
            <a:normAutofit fontScale="92500" lnSpcReduction="20000"/>
          </a:bodyPr>
          <a:lstStyle/>
          <a:p>
            <a:r>
              <a:rPr lang="en-US" sz="3000" dirty="0"/>
              <a:t>Food safety and hygiene</a:t>
            </a:r>
          </a:p>
          <a:p>
            <a:pPr marL="0" indent="0">
              <a:buNone/>
            </a:pPr>
            <a:r>
              <a:rPr lang="en-US" sz="3000" dirty="0"/>
              <a:t>Every effort must be made to ensure the food is free from harm.</a:t>
            </a:r>
          </a:p>
          <a:p>
            <a:pPr marL="0" indent="0">
              <a:buNone/>
            </a:pPr>
            <a:endParaRPr lang="en-US" sz="3000" dirty="0"/>
          </a:p>
          <a:p>
            <a:r>
              <a:rPr lang="en-US" sz="3000" dirty="0"/>
              <a:t>Food labelling</a:t>
            </a:r>
          </a:p>
          <a:p>
            <a:pPr marL="0" indent="0">
              <a:buNone/>
            </a:pPr>
            <a:r>
              <a:rPr lang="en-GB" sz="3000" dirty="0"/>
              <a:t>You need to provide information to customers on 14 allergens that may be used as ingredients in any food you sell.</a:t>
            </a:r>
          </a:p>
          <a:p>
            <a:pPr marL="0" indent="0">
              <a:buNone/>
            </a:pPr>
            <a:r>
              <a:rPr lang="en-GB" dirty="0"/>
              <a:t/>
            </a:r>
            <a:br>
              <a:rPr lang="en-GB" dirty="0"/>
            </a:br>
            <a:endParaRPr lang="en-US" dirty="0"/>
          </a:p>
        </p:txBody>
      </p:sp>
      <p:sp>
        <p:nvSpPr>
          <p:cNvPr id="4" name="Content Placeholder 3">
            <a:extLst>
              <a:ext uri="{FF2B5EF4-FFF2-40B4-BE49-F238E27FC236}">
                <a16:creationId xmlns:a16="http://schemas.microsoft.com/office/drawing/2014/main" xmlns="" id="{89396F32-F98A-1C4A-881C-0C484B324A86}"/>
              </a:ext>
            </a:extLst>
          </p:cNvPr>
          <p:cNvSpPr>
            <a:spLocks noGrp="1"/>
          </p:cNvSpPr>
          <p:nvPr>
            <p:ph sz="half" idx="2"/>
          </p:nvPr>
        </p:nvSpPr>
        <p:spPr/>
        <p:txBody>
          <a:bodyPr>
            <a:normAutofit fontScale="92500" lnSpcReduction="20000"/>
          </a:bodyPr>
          <a:lstStyle/>
          <a:p>
            <a:r>
              <a:rPr lang="en-US" dirty="0"/>
              <a:t>What are the 4 groups of food contamination?</a:t>
            </a:r>
          </a:p>
          <a:p>
            <a:r>
              <a:rPr lang="en-US" dirty="0"/>
              <a:t>What is the management system to record safety practices?</a:t>
            </a:r>
          </a:p>
          <a:p>
            <a:pPr marL="0" indent="0">
              <a:buNone/>
            </a:pPr>
            <a:endParaRPr lang="en-US" dirty="0"/>
          </a:p>
          <a:p>
            <a:pPr marL="0" indent="0">
              <a:buNone/>
            </a:pPr>
            <a:endParaRPr lang="en-US" dirty="0"/>
          </a:p>
          <a:p>
            <a:r>
              <a:rPr lang="en-US" dirty="0"/>
              <a:t> What are the 14 most common allergens?</a:t>
            </a:r>
          </a:p>
        </p:txBody>
      </p:sp>
    </p:spTree>
    <p:extLst>
      <p:ext uri="{BB962C8B-B14F-4D97-AF65-F5344CB8AC3E}">
        <p14:creationId xmlns:p14="http://schemas.microsoft.com/office/powerpoint/2010/main" xmlns="" val="2745935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4EC4C-8CB8-324A-A55F-6AED0BA1010D}"/>
              </a:ext>
            </a:extLst>
          </p:cNvPr>
          <p:cNvSpPr>
            <a:spLocks noGrp="1"/>
          </p:cNvSpPr>
          <p:nvPr>
            <p:ph type="title"/>
          </p:nvPr>
        </p:nvSpPr>
        <p:spPr/>
        <p:txBody>
          <a:bodyPr/>
          <a:lstStyle/>
          <a:p>
            <a:r>
              <a:rPr lang="en-US" b="1" dirty="0"/>
              <a:t>Health &amp; Safety</a:t>
            </a:r>
          </a:p>
        </p:txBody>
      </p:sp>
      <p:sp>
        <p:nvSpPr>
          <p:cNvPr id="3" name="Content Placeholder 2">
            <a:extLst>
              <a:ext uri="{FF2B5EF4-FFF2-40B4-BE49-F238E27FC236}">
                <a16:creationId xmlns:a16="http://schemas.microsoft.com/office/drawing/2014/main" xmlns="" id="{6BBE3BFF-8FBC-7F4A-B55C-938AB44EECB1}"/>
              </a:ext>
            </a:extLst>
          </p:cNvPr>
          <p:cNvSpPr>
            <a:spLocks noGrp="1"/>
          </p:cNvSpPr>
          <p:nvPr>
            <p:ph sz="half" idx="1"/>
          </p:nvPr>
        </p:nvSpPr>
        <p:spPr/>
        <p:txBody>
          <a:bodyPr>
            <a:normAutofit lnSpcReduction="10000"/>
          </a:bodyPr>
          <a:lstStyle/>
          <a:p>
            <a:pPr marL="0" indent="0">
              <a:buNone/>
            </a:pPr>
            <a:r>
              <a:rPr lang="en-US" dirty="0"/>
              <a:t>The Health And Safety at Work Act (1974) provides the framework. Further Regulations have been added since.</a:t>
            </a:r>
          </a:p>
          <a:p>
            <a:pPr marL="0" indent="0">
              <a:buNone/>
            </a:pPr>
            <a:r>
              <a:rPr lang="en-US" dirty="0"/>
              <a:t>Regulations include:</a:t>
            </a:r>
          </a:p>
          <a:p>
            <a:r>
              <a:rPr lang="en-US" dirty="0"/>
              <a:t>Fire safety</a:t>
            </a:r>
          </a:p>
          <a:p>
            <a:r>
              <a:rPr lang="en-US" dirty="0"/>
              <a:t>Manual handling</a:t>
            </a:r>
          </a:p>
          <a:p>
            <a:r>
              <a:rPr lang="en-US" dirty="0"/>
              <a:t>Swimming and outdoor safety</a:t>
            </a:r>
          </a:p>
          <a:p>
            <a:r>
              <a:rPr lang="en-US" dirty="0"/>
              <a:t>Smoking in public places</a:t>
            </a:r>
          </a:p>
          <a:p>
            <a:r>
              <a:rPr lang="en-US" dirty="0"/>
              <a:t>Food safety</a:t>
            </a:r>
          </a:p>
        </p:txBody>
      </p:sp>
      <p:sp>
        <p:nvSpPr>
          <p:cNvPr id="4" name="Content Placeholder 3">
            <a:extLst>
              <a:ext uri="{FF2B5EF4-FFF2-40B4-BE49-F238E27FC236}">
                <a16:creationId xmlns:a16="http://schemas.microsoft.com/office/drawing/2014/main" xmlns="" id="{F81E39C2-E313-294E-8709-8F84B3E67E48}"/>
              </a:ext>
            </a:extLst>
          </p:cNvPr>
          <p:cNvSpPr>
            <a:spLocks noGrp="1"/>
          </p:cNvSpPr>
          <p:nvPr>
            <p:ph sz="half" idx="2"/>
          </p:nvPr>
        </p:nvSpPr>
        <p:spPr/>
        <p:txBody>
          <a:bodyPr>
            <a:normAutofit lnSpcReduction="10000"/>
          </a:bodyPr>
          <a:lstStyle/>
          <a:p>
            <a:r>
              <a:rPr lang="en-US" dirty="0"/>
              <a:t>What are the main points for a)employer and b) employee?</a:t>
            </a:r>
          </a:p>
          <a:p>
            <a:endParaRPr lang="en-US" dirty="0"/>
          </a:p>
          <a:p>
            <a:endParaRPr lang="en-US" dirty="0"/>
          </a:p>
          <a:p>
            <a:pPr marL="0" indent="0">
              <a:buNone/>
            </a:pPr>
            <a:endParaRPr lang="en-US" dirty="0"/>
          </a:p>
          <a:p>
            <a:r>
              <a:rPr lang="en-US" dirty="0"/>
              <a:t>Which Regulations apply to sectors of hospitality?</a:t>
            </a:r>
          </a:p>
          <a:p>
            <a:endParaRPr lang="en-US" dirty="0"/>
          </a:p>
          <a:p>
            <a:endParaRPr lang="en-US" dirty="0"/>
          </a:p>
        </p:txBody>
      </p:sp>
      <p:pic>
        <p:nvPicPr>
          <p:cNvPr id="5" name="Picture 4">
            <a:extLst>
              <a:ext uri="{FF2B5EF4-FFF2-40B4-BE49-F238E27FC236}">
                <a16:creationId xmlns:a16="http://schemas.microsoft.com/office/drawing/2014/main" xmlns="" id="{ED2F64C4-28B1-4348-96A3-91E8B81CE0AA}"/>
              </a:ext>
            </a:extLst>
          </p:cNvPr>
          <p:cNvPicPr>
            <a:picLocks noChangeAspect="1"/>
          </p:cNvPicPr>
          <p:nvPr/>
        </p:nvPicPr>
        <p:blipFill>
          <a:blip r:embed="rId3"/>
          <a:stretch>
            <a:fillRect/>
          </a:stretch>
        </p:blipFill>
        <p:spPr>
          <a:xfrm>
            <a:off x="10071652" y="4465686"/>
            <a:ext cx="1688272" cy="2089446"/>
          </a:xfrm>
          <a:prstGeom prst="rect">
            <a:avLst/>
          </a:prstGeom>
        </p:spPr>
      </p:pic>
    </p:spTree>
    <p:extLst>
      <p:ext uri="{BB962C8B-B14F-4D97-AF65-F5344CB8AC3E}">
        <p14:creationId xmlns:p14="http://schemas.microsoft.com/office/powerpoint/2010/main" xmlns="" val="181728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95DB8C-3F58-0A48-B26F-7F49FC205F49}"/>
              </a:ext>
            </a:extLst>
          </p:cNvPr>
          <p:cNvSpPr>
            <a:spLocks noGrp="1"/>
          </p:cNvSpPr>
          <p:nvPr>
            <p:ph type="title"/>
          </p:nvPr>
        </p:nvSpPr>
        <p:spPr>
          <a:xfrm>
            <a:off x="838200" y="711398"/>
            <a:ext cx="10515600" cy="1325563"/>
          </a:xfrm>
        </p:spPr>
        <p:txBody>
          <a:bodyPr/>
          <a:lstStyle/>
          <a:p>
            <a:r>
              <a:rPr lang="en-US" b="1" dirty="0"/>
              <a:t>Guests</a:t>
            </a:r>
          </a:p>
        </p:txBody>
      </p:sp>
      <p:sp>
        <p:nvSpPr>
          <p:cNvPr id="3" name="Content Placeholder 2">
            <a:extLst>
              <a:ext uri="{FF2B5EF4-FFF2-40B4-BE49-F238E27FC236}">
                <a16:creationId xmlns:a16="http://schemas.microsoft.com/office/drawing/2014/main" xmlns="" id="{ED5BA36D-BF2E-6947-93FB-9C3732ED5883}"/>
              </a:ext>
            </a:extLst>
          </p:cNvPr>
          <p:cNvSpPr>
            <a:spLocks noGrp="1"/>
          </p:cNvSpPr>
          <p:nvPr>
            <p:ph sz="half" idx="1"/>
          </p:nvPr>
        </p:nvSpPr>
        <p:spPr>
          <a:xfrm>
            <a:off x="838200" y="1608673"/>
            <a:ext cx="5814391" cy="4944511"/>
          </a:xfrm>
        </p:spPr>
        <p:txBody>
          <a:bodyPr>
            <a:normAutofit fontScale="92500" lnSpcReduction="10000"/>
          </a:bodyPr>
          <a:lstStyle/>
          <a:p>
            <a:r>
              <a:rPr lang="en-US" dirty="0"/>
              <a:t>Pricing and charging</a:t>
            </a:r>
          </a:p>
          <a:p>
            <a:pPr marL="0" indent="0">
              <a:buNone/>
            </a:pPr>
            <a:r>
              <a:rPr lang="en-GB" dirty="0"/>
              <a:t>It is a criminal offence to give customers misleading information on the prices charged for any facilities, services or goods.</a:t>
            </a:r>
            <a:endParaRPr lang="en-US" dirty="0"/>
          </a:p>
          <a:p>
            <a:r>
              <a:rPr lang="en-US" dirty="0"/>
              <a:t>GDPR</a:t>
            </a:r>
          </a:p>
          <a:p>
            <a:pPr marL="0" indent="0">
              <a:buNone/>
            </a:pPr>
            <a:r>
              <a:rPr lang="en-US" dirty="0"/>
              <a:t>Strict rules regarding personal data.</a:t>
            </a:r>
          </a:p>
          <a:p>
            <a:r>
              <a:rPr lang="en-US" dirty="0"/>
              <a:t>Disabled</a:t>
            </a:r>
          </a:p>
          <a:p>
            <a:pPr marL="0" indent="0">
              <a:buNone/>
            </a:pPr>
            <a:r>
              <a:rPr lang="en-GB" dirty="0"/>
              <a:t>It is required that reasonable adjustments to the way you deliver your services and to the physical features of your premises to make it easier for disabled customers to use them.</a:t>
            </a:r>
          </a:p>
          <a:p>
            <a:pPr marL="0" indent="0">
              <a:buNone/>
            </a:pPr>
            <a:endParaRPr lang="en-US" dirty="0"/>
          </a:p>
        </p:txBody>
      </p:sp>
      <p:sp>
        <p:nvSpPr>
          <p:cNvPr id="4" name="Content Placeholder 3">
            <a:extLst>
              <a:ext uri="{FF2B5EF4-FFF2-40B4-BE49-F238E27FC236}">
                <a16:creationId xmlns:a16="http://schemas.microsoft.com/office/drawing/2014/main" xmlns="" id="{37CD328C-01E6-3546-B0C9-6B0F46FC1670}"/>
              </a:ext>
            </a:extLst>
          </p:cNvPr>
          <p:cNvSpPr>
            <a:spLocks noGrp="1"/>
          </p:cNvSpPr>
          <p:nvPr>
            <p:ph sz="half" idx="2"/>
          </p:nvPr>
        </p:nvSpPr>
        <p:spPr>
          <a:xfrm>
            <a:off x="6930886" y="1325217"/>
            <a:ext cx="4422913" cy="4851746"/>
          </a:xfrm>
        </p:spPr>
        <p:txBody>
          <a:bodyPr>
            <a:normAutofit fontScale="92500" lnSpcReduction="10000"/>
          </a:bodyPr>
          <a:lstStyle/>
          <a:p>
            <a:r>
              <a:rPr lang="en-US" dirty="0"/>
              <a:t>Where and how may misleading information be given to customers?</a:t>
            </a:r>
          </a:p>
          <a:p>
            <a:endParaRPr lang="en-US" dirty="0"/>
          </a:p>
          <a:p>
            <a:r>
              <a:rPr lang="en-US" dirty="0"/>
              <a:t>Which sectors of hospitality may be most affected by GDPR?</a:t>
            </a:r>
          </a:p>
          <a:p>
            <a:endParaRPr lang="en-US" dirty="0"/>
          </a:p>
          <a:p>
            <a:r>
              <a:rPr lang="en-US" dirty="0"/>
              <a:t>What would be a reasonable adjustment in a)a restaurant and b)an hotel?</a:t>
            </a:r>
          </a:p>
        </p:txBody>
      </p:sp>
      <p:pic>
        <p:nvPicPr>
          <p:cNvPr id="5" name="Picture 4">
            <a:extLst>
              <a:ext uri="{FF2B5EF4-FFF2-40B4-BE49-F238E27FC236}">
                <a16:creationId xmlns:a16="http://schemas.microsoft.com/office/drawing/2014/main" xmlns="" id="{1377ADFD-1EB2-0043-AF89-DCD32CB89582}"/>
              </a:ext>
            </a:extLst>
          </p:cNvPr>
          <p:cNvPicPr>
            <a:picLocks noChangeAspect="1"/>
          </p:cNvPicPr>
          <p:nvPr/>
        </p:nvPicPr>
        <p:blipFill>
          <a:blip r:embed="rId2"/>
          <a:stretch>
            <a:fillRect/>
          </a:stretch>
        </p:blipFill>
        <p:spPr>
          <a:xfrm>
            <a:off x="5839925" y="2465250"/>
            <a:ext cx="984943" cy="2002717"/>
          </a:xfrm>
          <a:prstGeom prst="rect">
            <a:avLst/>
          </a:prstGeom>
        </p:spPr>
      </p:pic>
    </p:spTree>
    <p:extLst>
      <p:ext uri="{BB962C8B-B14F-4D97-AF65-F5344CB8AC3E}">
        <p14:creationId xmlns:p14="http://schemas.microsoft.com/office/powerpoint/2010/main" xmlns="" val="288373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Benutzerdefiniert</PresentationFormat>
  <Paragraphs>130</Paragraphs>
  <Slides>12</Slides>
  <Notes>4</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Office Theme</vt:lpstr>
      <vt:lpstr>Legislation within the Hospitality Industry</vt:lpstr>
      <vt:lpstr>Legislation within the Hospitality Industry</vt:lpstr>
      <vt:lpstr>14 sectors of the industry</vt:lpstr>
      <vt:lpstr>Groups of legislation within hospitality</vt:lpstr>
      <vt:lpstr>1. Licensing</vt:lpstr>
      <vt:lpstr>2. Marketing</vt:lpstr>
      <vt:lpstr>Food and drink</vt:lpstr>
      <vt:lpstr>Health &amp; Safety</vt:lpstr>
      <vt:lpstr>Guests</vt:lpstr>
      <vt:lpstr>Gambling</vt:lpstr>
      <vt:lpstr>Environment</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 within the Hospitality Industry</dc:title>
  <dc:creator>Pat Smith</dc:creator>
  <cp:lastModifiedBy>Heike Arold</cp:lastModifiedBy>
  <cp:revision>18</cp:revision>
  <dcterms:created xsi:type="dcterms:W3CDTF">2018-05-28T10:16:08Z</dcterms:created>
  <dcterms:modified xsi:type="dcterms:W3CDTF">2018-10-25T12:28:32Z</dcterms:modified>
</cp:coreProperties>
</file>