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2" r:id="rId2"/>
    <p:sldMasterId id="2147483696" r:id="rId3"/>
    <p:sldMasterId id="2147483734" r:id="rId4"/>
    <p:sldMasterId id="2147483753" r:id="rId5"/>
    <p:sldMasterId id="2147483771" r:id="rId6"/>
    <p:sldMasterId id="2147483784" r:id="rId7"/>
    <p:sldMasterId id="2147483797" r:id="rId8"/>
    <p:sldMasterId id="2147483810" r:id="rId9"/>
    <p:sldMasterId id="2147483823" r:id="rId10"/>
    <p:sldMasterId id="2147483836" r:id="rId11"/>
    <p:sldMasterId id="2147483854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404" r:id="rId14"/>
    <p:sldId id="409" r:id="rId15"/>
    <p:sldId id="410" r:id="rId16"/>
    <p:sldId id="381" r:id="rId17"/>
    <p:sldId id="413" r:id="rId18"/>
    <p:sldId id="414" r:id="rId19"/>
    <p:sldId id="415" r:id="rId20"/>
    <p:sldId id="416" r:id="rId21"/>
    <p:sldId id="411" r:id="rId22"/>
    <p:sldId id="412" r:id="rId23"/>
    <p:sldId id="417" r:id="rId24"/>
    <p:sldId id="419" r:id="rId25"/>
  </p:sldIdLst>
  <p:sldSz cx="9144000" cy="6858000" type="screen4x3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FF9966"/>
    <a:srgbClr val="205B9E"/>
    <a:srgbClr val="009900"/>
    <a:srgbClr val="FF3300"/>
    <a:srgbClr val="00FF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3237" autoAdjust="0"/>
  </p:normalViewPr>
  <p:slideViewPr>
    <p:cSldViewPr snapToGrid="0"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7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7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9226AE-9F6C-479B-8128-D0F1A8DE1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7084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7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689477"/>
            <a:ext cx="5487040" cy="4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7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8D8A1E8-2023-44D2-A312-31A02612F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34044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8A1E8-2023-44D2-A312-31A02612F3A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4259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57B6-E3C6-4E29-A14E-9FDA6C40034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8358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57B6-E3C6-4E29-A14E-9FDA6C40034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601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04017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74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87087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07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88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09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3823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09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50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06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97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188913"/>
            <a:ext cx="2162175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2888" y="188913"/>
            <a:ext cx="6335712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68857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156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63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1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7551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25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10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06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7399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5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5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1125"/>
            <a:ext cx="28956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http://www.itb.uni-bremen.de</a:t>
            </a:r>
          </a:p>
        </p:txBody>
      </p:sp>
    </p:spTree>
    <p:extLst>
      <p:ext uri="{BB962C8B-B14F-4D97-AF65-F5344CB8AC3E}">
        <p14:creationId xmlns="" xmlns:p14="http://schemas.microsoft.com/office/powerpoint/2010/main" val="36015038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65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07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186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95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4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81774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05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02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1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2202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839453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7406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0173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959600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33751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58148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6394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441" y="1009652"/>
            <a:ext cx="85359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377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0140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179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1745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54856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2694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64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40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41" y="274640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6105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27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41" y="1009652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41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9839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830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4" y="206397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1693026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/>
              </a:rPr>
              <a:t>Ergebnispräsentation </a:t>
            </a: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32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60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116000"/>
            <a:ext cx="7920000" cy="529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05273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0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448216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7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12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75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2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87830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75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46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44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8" y="1009650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009650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1867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4207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758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972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840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45021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12417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00208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38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38" y="274638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8096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8" y="1009650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009650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4956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8" y="1009650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38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8553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8" y="1009650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38" y="1009650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92811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803807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394100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875794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84702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631642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67357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395551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4399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5844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8578231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078187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568108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7734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1502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708275"/>
            <a:ext cx="4208463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2708275"/>
            <a:ext cx="4208462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88580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4770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93427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61088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678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441" y="1009652"/>
            <a:ext cx="85359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4941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7648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869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7544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219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8118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92005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40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41" y="274640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0910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9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41" y="1009652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41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7293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342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86991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595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407109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62480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107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274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Institut für Bildung, Beruf und Technik</a:t>
            </a:r>
            <a:br>
              <a:rPr lang="de-DE" dirty="0" smtClean="0"/>
            </a:br>
            <a:r>
              <a:rPr lang="de-DE" dirty="0" smtClean="0"/>
              <a:t>Abteilung: Technik und ihre Didaktik</a:t>
            </a:r>
          </a:p>
        </p:txBody>
      </p:sp>
    </p:spTree>
    <p:extLst>
      <p:ext uri="{BB962C8B-B14F-4D97-AF65-F5344CB8AC3E}">
        <p14:creationId xmlns="" xmlns:p14="http://schemas.microsoft.com/office/powerpoint/2010/main" val="1675348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441" y="1009652"/>
            <a:ext cx="85359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3411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7091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490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2502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7374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876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40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41" y="274640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802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0879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41" y="1009652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41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5780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0159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Institut für Bildung, Beruf und Technik</a:t>
            </a:r>
            <a:br>
              <a:rPr lang="de-DE" dirty="0" smtClean="0"/>
            </a:br>
            <a:r>
              <a:rPr lang="de-DE" dirty="0" smtClean="0"/>
              <a:t>Abteilung: Technik und ihre Didaktik</a:t>
            </a:r>
          </a:p>
        </p:txBody>
      </p:sp>
    </p:spTree>
    <p:extLst>
      <p:ext uri="{BB962C8B-B14F-4D97-AF65-F5344CB8AC3E}">
        <p14:creationId xmlns="" xmlns:p14="http://schemas.microsoft.com/office/powerpoint/2010/main" val="3748270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27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74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3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15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10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92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8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21104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56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54496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78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9608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26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35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98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55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97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02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55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688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099881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6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96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3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6159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49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97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79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72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322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19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0"/>
            <a:ext cx="9144000" cy="11509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205B9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 flipV="1">
            <a:off x="0" y="1125538"/>
            <a:ext cx="9144000" cy="36512"/>
          </a:xfrm>
          <a:prstGeom prst="rect">
            <a:avLst/>
          </a:prstGeom>
          <a:gradFill rotWithShape="1">
            <a:gsLst>
              <a:gs pos="0">
                <a:srgbClr val="205B9E"/>
              </a:gs>
              <a:gs pos="50000">
                <a:srgbClr val="CCECFF"/>
              </a:gs>
              <a:gs pos="100000">
                <a:srgbClr val="205B9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708275"/>
            <a:ext cx="85693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Institut für Bildung, Beruf und Technik</a:t>
            </a:r>
            <a:br>
              <a:rPr lang="de-DE" dirty="0" smtClean="0"/>
            </a:br>
            <a:r>
              <a:rPr lang="de-DE" dirty="0" smtClean="0"/>
              <a:t>Abteilung: Technik und ihre Didaktik</a:t>
            </a:r>
          </a:p>
        </p:txBody>
      </p:sp>
      <p:pic>
        <p:nvPicPr>
          <p:cNvPr id="1030" name="Picture 21" descr="ph-Logo_3zeilig-lin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0663"/>
            <a:ext cx="25193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3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04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1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41" y="1009652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5" y="5970593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7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91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Prof. Dr. Lars Windelband	                      Technik und ihre Didaktik	                  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25095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25.11.2015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Expertenworkshop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39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0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38" y="1009650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3" y="5970588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0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88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chemeClr val="tx1"/>
                </a:solidFill>
              </a:rPr>
              <a:t>Prof. Dr. Lars Windelband	</a:t>
            </a:r>
            <a:r>
              <a:rPr lang="de-DE" sz="1000" baseline="0" dirty="0" smtClean="0">
                <a:solidFill>
                  <a:schemeClr val="tx1"/>
                </a:solidFill>
              </a:rPr>
              <a:t>                      </a:t>
            </a:r>
            <a:r>
              <a:rPr lang="de-DE" sz="1000" dirty="0" smtClean="0">
                <a:solidFill>
                  <a:schemeClr val="tx1"/>
                </a:solidFill>
              </a:rPr>
              <a:t>Technik und ihre Didaktik	                   </a:t>
            </a:r>
            <a:fld id="{381C1EC9-596A-4BCA-A98B-38230CCF4463}" type="datetime1">
              <a:rPr lang="de-DE" sz="1000" smtClean="0">
                <a:solidFill>
                  <a:schemeClr val="tx1"/>
                </a:solidFill>
              </a:rPr>
              <a:pPr eaLnBrk="1" hangingPunct="1">
                <a:defRPr/>
              </a:pPr>
              <a:t>25.10.2018</a:t>
            </a:fld>
            <a:r>
              <a:rPr lang="de-DE" sz="10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0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3077" name="AutoShape 20"/>
          <p:cNvSpPr>
            <a:spLocks noChangeAspect="1" noChangeArrowheads="1"/>
          </p:cNvSpPr>
          <p:nvPr/>
        </p:nvSpPr>
        <p:spPr bwMode="auto">
          <a:xfrm>
            <a:off x="2343150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8" name="Picture 23" descr="Bilderleiste_qu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9144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9"/>
          <p:cNvGrpSpPr>
            <a:grpSpLocks/>
          </p:cNvGrpSpPr>
          <p:nvPr/>
        </p:nvGrpSpPr>
        <p:grpSpPr bwMode="auto">
          <a:xfrm>
            <a:off x="284163" y="5970588"/>
            <a:ext cx="8612187" cy="720725"/>
            <a:chOff x="179" y="3695"/>
            <a:chExt cx="5425" cy="454"/>
          </a:xfrm>
        </p:grpSpPr>
        <p:sp>
          <p:nvSpPr>
            <p:cNvPr id="3081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082" name="Picture 18" descr="ph-Logo_3zeilig_linie_blau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ußzeilenplatzhalter 3"/>
          <p:cNvSpPr txBox="1">
            <a:spLocks/>
          </p:cNvSpPr>
          <p:nvPr userDrawn="1"/>
        </p:nvSpPr>
        <p:spPr>
          <a:xfrm>
            <a:off x="255588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chemeClr val="tx1"/>
                </a:solidFill>
              </a:rPr>
              <a:t>Prof. Dr. Lars Windelband	</a:t>
            </a:r>
            <a:r>
              <a:rPr lang="de-DE" sz="1000" baseline="0" dirty="0" smtClean="0">
                <a:solidFill>
                  <a:schemeClr val="tx1"/>
                </a:solidFill>
              </a:rPr>
              <a:t>                      </a:t>
            </a:r>
            <a:r>
              <a:rPr lang="de-DE" sz="1000" dirty="0" smtClean="0">
                <a:solidFill>
                  <a:schemeClr val="tx1"/>
                </a:solidFill>
              </a:rPr>
              <a:t>Technik und ihre Didaktik	                  01.12.2016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1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41" y="1009652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5" y="5970593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7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91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Prof. Dr. Lars Windelband	                      Technik und ihre Didaktik                                     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24277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1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41" y="1009652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5" y="5970593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7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91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Prof. Dr. Lars Windelband	                      Technik und ihre Didaktik	                  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31520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70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50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70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06.04.2017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66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google.de/url?sa=i&amp;rct=j&amp;q=&amp;esrc=s&amp;source=images&amp;cd=&amp;cad=rja&amp;uact=8&amp;ved=2ahUKEwiLn53vmqHeAhXJUlAKHXZEA3MQjRx6BAgBEAU&amp;url=https://creativecommons.org/about/downloads/&amp;psig=AOvVaw2UkxaIw3L3H5uwyiRTc_Vq&amp;ust=1540543697675812" TargetMode="Externa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 txBox="1">
            <a:spLocks noChangeArrowheads="1"/>
          </p:cNvSpPr>
          <p:nvPr/>
        </p:nvSpPr>
        <p:spPr bwMode="auto">
          <a:xfrm>
            <a:off x="845981" y="1742692"/>
            <a:ext cx="7772400" cy="199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de-DE" sz="2400" b="1" dirty="0">
                <a:solidFill>
                  <a:schemeClr val="tx1"/>
                </a:solidFill>
              </a:rPr>
              <a:t>Veränderungen vor dem Hintergrund der Digitalisierung</a:t>
            </a:r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Wie haben sich bzw. werden Berufsbilder sich ändern? Neue Anforderungen und Kompetenzen durch die Digitalisierung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9717" y="3874359"/>
            <a:ext cx="475880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700" dirty="0">
                <a:solidFill>
                  <a:schemeClr val="tx2"/>
                </a:solidFill>
              </a:rPr>
              <a:t>Prof. Dr. Lars </a:t>
            </a:r>
            <a:r>
              <a:rPr lang="de-DE" sz="1700" dirty="0" smtClean="0">
                <a:solidFill>
                  <a:schemeClr val="tx2"/>
                </a:solidFill>
              </a:rPr>
              <a:t>Windelband</a:t>
            </a:r>
          </a:p>
          <a:p>
            <a:pPr algn="ctr"/>
            <a:endParaRPr lang="de-DE" sz="17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700" b="1" dirty="0" smtClean="0">
                <a:solidFill>
                  <a:schemeClr val="tx2"/>
                </a:solidFill>
              </a:rPr>
              <a:t>Ausgewählte Folien für Lehreinheit B1</a:t>
            </a:r>
            <a:endParaRPr lang="de-DE" sz="1700" b="1" dirty="0">
              <a:solidFill>
                <a:schemeClr val="tx2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de-DE" sz="1700" dirty="0">
              <a:solidFill>
                <a:schemeClr val="tx2"/>
              </a:solidFill>
            </a:endParaRPr>
          </a:p>
        </p:txBody>
      </p:sp>
      <p:pic>
        <p:nvPicPr>
          <p:cNvPr id="6" name="Grafik 5" descr="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2731" y="5549419"/>
            <a:ext cx="2942897" cy="840614"/>
          </a:xfrm>
          <a:prstGeom prst="rect">
            <a:avLst/>
          </a:prstGeom>
        </p:spPr>
      </p:pic>
      <p:pic>
        <p:nvPicPr>
          <p:cNvPr id="7" name="Grafik 6" descr="FINAl Logo BOQua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738" y="5397903"/>
            <a:ext cx="2186152" cy="1081394"/>
          </a:xfrm>
          <a:prstGeom prst="rect">
            <a:avLst/>
          </a:prstGeom>
        </p:spPr>
      </p:pic>
      <p:pic>
        <p:nvPicPr>
          <p:cNvPr id="8" name="irc_mi" descr="Bildergebnis für cc by-nc-sa 4.0 logo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1799" y="5495302"/>
            <a:ext cx="226937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52" y="145028"/>
            <a:ext cx="6639636" cy="516933"/>
          </a:xfrm>
        </p:spPr>
        <p:txBody>
          <a:bodyPr/>
          <a:lstStyle/>
          <a:p>
            <a:r>
              <a:rPr lang="de-DE" dirty="0" smtClean="0"/>
              <a:t>Kompetenzen für die Zukunft – übergreifend</a:t>
            </a:r>
            <a:endParaRPr 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4813300" y="1060449"/>
            <a:ext cx="4146550" cy="4708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500" b="1" dirty="0">
                <a:solidFill>
                  <a:srgbClr val="000000"/>
                </a:solidFill>
              </a:rPr>
              <a:t>Personale Kompetenzen im </a:t>
            </a:r>
            <a:r>
              <a:rPr lang="de-DE" sz="1500" b="1" dirty="0" smtClean="0">
                <a:solidFill>
                  <a:srgbClr val="000000"/>
                </a:solidFill>
              </a:rPr>
              <a:t>Handlungskontext</a:t>
            </a:r>
            <a:endParaRPr lang="de-DE" sz="1500" b="1" dirty="0">
              <a:solidFill>
                <a:srgbClr val="000000"/>
              </a:solidFill>
            </a:endParaRPr>
          </a:p>
          <a:p>
            <a:pPr algn="ctr"/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Selbstmanagement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Selbststeuerung </a:t>
            </a:r>
            <a:r>
              <a:rPr lang="de-DE" sz="1500" dirty="0">
                <a:solidFill>
                  <a:srgbClr val="000000"/>
                </a:solidFill>
              </a:rPr>
              <a:t>des Arbeitshandelns in dynamischen Strukturen und Prozessabläufen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Ganzheitliches Denken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Denken </a:t>
            </a:r>
            <a:r>
              <a:rPr lang="de-DE" sz="1500" dirty="0">
                <a:solidFill>
                  <a:srgbClr val="000000"/>
                </a:solidFill>
              </a:rPr>
              <a:t>in vernetzen Systemen und interdisziplinären Zusammenhängen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Eigenverantwortung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Bereitschaft </a:t>
            </a:r>
            <a:r>
              <a:rPr lang="de-DE" sz="1500" dirty="0">
                <a:solidFill>
                  <a:srgbClr val="000000"/>
                </a:solidFill>
              </a:rPr>
              <a:t>zur Aufnahme vernetzter und interdisziplinärer </a:t>
            </a:r>
            <a:r>
              <a:rPr lang="de-DE" sz="1500" dirty="0" smtClean="0">
                <a:solidFill>
                  <a:srgbClr val="000000"/>
                </a:solidFill>
              </a:rPr>
              <a:t>Problemlösungsanforderungen </a:t>
            </a:r>
            <a:endParaRPr lang="de-DE" sz="1500" dirty="0">
              <a:solidFill>
                <a:srgbClr val="000000"/>
              </a:solidFill>
            </a:endParaRP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Lernbereitschaft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Selbstlernkompetenz </a:t>
            </a:r>
            <a:r>
              <a:rPr lang="de-DE" sz="1500" dirty="0">
                <a:solidFill>
                  <a:srgbClr val="000000"/>
                </a:solidFill>
              </a:rPr>
              <a:t>für eine individuell gestaltete, adaptive und multimodal unterstützte Qualifizierung im Arbeitsprozess </a:t>
            </a:r>
            <a:endParaRPr lang="de-DE" sz="1500" dirty="0" smtClean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3700" y="1060449"/>
            <a:ext cx="4419600" cy="47089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500" b="1" dirty="0">
                <a:solidFill>
                  <a:srgbClr val="000000"/>
                </a:solidFill>
              </a:rPr>
              <a:t>Soziale Kompetenzen im </a:t>
            </a:r>
            <a:r>
              <a:rPr lang="de-DE" sz="1500" b="1" dirty="0" smtClean="0">
                <a:solidFill>
                  <a:srgbClr val="000000"/>
                </a:solidFill>
              </a:rPr>
              <a:t>Handlungskontext</a:t>
            </a:r>
            <a:r>
              <a:rPr lang="de-DE" sz="1500" dirty="0">
                <a:solidFill>
                  <a:srgbClr val="000000"/>
                </a:solidFill>
              </a:rPr>
              <a:t>	</a:t>
            </a:r>
          </a:p>
          <a:p>
            <a:r>
              <a:rPr lang="de-DE" sz="1500" dirty="0" smtClean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Kommunikationsfähigkeit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Kommunikation </a:t>
            </a:r>
            <a:r>
              <a:rPr lang="de-DE" sz="1500" dirty="0">
                <a:solidFill>
                  <a:srgbClr val="000000"/>
                </a:solidFill>
              </a:rPr>
              <a:t>über </a:t>
            </a:r>
            <a:r>
              <a:rPr lang="de-DE" sz="1500" dirty="0" smtClean="0">
                <a:solidFill>
                  <a:srgbClr val="000000"/>
                </a:solidFill>
              </a:rPr>
              <a:t>gegenseitige </a:t>
            </a:r>
            <a:r>
              <a:rPr lang="de-DE" sz="1500" dirty="0">
                <a:solidFill>
                  <a:srgbClr val="000000"/>
                </a:solidFill>
              </a:rPr>
              <a:t>Erfahrungen, über unterschiedliche Problemlösungen bei zunehmender Dynamik, Komplexität und Veränderung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Handlungsfähigkeit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Kollaboration </a:t>
            </a:r>
            <a:r>
              <a:rPr lang="de-DE" sz="1500" dirty="0">
                <a:solidFill>
                  <a:srgbClr val="000000"/>
                </a:solidFill>
              </a:rPr>
              <a:t>und partnerschaftliche Zusammenarbeit in vernetzten Prozessabläufen und Wertschöpfungsketten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Integrationsfähigkeit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Bereitschaft </a:t>
            </a:r>
            <a:r>
              <a:rPr lang="de-DE" sz="1500" dirty="0">
                <a:solidFill>
                  <a:srgbClr val="000000"/>
                </a:solidFill>
              </a:rPr>
              <a:t>soziale Beziehungen in prozessbezogenen Netzwerken </a:t>
            </a:r>
            <a:r>
              <a:rPr lang="de-DE" sz="1500" dirty="0" smtClean="0">
                <a:solidFill>
                  <a:srgbClr val="000000"/>
                </a:solidFill>
              </a:rPr>
              <a:t>aufzubauen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Teamfähigkeit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Flexibles</a:t>
            </a:r>
            <a:r>
              <a:rPr lang="de-DE" sz="1500" dirty="0">
                <a:solidFill>
                  <a:srgbClr val="000000"/>
                </a:solidFill>
              </a:rPr>
              <a:t>, teamorientiertes Arbeitshandeln auch in virtuellen Arbeitssituationen 	</a:t>
            </a:r>
          </a:p>
        </p:txBody>
      </p:sp>
    </p:spTree>
    <p:extLst>
      <p:ext uri="{BB962C8B-B14F-4D97-AF65-F5344CB8AC3E}">
        <p14:creationId xmlns="" xmlns:p14="http://schemas.microsoft.com/office/powerpoint/2010/main" val="243451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4" y="157301"/>
            <a:ext cx="6639636" cy="516933"/>
          </a:xfrm>
        </p:spPr>
        <p:txBody>
          <a:bodyPr/>
          <a:lstStyle/>
          <a:p>
            <a:r>
              <a:rPr lang="de-DE" dirty="0" smtClean="0"/>
              <a:t>Kompetenzen für die Zukunft </a:t>
            </a:r>
            <a:r>
              <a:rPr lang="de-DE" dirty="0"/>
              <a:t>– übergreifend</a:t>
            </a:r>
            <a:br>
              <a:rPr lang="de-DE" dirty="0"/>
            </a:br>
            <a:endParaRPr 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4787900" y="1136649"/>
            <a:ext cx="3835400" cy="42473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500" b="1" dirty="0">
                <a:solidFill>
                  <a:srgbClr val="000000"/>
                </a:solidFill>
              </a:rPr>
              <a:t>Datenschutz und Informationssicherheit – </a:t>
            </a:r>
            <a:r>
              <a:rPr lang="de-DE" sz="1500" b="1" dirty="0" smtClean="0">
                <a:solidFill>
                  <a:srgbClr val="000000"/>
                </a:solidFill>
              </a:rPr>
              <a:t>übergreifend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Datenschutz </a:t>
            </a:r>
            <a:r>
              <a:rPr lang="de-DE" sz="1500" dirty="0">
                <a:solidFill>
                  <a:srgbClr val="000000"/>
                </a:solidFill>
              </a:rPr>
              <a:t>(Personendaten/ Privatsphäre) </a:t>
            </a:r>
          </a:p>
          <a:p>
            <a:r>
              <a:rPr lang="de-DE" sz="1500" dirty="0" smtClean="0">
                <a:solidFill>
                  <a:srgbClr val="000000"/>
                </a:solidFill>
              </a:rPr>
              <a:t>- </a:t>
            </a:r>
            <a:r>
              <a:rPr lang="de-DE" sz="1500" dirty="0">
                <a:solidFill>
                  <a:srgbClr val="000000"/>
                </a:solidFill>
              </a:rPr>
              <a:t>Gefährdungen, Risiken </a:t>
            </a:r>
          </a:p>
          <a:p>
            <a:r>
              <a:rPr lang="de-DE" sz="1500" dirty="0">
                <a:solidFill>
                  <a:srgbClr val="000000"/>
                </a:solidFill>
              </a:rPr>
              <a:t>- Rechtlicher Rahmen </a:t>
            </a:r>
          </a:p>
          <a:p>
            <a:r>
              <a:rPr lang="de-DE" sz="1500" dirty="0">
                <a:solidFill>
                  <a:srgbClr val="000000"/>
                </a:solidFill>
              </a:rPr>
              <a:t>- Maßnahmen </a:t>
            </a:r>
          </a:p>
          <a:p>
            <a:r>
              <a:rPr lang="de-DE" sz="1500" dirty="0">
                <a:solidFill>
                  <a:srgbClr val="000000"/>
                </a:solidFill>
              </a:rPr>
              <a:t>- Verhaltensregeln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Informationstechnische Sicherheit </a:t>
            </a:r>
            <a:r>
              <a:rPr lang="de-DE" sz="1500" dirty="0">
                <a:solidFill>
                  <a:srgbClr val="000000"/>
                </a:solidFill>
              </a:rPr>
              <a:t>(digitale Systeme / -Vernetzung) </a:t>
            </a:r>
          </a:p>
          <a:p>
            <a:r>
              <a:rPr lang="de-DE" sz="1500" dirty="0" smtClean="0">
                <a:solidFill>
                  <a:srgbClr val="000000"/>
                </a:solidFill>
              </a:rPr>
              <a:t>- </a:t>
            </a:r>
            <a:r>
              <a:rPr lang="de-DE" sz="1500" dirty="0">
                <a:solidFill>
                  <a:srgbClr val="000000"/>
                </a:solidFill>
              </a:rPr>
              <a:t>Rahmenbedingungen </a:t>
            </a:r>
          </a:p>
          <a:p>
            <a:r>
              <a:rPr lang="de-DE" sz="1500" dirty="0">
                <a:solidFill>
                  <a:srgbClr val="000000"/>
                </a:solidFill>
              </a:rPr>
              <a:t>- Bedrohungslagen </a:t>
            </a:r>
          </a:p>
          <a:p>
            <a:r>
              <a:rPr lang="de-DE" sz="1500" dirty="0">
                <a:solidFill>
                  <a:srgbClr val="000000"/>
                </a:solidFill>
              </a:rPr>
              <a:t>- </a:t>
            </a:r>
            <a:r>
              <a:rPr lang="de-DE" sz="1500" dirty="0" smtClean="0">
                <a:solidFill>
                  <a:srgbClr val="000000"/>
                </a:solidFill>
              </a:rPr>
              <a:t>organisatorische </a:t>
            </a:r>
            <a:r>
              <a:rPr lang="de-DE" sz="1500" dirty="0">
                <a:solidFill>
                  <a:srgbClr val="000000"/>
                </a:solidFill>
              </a:rPr>
              <a:t>und technische Maßnahmen / Strategien 	</a:t>
            </a:r>
          </a:p>
          <a:p>
            <a:r>
              <a:rPr lang="de-DE" sz="1500" dirty="0">
                <a:solidFill>
                  <a:srgbClr val="000000"/>
                </a:solidFill>
              </a:rPr>
              <a:t>	</a:t>
            </a:r>
            <a:endParaRPr lang="de-DE" sz="1500" dirty="0" smtClean="0">
              <a:solidFill>
                <a:srgbClr val="000000"/>
              </a:solidFill>
            </a:endParaRPr>
          </a:p>
          <a:p>
            <a:endParaRPr lang="de-DE" sz="1500" dirty="0" smtClean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68300" y="1136649"/>
            <a:ext cx="4419600" cy="424731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500" b="1" dirty="0">
                <a:solidFill>
                  <a:srgbClr val="000000"/>
                </a:solidFill>
              </a:rPr>
              <a:t>Digitalisierung der Arbeit – </a:t>
            </a:r>
            <a:r>
              <a:rPr lang="de-DE" sz="1500" b="1" dirty="0" smtClean="0">
                <a:solidFill>
                  <a:srgbClr val="000000"/>
                </a:solidFill>
              </a:rPr>
              <a:t>übergreifend </a:t>
            </a:r>
            <a:r>
              <a:rPr lang="de-DE" sz="1500" dirty="0">
                <a:solidFill>
                  <a:srgbClr val="000000"/>
                </a:solidFill>
              </a:rPr>
              <a:t>	</a:t>
            </a:r>
          </a:p>
          <a:p>
            <a:r>
              <a:rPr lang="de-DE" sz="1500" dirty="0" smtClean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Online-Kommunikation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Abstimmungen</a:t>
            </a:r>
            <a:r>
              <a:rPr lang="de-DE" sz="1500" dirty="0">
                <a:solidFill>
                  <a:srgbClr val="000000"/>
                </a:solidFill>
              </a:rPr>
              <a:t>, Koordinierung, Disposition, ….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Dateneingabe, Datenanalyse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Prozesssteuerung</a:t>
            </a:r>
            <a:r>
              <a:rPr lang="de-DE" sz="1500" dirty="0">
                <a:solidFill>
                  <a:srgbClr val="000000"/>
                </a:solidFill>
              </a:rPr>
              <a:t>, </a:t>
            </a:r>
            <a:r>
              <a:rPr lang="de-DE" sz="1500" dirty="0" smtClean="0">
                <a:solidFill>
                  <a:srgbClr val="000000"/>
                </a:solidFill>
              </a:rPr>
              <a:t>Daten- und Qualitätsmanagement</a:t>
            </a:r>
            <a:r>
              <a:rPr lang="de-DE" sz="1500" dirty="0">
                <a:solidFill>
                  <a:srgbClr val="000000"/>
                </a:solidFill>
              </a:rPr>
              <a:t>, ….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Datenverarbeitung und -transfer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Teilenummern</a:t>
            </a:r>
            <a:r>
              <a:rPr lang="de-DE" sz="1500" dirty="0">
                <a:solidFill>
                  <a:srgbClr val="000000"/>
                </a:solidFill>
              </a:rPr>
              <a:t>, </a:t>
            </a:r>
            <a:r>
              <a:rPr lang="de-DE" sz="1500" dirty="0" smtClean="0">
                <a:solidFill>
                  <a:srgbClr val="000000"/>
                </a:solidFill>
              </a:rPr>
              <a:t>Datenanalyse, Prozessdaten</a:t>
            </a:r>
            <a:r>
              <a:rPr lang="de-DE" sz="1500" dirty="0">
                <a:solidFill>
                  <a:srgbClr val="000000"/>
                </a:solidFill>
              </a:rPr>
              <a:t>, ….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Online-Suche und -Recherche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Handlungsanleitungen</a:t>
            </a:r>
            <a:r>
              <a:rPr lang="de-DE" sz="1500" dirty="0">
                <a:solidFill>
                  <a:srgbClr val="000000"/>
                </a:solidFill>
              </a:rPr>
              <a:t>, Funktionsbeschreibungen</a:t>
            </a:r>
            <a:r>
              <a:rPr lang="de-DE" sz="1500" dirty="0" smtClean="0">
                <a:solidFill>
                  <a:srgbClr val="000000"/>
                </a:solidFill>
              </a:rPr>
              <a:t>, Problemlösungen </a:t>
            </a:r>
            <a:r>
              <a:rPr lang="de-DE" sz="1500" dirty="0">
                <a:solidFill>
                  <a:srgbClr val="000000"/>
                </a:solidFill>
              </a:rPr>
              <a:t>…. </a:t>
            </a:r>
          </a:p>
          <a:p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>
                <a:solidFill>
                  <a:srgbClr val="000000"/>
                </a:solidFill>
              </a:rPr>
              <a:t>• </a:t>
            </a:r>
            <a:r>
              <a:rPr lang="de-DE" sz="1500" b="1" dirty="0">
                <a:solidFill>
                  <a:srgbClr val="000000"/>
                </a:solidFill>
              </a:rPr>
              <a:t>Online-Lernen </a:t>
            </a:r>
            <a:endParaRPr lang="de-DE" sz="1500" dirty="0">
              <a:solidFill>
                <a:srgbClr val="000000"/>
              </a:solidFill>
            </a:endParaRPr>
          </a:p>
          <a:p>
            <a:r>
              <a:rPr lang="de-DE" sz="1500" dirty="0" smtClean="0">
                <a:solidFill>
                  <a:srgbClr val="000000"/>
                </a:solidFill>
              </a:rPr>
              <a:t>Qualifizierungsmodule</a:t>
            </a:r>
            <a:r>
              <a:rPr lang="de-DE" sz="1500" dirty="0">
                <a:solidFill>
                  <a:srgbClr val="000000"/>
                </a:solidFill>
              </a:rPr>
              <a:t>, Blog, Lernplattform, …. </a:t>
            </a:r>
          </a:p>
        </p:txBody>
      </p:sp>
    </p:spTree>
    <p:extLst>
      <p:ext uri="{BB962C8B-B14F-4D97-AF65-F5344CB8AC3E}">
        <p14:creationId xmlns="" xmlns:p14="http://schemas.microsoft.com/office/powerpoint/2010/main" val="319661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Lernen innerhalb digitaler Prozesse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1359"/>
            <a:ext cx="7754515" cy="429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2" y="2232835"/>
            <a:ext cx="3477232" cy="1936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83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6" y="206399"/>
            <a:ext cx="8629892" cy="516933"/>
          </a:xfrm>
        </p:spPr>
        <p:txBody>
          <a:bodyPr/>
          <a:lstStyle/>
          <a:p>
            <a:r>
              <a:rPr lang="de-DE" dirty="0" smtClean="0"/>
              <a:t>Bewertung &amp; Schlussfolgerungen zur Berufsbildung 4.0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091" y="1003302"/>
            <a:ext cx="8535987" cy="524407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b="1" dirty="0" smtClean="0"/>
              <a:t>Wertigkeit der beruflichen Bildung </a:t>
            </a:r>
            <a:r>
              <a:rPr lang="de-DE" sz="2000" dirty="0" smtClean="0"/>
              <a:t>weiter ausbauen</a:t>
            </a:r>
            <a:r>
              <a:rPr lang="de-DE" sz="2000" b="1" dirty="0" smtClean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b="1" dirty="0" smtClean="0"/>
              <a:t>Berufsübergreifende Aufgabenstellungen</a:t>
            </a:r>
            <a:r>
              <a:rPr lang="de-DE" sz="2000" dirty="0" smtClean="0"/>
              <a:t> (zwischen den gewerblich-technischen und kaufmännischen Berufen) innerhalb </a:t>
            </a:r>
            <a:r>
              <a:rPr lang="de-DE" sz="2000" dirty="0"/>
              <a:t>eines Geschäfts- und Arbeitsprozesses zu Industrie 4.0 </a:t>
            </a:r>
            <a:r>
              <a:rPr lang="de-DE" sz="2000" dirty="0" smtClean="0"/>
              <a:t>bilden noch die Ausnahme;</a:t>
            </a:r>
            <a:endParaRPr lang="de-DE" sz="20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Schwerpunkte </a:t>
            </a:r>
            <a:r>
              <a:rPr lang="de-DE" sz="2000" dirty="0" smtClean="0"/>
              <a:t>der Weiterbildungen sind zu </a:t>
            </a:r>
            <a:r>
              <a:rPr lang="de-DE" sz="2000" b="1" dirty="0" smtClean="0"/>
              <a:t>stark </a:t>
            </a:r>
            <a:r>
              <a:rPr lang="de-DE" sz="2000" b="1" dirty="0"/>
              <a:t>auf die Automatisierungstechnik </a:t>
            </a:r>
            <a:r>
              <a:rPr lang="de-DE" sz="2000" b="1" dirty="0" smtClean="0"/>
              <a:t>(und oftmals nur technologiebezogen) begrenzt – Arbeitsprozessbezug fehlt</a:t>
            </a:r>
            <a:r>
              <a:rPr lang="de-DE" sz="2000" dirty="0" smtClean="0"/>
              <a:t>;</a:t>
            </a:r>
            <a:endParaRPr lang="de-DE" sz="20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b="1" dirty="0" smtClean="0"/>
              <a:t>Konkrete </a:t>
            </a:r>
            <a:r>
              <a:rPr lang="de-DE" sz="2000" b="1" dirty="0"/>
              <a:t>didaktische Konzepte</a:t>
            </a:r>
            <a:r>
              <a:rPr lang="de-DE" sz="2000" dirty="0"/>
              <a:t> zur Förderung des </a:t>
            </a:r>
            <a:r>
              <a:rPr lang="de-DE" sz="2000" b="1" dirty="0"/>
              <a:t>ganzheitlichen Denkens in Prozesszusammenhängen</a:t>
            </a:r>
            <a:r>
              <a:rPr lang="de-DE" sz="2000" dirty="0"/>
              <a:t> sowie ein </a:t>
            </a:r>
            <a:r>
              <a:rPr lang="de-DE" sz="2000" b="1" dirty="0"/>
              <a:t>Denken in vernetzen Systemen</a:t>
            </a:r>
            <a:r>
              <a:rPr lang="de-DE" sz="2000" dirty="0"/>
              <a:t> </a:t>
            </a:r>
            <a:r>
              <a:rPr lang="de-DE" sz="2000" dirty="0" smtClean="0"/>
              <a:t>bilden die Ausnahme – Umsetzung zur Digitalisierung </a:t>
            </a:r>
            <a:r>
              <a:rPr lang="de-DE" sz="2000" dirty="0"/>
              <a:t>bisher vorwiegend </a:t>
            </a:r>
            <a:r>
              <a:rPr lang="de-DE" sz="2000" dirty="0" smtClean="0"/>
              <a:t>auf technologische Angebote beschränkt.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239082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Industrie 1.0 bis 4.0</a:t>
            </a:r>
            <a:endParaRPr lang="de-DE" dirty="0"/>
          </a:p>
        </p:txBody>
      </p:sp>
      <p:pic>
        <p:nvPicPr>
          <p:cNvPr id="1026" name="Picture 2" descr="Bildergebnis für HISTORISCHE Entwicklung industrie 1.0 4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580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22" t="18269" r="15889" b="13953"/>
          <a:stretch>
            <a:fillRect/>
          </a:stretch>
        </p:blipFill>
        <p:spPr bwMode="auto">
          <a:xfrm>
            <a:off x="717514" y="988828"/>
            <a:ext cx="7772400" cy="48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hteck 4"/>
          <p:cNvSpPr>
            <a:spLocks noChangeArrowheads="1"/>
          </p:cNvSpPr>
          <p:nvPr/>
        </p:nvSpPr>
        <p:spPr bwMode="auto">
          <a:xfrm>
            <a:off x="717514" y="5909929"/>
            <a:ext cx="1439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dirty="0"/>
              <a:t>Quelle: Fraunhofer IAO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318" y="90576"/>
            <a:ext cx="7920000" cy="80255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e-DE" sz="2300" dirty="0" smtClean="0"/>
              <a:t>Vernetzte Maschinen </a:t>
            </a:r>
            <a:br>
              <a:rPr lang="de-DE" sz="2300" dirty="0" smtClean="0"/>
            </a:br>
            <a:r>
              <a:rPr lang="de-DE" sz="2300" dirty="0" smtClean="0"/>
              <a:t>und </a:t>
            </a:r>
            <a:r>
              <a:rPr lang="de-DE" sz="2300" dirty="0"/>
              <a:t>Menschen entscheiden </a:t>
            </a:r>
            <a:r>
              <a:rPr lang="de-DE" sz="2300" dirty="0" smtClean="0"/>
              <a:t>kooperativ!</a:t>
            </a:r>
            <a:endParaRPr lang="de-DE" sz="23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148350" y="6552755"/>
            <a:ext cx="6020096" cy="26813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/ </a:t>
            </a:r>
            <a:r>
              <a:rPr lang="de-DE" dirty="0"/>
              <a:t>Ergebnispräsentation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19.04.2016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58106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8132004" cy="516933"/>
          </a:xfrm>
        </p:spPr>
        <p:txBody>
          <a:bodyPr/>
          <a:lstStyle/>
          <a:p>
            <a:r>
              <a:rPr lang="de-DE" dirty="0"/>
              <a:t>Industrie 4.0: Paradigmenwechsel in der Industrie</a:t>
            </a:r>
          </a:p>
        </p:txBody>
      </p:sp>
      <p:grpSp>
        <p:nvGrpSpPr>
          <p:cNvPr id="3075" name="Gruppieren 3074"/>
          <p:cNvGrpSpPr/>
          <p:nvPr/>
        </p:nvGrpSpPr>
        <p:grpSpPr>
          <a:xfrm>
            <a:off x="164829" y="983630"/>
            <a:ext cx="9316628" cy="5043527"/>
            <a:chOff x="164829" y="983630"/>
            <a:chExt cx="9316628" cy="5043527"/>
          </a:xfrm>
        </p:grpSpPr>
        <p:sp>
          <p:nvSpPr>
            <p:cNvPr id="24" name="Rechteck 23"/>
            <p:cNvSpPr/>
            <p:nvPr/>
          </p:nvSpPr>
          <p:spPr bwMode="auto">
            <a:xfrm>
              <a:off x="164829" y="4069709"/>
              <a:ext cx="4741200" cy="19080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4" name="Picture 2" descr="http://www.siemens.com/content/dam/internet/siemens-com/innovation/pictures-of-the-future/industry-and-automation/other-assets/PoF_1-2013_S-20-D.jpg.adapt.916.high.jpg/1421331137531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6" y="994174"/>
              <a:ext cx="4743757" cy="307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4913873" y="983630"/>
              <a:ext cx="4025761" cy="1792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square" lIns="72000" tIns="36000" bIns="36000" spcCol="72000" rtlCol="0">
              <a:spAutoFit/>
            </a:bodyPr>
            <a:lstStyle/>
            <a:p>
              <a:pPr algn="ctr"/>
              <a:r>
                <a:rPr lang="de-DE" b="1" u="sng" dirty="0" smtClean="0">
                  <a:solidFill>
                    <a:schemeClr val="tx1"/>
                  </a:solidFill>
                </a:rPr>
                <a:t>Ziele von Industrie 4.0</a:t>
              </a:r>
              <a:endParaRPr lang="de-DE" sz="400" b="1" u="sng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400" b="1" dirty="0" smtClean="0">
                <a:solidFill>
                  <a:schemeClr val="tx1"/>
                </a:solidFill>
              </a:endParaRPr>
            </a:p>
            <a:p>
              <a:pPr algn="ctr"/>
              <a:endParaRPr lang="de-DE" sz="400" b="1" dirty="0">
                <a:solidFill>
                  <a:schemeClr val="tx1"/>
                </a:solidFill>
              </a:endParaRPr>
            </a:p>
            <a:p>
              <a:pPr algn="ctr"/>
              <a:endParaRPr lang="de-DE" sz="2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0014" y="1212491"/>
              <a:ext cx="341305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180000" bIns="0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Von Industrie 1.0 bis Industrie 4.0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5305629" y="2810318"/>
              <a:ext cx="3413051" cy="3155822"/>
              <a:chOff x="4997285" y="1036030"/>
              <a:chExt cx="3413051" cy="3155822"/>
            </a:xfrm>
            <a:solidFill>
              <a:schemeClr val="bg1"/>
            </a:solidFill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0693" y="1322548"/>
                <a:ext cx="2857576" cy="286930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feld 3"/>
              <p:cNvSpPr txBox="1"/>
              <p:nvPr/>
            </p:nvSpPr>
            <p:spPr>
              <a:xfrm>
                <a:off x="4997285" y="1036030"/>
                <a:ext cx="3413051" cy="3231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500" b="1" dirty="0" smtClean="0">
                    <a:solidFill>
                      <a:schemeClr val="tx1"/>
                    </a:solidFill>
                  </a:rPr>
                  <a:t>Technologiefelder von Industrie 4.0 </a:t>
                </a:r>
                <a:endParaRPr lang="de-DE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816477" y="4189029"/>
              <a:ext cx="33593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b="1" u="sng" dirty="0">
                  <a:solidFill>
                    <a:srgbClr val="000000"/>
                  </a:solidFill>
                </a:rPr>
                <a:t>Auswirkungen von Industrie 4.0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865489" y="5013026"/>
              <a:ext cx="17668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000000"/>
                  </a:solidFill>
                </a:rPr>
                <a:t>De-Qualifizierung</a:t>
              </a:r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492201" y="4780361"/>
              <a:ext cx="13276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Informatiker 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243867" y="5296768"/>
              <a:ext cx="12554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 smtClean="0">
                  <a:solidFill>
                    <a:srgbClr val="000000"/>
                  </a:solidFill>
                </a:rPr>
                <a:t>Mensch als Lenker</a:t>
              </a:r>
              <a:endParaRPr lang="de-DE" sz="10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51075" y="4772158"/>
              <a:ext cx="27951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000000"/>
                  </a:solidFill>
                </a:rPr>
                <a:t>Mensch als Roboter</a:t>
              </a:r>
              <a:endParaRPr lang="de-DE" sz="1400" b="1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634920" y="4593997"/>
              <a:ext cx="7889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Jobkiller </a:t>
              </a:r>
              <a:endParaRPr lang="de-DE" sz="12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2104552" y="5289284"/>
              <a:ext cx="12105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000000"/>
                  </a:solidFill>
                </a:rPr>
                <a:t>Problemlöser </a:t>
              </a:r>
              <a:endParaRPr lang="de-DE" sz="1200" b="1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983799" y="5462853"/>
              <a:ext cx="1617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000000"/>
                  </a:solidFill>
                </a:rPr>
                <a:t>Prozesscontroller </a:t>
              </a:r>
              <a:endParaRPr lang="de-DE" sz="140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2520860" y="5488427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Datenanalytiker 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14650" y="5124868"/>
              <a:ext cx="1451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accent2"/>
                  </a:solidFill>
                </a:rPr>
                <a:t>Netzwerker</a:t>
              </a:r>
              <a:endParaRPr lang="de-DE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073888" y="4553484"/>
              <a:ext cx="1675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solidFill>
                    <a:schemeClr val="accent2"/>
                  </a:solidFill>
                </a:rPr>
                <a:t>Prozessbeherrscher</a:t>
              </a:r>
              <a:endParaRPr lang="de-DE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7717635" y="3031519"/>
              <a:ext cx="10118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de-DE" sz="800" dirty="0">
                  <a:solidFill>
                    <a:srgbClr val="000000"/>
                  </a:solidFill>
                </a:rPr>
                <a:t>(Quelle: BITKOM</a:t>
              </a:r>
              <a:r>
                <a:rPr lang="de-DE" sz="10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" name="Rechteck 4"/>
            <p:cNvSpPr/>
            <p:nvPr/>
          </p:nvSpPr>
          <p:spPr>
            <a:xfrm>
              <a:off x="6836229" y="1534914"/>
              <a:ext cx="264522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>
                  <a:solidFill>
                    <a:schemeClr val="accent2"/>
                  </a:solidFill>
                </a:rPr>
                <a:t>Flexibilisierung der </a:t>
              </a:r>
              <a:r>
                <a:rPr lang="de-DE" sz="1000" dirty="0">
                  <a:solidFill>
                    <a:schemeClr val="accent2"/>
                  </a:solidFill>
                </a:rPr>
                <a:t>Produktion 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6401249" y="1670418"/>
              <a:ext cx="12218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000000"/>
                  </a:solidFill>
                </a:rPr>
                <a:t>Losgröße 1</a:t>
              </a: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5493372" y="1932444"/>
              <a:ext cx="15921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höhere Produktivität 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43306" y="1900831"/>
              <a:ext cx="18197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rgbClr val="000000"/>
                  </a:solidFill>
                </a:rPr>
                <a:t>hohe </a:t>
              </a:r>
              <a:r>
                <a:rPr lang="de-DE" sz="1200" dirty="0">
                  <a:solidFill>
                    <a:srgbClr val="000000"/>
                  </a:solidFill>
                </a:rPr>
                <a:t>Reaktionsfähigkeit</a:t>
              </a:r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113594" y="1519152"/>
              <a:ext cx="18036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kürzere Durchlaufzeiten</a:t>
              </a:r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228463" y="2187671"/>
              <a:ext cx="36922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b="1" dirty="0">
                  <a:solidFill>
                    <a:srgbClr val="000000"/>
                  </a:solidFill>
                </a:rPr>
                <a:t>Verfügbarkeit aller relevanten Informationen in Echtzeit</a:t>
              </a:r>
              <a:endParaRPr lang="de-DE" sz="1000" b="1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159515" y="1319156"/>
              <a:ext cx="30243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000000"/>
                  </a:solidFill>
                </a:rPr>
                <a:t>Vernetzung der Wertschöpfungskette </a:t>
              </a:r>
              <a:endParaRPr lang="de-DE" b="1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990618" y="2368340"/>
              <a:ext cx="21932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Individuelle Serienproduktion 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4914748" y="2774191"/>
              <a:ext cx="4021200" cy="320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4913873" y="2787157"/>
              <a:ext cx="3996000" cy="32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6666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7334562" cy="516933"/>
          </a:xfrm>
        </p:spPr>
        <p:txBody>
          <a:bodyPr/>
          <a:lstStyle/>
          <a:p>
            <a:r>
              <a:rPr lang="de-DE" dirty="0" smtClean="0"/>
              <a:t>Vernetzung in allen Branchen – Wirtschaft 4.0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5" y="989715"/>
            <a:ext cx="7453198" cy="49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4505" y="5873596"/>
            <a:ext cx="3200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</a:rPr>
              <a:t>Quelle: Hirsch-Kreinsen 2015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30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6" y="206399"/>
            <a:ext cx="8493363" cy="516933"/>
          </a:xfrm>
        </p:spPr>
        <p:txBody>
          <a:bodyPr>
            <a:noAutofit/>
          </a:bodyPr>
          <a:lstStyle/>
          <a:p>
            <a:r>
              <a:rPr lang="de-DE" dirty="0" smtClean="0"/>
              <a:t>Veränderte Anforderungen durch die Digitalisierung 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92618" y="5950646"/>
            <a:ext cx="251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bayme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vbm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Studie Industrie 4.0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488855" y="982650"/>
            <a:ext cx="8229694" cy="5292000"/>
          </a:xfrm>
        </p:spPr>
        <p:txBody>
          <a:bodyPr lIns="36000">
            <a:noAutofit/>
          </a:bodyPr>
          <a:lstStyle/>
          <a:p>
            <a:pPr marL="176213" indent="-176213">
              <a:lnSpc>
                <a:spcPts val="2800"/>
              </a:lnSpc>
              <a:spcBef>
                <a:spcPts val="600"/>
              </a:spcBef>
              <a:buNone/>
              <a:tabLst>
                <a:tab pos="1168400" algn="l"/>
              </a:tabLst>
            </a:pPr>
            <a:r>
              <a:rPr lang="de-DE" sz="3000" dirty="0" smtClean="0">
                <a:latin typeface="+mj-lt"/>
                <a:ea typeface="+mj-ea"/>
                <a:cs typeface="+mj-cs"/>
              </a:rPr>
              <a:t>Veränderungen in der Facharbeit</a:t>
            </a:r>
          </a:p>
          <a:p>
            <a:pPr marL="176213" indent="-176213">
              <a:lnSpc>
                <a:spcPts val="2000"/>
              </a:lnSpc>
              <a:spcBef>
                <a:spcPts val="400"/>
              </a:spcBef>
              <a:tabLst>
                <a:tab pos="1168400" algn="l"/>
              </a:tabLst>
            </a:pPr>
            <a:r>
              <a:rPr lang="de-DE" sz="2000" dirty="0" smtClean="0">
                <a:latin typeface="+mj-lt"/>
                <a:ea typeface="+mj-ea"/>
                <a:cs typeface="+mj-cs"/>
              </a:rPr>
              <a:t>Anlageninstandhaltung: </a:t>
            </a:r>
            <a:r>
              <a:rPr lang="de-DE" sz="2000" b="1" dirty="0" smtClean="0">
                <a:latin typeface="+mj-lt"/>
                <a:ea typeface="+mj-ea"/>
                <a:cs typeface="+mj-cs"/>
              </a:rPr>
              <a:t>Lesen </a:t>
            </a:r>
            <a:r>
              <a:rPr lang="de-DE" sz="2000" b="1" dirty="0">
                <a:latin typeface="+mj-lt"/>
                <a:ea typeface="+mj-ea"/>
                <a:cs typeface="+mj-cs"/>
              </a:rPr>
              <a:t>und interpretieren von Betriebsdaten der </a:t>
            </a:r>
            <a:r>
              <a:rPr lang="de-DE" sz="2000" b="1" dirty="0" smtClean="0">
                <a:latin typeface="+mj-lt"/>
                <a:ea typeface="+mj-ea"/>
                <a:cs typeface="+mj-cs"/>
              </a:rPr>
              <a:t>Anlagen</a:t>
            </a:r>
            <a:r>
              <a:rPr lang="de-DE" sz="2000" b="1" dirty="0">
                <a:latin typeface="+mj-lt"/>
                <a:ea typeface="+mj-ea"/>
                <a:cs typeface="+mj-cs"/>
              </a:rPr>
              <a:t>, Fehlerbehebung in Sensorik / </a:t>
            </a:r>
            <a:r>
              <a:rPr lang="de-DE" sz="2000" b="1" dirty="0" err="1" smtClean="0">
                <a:latin typeface="+mj-lt"/>
                <a:ea typeface="+mj-ea"/>
                <a:cs typeface="+mj-cs"/>
              </a:rPr>
              <a:t>Aktorik</a:t>
            </a:r>
            <a:r>
              <a:rPr lang="de-DE" sz="20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000" dirty="0">
                <a:latin typeface="+mj-lt"/>
                <a:ea typeface="+mj-ea"/>
                <a:cs typeface="+mj-cs"/>
              </a:rPr>
              <a:t>(Signalverarbeitung beherrschen</a:t>
            </a:r>
            <a:r>
              <a:rPr lang="de-DE" sz="2000" dirty="0" smtClean="0">
                <a:latin typeface="+mj-lt"/>
                <a:ea typeface="+mj-ea"/>
                <a:cs typeface="+mj-cs"/>
              </a:rPr>
              <a:t>).</a:t>
            </a:r>
          </a:p>
          <a:p>
            <a:pPr marL="0" indent="0">
              <a:lnSpc>
                <a:spcPts val="2000"/>
              </a:lnSpc>
              <a:spcBef>
                <a:spcPts val="400"/>
              </a:spcBef>
              <a:buNone/>
              <a:tabLst>
                <a:tab pos="1168400" algn="l"/>
              </a:tabLst>
            </a:pPr>
            <a:endParaRPr lang="de-DE" sz="2000" dirty="0" smtClean="0">
              <a:latin typeface="+mj-lt"/>
              <a:ea typeface="+mj-ea"/>
              <a:cs typeface="+mj-cs"/>
            </a:endParaRPr>
          </a:p>
          <a:p>
            <a:pPr marL="176213" indent="-176213">
              <a:lnSpc>
                <a:spcPts val="2000"/>
              </a:lnSpc>
              <a:spcBef>
                <a:spcPts val="400"/>
              </a:spcBef>
              <a:tabLst>
                <a:tab pos="1168400" algn="l"/>
              </a:tabLst>
            </a:pPr>
            <a:r>
              <a:rPr lang="de-DE" sz="2000" b="1" dirty="0" smtClean="0">
                <a:latin typeface="+mj-lt"/>
                <a:ea typeface="+mj-ea"/>
                <a:cs typeface="+mj-cs"/>
              </a:rPr>
              <a:t>Störungssuche </a:t>
            </a:r>
            <a:r>
              <a:rPr lang="de-DE" sz="2000" b="1" dirty="0">
                <a:latin typeface="+mj-lt"/>
                <a:ea typeface="+mj-ea"/>
                <a:cs typeface="+mj-cs"/>
              </a:rPr>
              <a:t>und deren Ursachen </a:t>
            </a:r>
            <a:r>
              <a:rPr lang="de-DE" sz="2000" b="1" dirty="0" smtClean="0">
                <a:latin typeface="+mj-lt"/>
                <a:ea typeface="+mj-ea"/>
                <a:cs typeface="+mj-cs"/>
              </a:rPr>
              <a:t>an </a:t>
            </a:r>
            <a:r>
              <a:rPr lang="de-DE" sz="2000" b="1" dirty="0">
                <a:latin typeface="+mj-lt"/>
                <a:ea typeface="+mj-ea"/>
                <a:cs typeface="+mj-cs"/>
              </a:rPr>
              <a:t>Anlagen hoher Komplexität</a:t>
            </a:r>
            <a:r>
              <a:rPr lang="de-DE" sz="2000" dirty="0">
                <a:latin typeface="+mj-lt"/>
                <a:ea typeface="+mj-ea"/>
                <a:cs typeface="+mj-cs"/>
              </a:rPr>
              <a:t>, die immer mehr mit anderen Komponenten / Maschinen / Anlagen vernetzt sind. </a:t>
            </a:r>
          </a:p>
          <a:p>
            <a:pPr marL="176213" indent="-176213">
              <a:lnSpc>
                <a:spcPts val="2000"/>
              </a:lnSpc>
              <a:spcBef>
                <a:spcPts val="400"/>
              </a:spcBef>
              <a:tabLst>
                <a:tab pos="1168400" algn="l"/>
              </a:tabLst>
            </a:pPr>
            <a:endParaRPr lang="de-DE" sz="2000" dirty="0">
              <a:latin typeface="+mj-lt"/>
              <a:ea typeface="+mj-ea"/>
              <a:cs typeface="+mj-cs"/>
            </a:endParaRPr>
          </a:p>
          <a:p>
            <a:pPr marL="176213" indent="-176213">
              <a:lnSpc>
                <a:spcPts val="2000"/>
              </a:lnSpc>
              <a:spcBef>
                <a:spcPts val="400"/>
              </a:spcBef>
              <a:tabLst>
                <a:tab pos="1168400" algn="l"/>
              </a:tabLst>
            </a:pPr>
            <a:r>
              <a:rPr lang="de-DE" sz="2000" b="1" dirty="0">
                <a:latin typeface="+mj-lt"/>
                <a:ea typeface="+mj-ea"/>
                <a:cs typeface="+mj-cs"/>
              </a:rPr>
              <a:t>Prozessoptimierung selbstständig unterstützen, Informationsbeschaffung sicherstellen </a:t>
            </a:r>
            <a:r>
              <a:rPr lang="de-DE" sz="2000" dirty="0">
                <a:latin typeface="+mj-lt"/>
                <a:ea typeface="+mj-ea"/>
                <a:cs typeface="+mj-cs"/>
              </a:rPr>
              <a:t>und aus dem täglichen Tun  Ideen zur Verbesserung einbringen.</a:t>
            </a:r>
          </a:p>
          <a:p>
            <a:pPr marL="176213" indent="-176213">
              <a:lnSpc>
                <a:spcPts val="2000"/>
              </a:lnSpc>
              <a:spcBef>
                <a:spcPts val="400"/>
              </a:spcBef>
              <a:tabLst>
                <a:tab pos="1168400" algn="l"/>
              </a:tabLst>
            </a:pPr>
            <a:endParaRPr lang="de-DE" sz="2000" dirty="0">
              <a:latin typeface="+mj-lt"/>
              <a:ea typeface="+mj-ea"/>
              <a:cs typeface="+mj-cs"/>
            </a:endParaRPr>
          </a:p>
          <a:p>
            <a:pPr marL="176213" indent="-176213">
              <a:lnSpc>
                <a:spcPts val="2000"/>
              </a:lnSpc>
              <a:spcBef>
                <a:spcPts val="400"/>
              </a:spcBef>
              <a:tabLst>
                <a:tab pos="1168400" algn="l"/>
              </a:tabLst>
            </a:pPr>
            <a:r>
              <a:rPr lang="de-DE" sz="2000" b="1" dirty="0">
                <a:latin typeface="+mj-lt"/>
                <a:ea typeface="+mj-ea"/>
                <a:cs typeface="+mj-cs"/>
              </a:rPr>
              <a:t>Hybride Aufgabenwahrnehmung der Fachkräfte </a:t>
            </a:r>
            <a:r>
              <a:rPr lang="de-DE" sz="2000" dirty="0">
                <a:latin typeface="+mj-lt"/>
                <a:ea typeface="+mj-ea"/>
                <a:cs typeface="+mj-cs"/>
              </a:rPr>
              <a:t>an den Anlagen (mechanische, elektrische / elektronische und softwarebasierte Aufgaben).</a:t>
            </a:r>
          </a:p>
          <a:p>
            <a:pPr marL="176213" indent="-176213">
              <a:lnSpc>
                <a:spcPts val="2800"/>
              </a:lnSpc>
              <a:spcBef>
                <a:spcPts val="600"/>
              </a:spcBef>
              <a:buNone/>
              <a:tabLst>
                <a:tab pos="1252538" algn="l"/>
              </a:tabLst>
            </a:pPr>
            <a:endParaRPr lang="de-DE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8266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942605" y="1585769"/>
            <a:ext cx="1875102" cy="2551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42605" y="2774501"/>
            <a:ext cx="2884328" cy="2551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6" y="206399"/>
            <a:ext cx="8493363" cy="516933"/>
          </a:xfrm>
        </p:spPr>
        <p:txBody>
          <a:bodyPr>
            <a:noAutofit/>
          </a:bodyPr>
          <a:lstStyle/>
          <a:p>
            <a:r>
              <a:rPr lang="de-DE" dirty="0" smtClean="0"/>
              <a:t>Kernergebnisse der </a:t>
            </a:r>
            <a:r>
              <a:rPr lang="de-DE" dirty="0" err="1" smtClean="0"/>
              <a:t>bayme</a:t>
            </a:r>
            <a:r>
              <a:rPr lang="de-DE" dirty="0" smtClean="0"/>
              <a:t>-Studie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618" y="1133279"/>
            <a:ext cx="8431210" cy="2003621"/>
          </a:xfrm>
          <a:solidFill>
            <a:schemeClr val="bg1"/>
          </a:solidFill>
        </p:spPr>
        <p:txBody>
          <a:bodyPr lIns="36000">
            <a:noAutofit/>
          </a:bodyPr>
          <a:lstStyle/>
          <a:p>
            <a:pPr marL="176213" indent="-176213">
              <a:lnSpc>
                <a:spcPts val="2000"/>
              </a:lnSpc>
              <a:spcBef>
                <a:spcPts val="600"/>
              </a:spcBef>
              <a:tabLst>
                <a:tab pos="1168400" algn="l"/>
              </a:tabLst>
            </a:pPr>
            <a:r>
              <a:rPr lang="de-DE" sz="1700" b="1" dirty="0">
                <a:ea typeface="+mj-ea"/>
                <a:cs typeface="+mj-cs"/>
              </a:rPr>
              <a:t>Prozessverständnis aufbauen - Ganzheitliches Denken in Prozesszusammenhängen</a:t>
            </a:r>
            <a:r>
              <a:rPr lang="de-DE" sz="1700" dirty="0">
                <a:ea typeface="+mj-ea"/>
                <a:cs typeface="+mj-cs"/>
              </a:rPr>
              <a:t>, </a:t>
            </a:r>
            <a:r>
              <a:rPr lang="de-DE" sz="1700" b="1" dirty="0">
                <a:ea typeface="+mj-ea"/>
                <a:cs typeface="+mj-cs"/>
              </a:rPr>
              <a:t>Denken in vernetzen Systemen</a:t>
            </a:r>
            <a:r>
              <a:rPr lang="de-DE" sz="1700" dirty="0">
                <a:ea typeface="+mj-ea"/>
                <a:cs typeface="+mj-cs"/>
              </a:rPr>
              <a:t> und interdisziplinären Zusammenhängen.</a:t>
            </a:r>
          </a:p>
          <a:p>
            <a:pPr marL="176213" indent="-176213">
              <a:spcBef>
                <a:spcPts val="600"/>
              </a:spcBef>
              <a:tabLst>
                <a:tab pos="1168400" algn="l"/>
              </a:tabLst>
            </a:pPr>
            <a:endParaRPr lang="de-DE" sz="600" dirty="0">
              <a:ea typeface="+mj-ea"/>
              <a:cs typeface="+mj-cs"/>
            </a:endParaRPr>
          </a:p>
          <a:p>
            <a:pPr marL="176213" indent="-176213">
              <a:lnSpc>
                <a:spcPts val="2000"/>
              </a:lnSpc>
              <a:spcBef>
                <a:spcPts val="600"/>
              </a:spcBef>
              <a:tabLst>
                <a:tab pos="1168400" algn="l"/>
              </a:tabLst>
            </a:pPr>
            <a:r>
              <a:rPr lang="de-DE" sz="1700" b="1" dirty="0">
                <a:ea typeface="+mj-ea"/>
                <a:cs typeface="+mj-cs"/>
              </a:rPr>
              <a:t>Kollaboration und partnerschaftliche Zusammenarbeit in vernetzten Prozessabläufen </a:t>
            </a:r>
            <a:r>
              <a:rPr lang="de-DE" sz="1700" dirty="0">
                <a:ea typeface="+mj-ea"/>
                <a:cs typeface="+mj-cs"/>
              </a:rPr>
              <a:t>und Wertschöpfungsketten über unterschiedliche Domänen und Hierarchien</a:t>
            </a:r>
            <a:r>
              <a:rPr lang="de-DE" sz="1700" dirty="0" smtClean="0">
                <a:ea typeface="+mj-ea"/>
                <a:cs typeface="+mj-cs"/>
              </a:rPr>
              <a:t>.</a:t>
            </a:r>
            <a:endParaRPr lang="de-DE" sz="1700" dirty="0">
              <a:ea typeface="+mj-ea"/>
              <a:cs typeface="+mj-cs"/>
            </a:endParaRPr>
          </a:p>
          <a:p>
            <a:pPr marL="176213" indent="-176213">
              <a:lnSpc>
                <a:spcPts val="2000"/>
              </a:lnSpc>
              <a:spcBef>
                <a:spcPts val="600"/>
              </a:spcBef>
              <a:tabLst>
                <a:tab pos="1168400" algn="l"/>
              </a:tabLst>
            </a:pPr>
            <a:endParaRPr lang="de-DE" sz="1700" dirty="0">
              <a:ea typeface="+mj-ea"/>
              <a:cs typeface="+mj-cs"/>
            </a:endParaRPr>
          </a:p>
          <a:p>
            <a:pPr marL="176213" indent="-176213">
              <a:lnSpc>
                <a:spcPts val="2000"/>
              </a:lnSpc>
              <a:spcBef>
                <a:spcPts val="600"/>
              </a:spcBef>
              <a:tabLst>
                <a:tab pos="1168400" algn="l"/>
              </a:tabLst>
            </a:pPr>
            <a:endParaRPr lang="de-DE" sz="1700" dirty="0">
              <a:ea typeface="+mj-ea"/>
              <a:cs typeface="+mj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2618" y="5950646"/>
            <a:ext cx="251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bayme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vbm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Studie Industrie 4.0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762" y="2784511"/>
            <a:ext cx="2435455" cy="311956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225186" y="3126603"/>
            <a:ext cx="510246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de-DE" b="1" dirty="0">
                <a:solidFill>
                  <a:schemeClr val="tx1"/>
                </a:solidFill>
              </a:rPr>
              <a:t>Neue Berufsbilder werden nicht für erforderlich gehalten</a:t>
            </a:r>
            <a:r>
              <a:rPr lang="de-DE" dirty="0">
                <a:solidFill>
                  <a:schemeClr val="tx1"/>
                </a:solidFill>
              </a:rPr>
              <a:t>. Eine markante </a:t>
            </a:r>
            <a:r>
              <a:rPr lang="de-DE" b="1" dirty="0">
                <a:solidFill>
                  <a:schemeClr val="tx1"/>
                </a:solidFill>
              </a:rPr>
              <a:t>Modifizierung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(Neuausrichtung)</a:t>
            </a:r>
            <a:r>
              <a:rPr lang="de-DE" dirty="0" smtClean="0">
                <a:solidFill>
                  <a:schemeClr val="tx1"/>
                </a:solidFill>
              </a:rPr>
              <a:t> der </a:t>
            </a:r>
            <a:r>
              <a:rPr lang="de-DE" dirty="0">
                <a:solidFill>
                  <a:schemeClr val="tx1"/>
                </a:solidFill>
              </a:rPr>
              <a:t>M+E Berufe mit einer </a:t>
            </a:r>
            <a:r>
              <a:rPr lang="de-DE" b="1" dirty="0">
                <a:solidFill>
                  <a:schemeClr val="tx1"/>
                </a:solidFill>
              </a:rPr>
              <a:t>Prozess- und Digitalisierungsperspektive</a:t>
            </a:r>
            <a:r>
              <a:rPr lang="de-DE" dirty="0">
                <a:solidFill>
                  <a:schemeClr val="tx1"/>
                </a:solidFill>
              </a:rPr>
              <a:t>, wobei die Vernetzung, die Digitalisierung der Prozesse und die Gestaltung intelligenter Arbeitsplätze im Mittelpunkt stehen müssen, ist jedoch gefordert. </a:t>
            </a:r>
          </a:p>
        </p:txBody>
      </p:sp>
    </p:spTree>
    <p:extLst>
      <p:ext uri="{BB962C8B-B14F-4D97-AF65-F5344CB8AC3E}">
        <p14:creationId xmlns="" xmlns:p14="http://schemas.microsoft.com/office/powerpoint/2010/main" val="2493867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6" y="206399"/>
            <a:ext cx="8544163" cy="516933"/>
          </a:xfrm>
        </p:spPr>
        <p:txBody>
          <a:bodyPr/>
          <a:lstStyle/>
          <a:p>
            <a:r>
              <a:rPr lang="de-DE" dirty="0" smtClean="0"/>
              <a:t>Forderungen anderer Studien </a:t>
            </a:r>
            <a:r>
              <a:rPr lang="de-DE" sz="1600" dirty="0" smtClean="0"/>
              <a:t>(VDMA-Studie und BIBB-VW Studie)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DE" sz="1800" b="1" dirty="0" smtClean="0"/>
              <a:t>Schlussfolgerungen BIBB-VW Studie (Zinke u.a. 2017):</a:t>
            </a:r>
          </a:p>
          <a:p>
            <a:pPr>
              <a:spcBef>
                <a:spcPts val="1800"/>
              </a:spcBef>
            </a:pPr>
            <a:r>
              <a:rPr lang="de-DE" sz="1800" dirty="0" smtClean="0"/>
              <a:t>IT-Qualifikationen </a:t>
            </a:r>
            <a:r>
              <a:rPr lang="de-DE" sz="1800" dirty="0"/>
              <a:t>haben einen höheren Stellenwert erhalten und stehen in einem fach-, system- und prozessbezogenen </a:t>
            </a:r>
            <a:r>
              <a:rPr lang="de-DE" sz="1800" dirty="0" smtClean="0"/>
              <a:t>Kontext,</a:t>
            </a:r>
            <a:endParaRPr lang="de-DE" sz="1800" dirty="0"/>
          </a:p>
          <a:p>
            <a:pPr>
              <a:spcBef>
                <a:spcPts val="1800"/>
              </a:spcBef>
            </a:pPr>
            <a:r>
              <a:rPr lang="de-DE" sz="1800" dirty="0"/>
              <a:t>Profilbestimmend sind Qualifikationen zum System- und Prozessverständnis sowie zur </a:t>
            </a:r>
            <a:r>
              <a:rPr lang="de-DE" sz="1800" dirty="0" smtClean="0"/>
              <a:t>Problemlösung,</a:t>
            </a:r>
            <a:endParaRPr lang="de-DE" sz="1800" dirty="0"/>
          </a:p>
          <a:p>
            <a:pPr>
              <a:spcBef>
                <a:spcPts val="1800"/>
              </a:spcBef>
            </a:pPr>
            <a:r>
              <a:rPr lang="de-DE" sz="1800" dirty="0"/>
              <a:t>Kernkompetenzen dafür sind in der Berufsausbildung zu vermitteln (</a:t>
            </a:r>
            <a:r>
              <a:rPr lang="de-DE" sz="1800" dirty="0" err="1"/>
              <a:t>Kernberuflichkeit</a:t>
            </a:r>
            <a:r>
              <a:rPr lang="de-DE" sz="1800" dirty="0"/>
              <a:t>) und müssen im Rahmen der Weiterbildung und Arbeit ausgebaut </a:t>
            </a:r>
            <a:r>
              <a:rPr lang="de-DE" sz="1800" dirty="0" smtClean="0"/>
              <a:t>werden.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1800" b="1" dirty="0" smtClean="0"/>
              <a:t>Schlussfolgerungen VDMA-Studie (Pfeiffer u.a. 2016):</a:t>
            </a:r>
          </a:p>
          <a:p>
            <a:pPr>
              <a:spcBef>
                <a:spcPts val="1800"/>
              </a:spcBef>
            </a:pPr>
            <a:r>
              <a:rPr lang="de-DE" sz="1800" dirty="0"/>
              <a:t>„Umgang mit erhöhter Komplexität […] mehr bzw. neue </a:t>
            </a:r>
            <a:r>
              <a:rPr lang="de-DE" sz="1800" dirty="0" smtClean="0"/>
              <a:t>Kompetenzen“ (S</a:t>
            </a:r>
            <a:r>
              <a:rPr lang="de-DE" sz="1800" dirty="0"/>
              <a:t>. 87) werden </a:t>
            </a:r>
            <a:r>
              <a:rPr lang="de-DE" sz="1800" dirty="0" smtClean="0"/>
              <a:t>gefordert oder/und </a:t>
            </a:r>
          </a:p>
          <a:p>
            <a:pPr>
              <a:spcBef>
                <a:spcPts val="1800"/>
              </a:spcBef>
            </a:pPr>
            <a:r>
              <a:rPr lang="de-DE" sz="1800" dirty="0" smtClean="0"/>
              <a:t>dass </a:t>
            </a:r>
            <a:r>
              <a:rPr lang="de-DE" sz="1800" dirty="0"/>
              <a:t>eine „noch stärkere Verknüpfung verschiedener beruflicher Domänen“ </a:t>
            </a:r>
            <a:r>
              <a:rPr lang="de-DE" sz="1800" dirty="0" smtClean="0"/>
              <a:t>(S</a:t>
            </a:r>
            <a:r>
              <a:rPr lang="de-DE" sz="1800" dirty="0"/>
              <a:t>. 90) erforderlich sei.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19126865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919892" cy="516933"/>
          </a:xfrm>
        </p:spPr>
        <p:txBody>
          <a:bodyPr/>
          <a:lstStyle/>
          <a:p>
            <a:r>
              <a:rPr lang="de-DE" dirty="0" smtClean="0"/>
              <a:t>Perspektivwechsel in der beruflichen 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Prozessverständnis neu formulieren – Vernetzung muss in den Mittelpunkt der Ausbildung gestellt </a:t>
            </a:r>
            <a:r>
              <a:rPr lang="de-DE" sz="2000" b="1" dirty="0" smtClean="0"/>
              <a:t>werden</a:t>
            </a:r>
          </a:p>
          <a:p>
            <a:pPr marL="0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„Fachkräfte müssen Anlagen und deren Funktion von den Prozessen und der Software her denken und optimieren.“ (Experten-Workshop)</a:t>
            </a:r>
          </a:p>
          <a:p>
            <a:pPr marL="0" indent="0">
              <a:buNone/>
            </a:pPr>
            <a:endParaRPr lang="de-DE" sz="1200" b="1" dirty="0" smtClean="0"/>
          </a:p>
          <a:p>
            <a:pPr marL="0" indent="0">
              <a:buNone/>
            </a:pPr>
            <a:r>
              <a:rPr lang="de-DE" sz="2000" dirty="0" smtClean="0"/>
              <a:t>Die </a:t>
            </a:r>
            <a:r>
              <a:rPr lang="de-DE" sz="2000" dirty="0"/>
              <a:t>softwaretechnische Vernetzung mit den zugehörigen CPS-Elementen erfährt eine kontinuierliche Verbreitung. Anlagen und Maschinen müssen deshalb mit zunehmender Diffusion von Industrie 4.0 immer von </a:t>
            </a:r>
          </a:p>
          <a:p>
            <a:pPr lvl="0"/>
            <a:r>
              <a:rPr lang="de-DE" sz="2000" dirty="0"/>
              <a:t>der Vernetzung,</a:t>
            </a:r>
          </a:p>
          <a:p>
            <a:pPr lvl="0"/>
            <a:r>
              <a:rPr lang="de-DE" sz="2000" dirty="0"/>
              <a:t>den CP-Systemen,</a:t>
            </a:r>
          </a:p>
          <a:p>
            <a:pPr lvl="0"/>
            <a:r>
              <a:rPr lang="de-DE" sz="2000" dirty="0"/>
              <a:t>der Software </a:t>
            </a:r>
            <a:r>
              <a:rPr lang="de-DE" sz="2000" dirty="0" smtClean="0"/>
              <a:t>und</a:t>
            </a:r>
            <a:endParaRPr lang="de-DE" sz="2000" dirty="0"/>
          </a:p>
          <a:p>
            <a:pPr lvl="0"/>
            <a:r>
              <a:rPr lang="de-DE" sz="2000" dirty="0"/>
              <a:t>der Prozesseinbettung </a:t>
            </a:r>
            <a:endParaRPr lang="de-DE" sz="2000" dirty="0" smtClean="0"/>
          </a:p>
          <a:p>
            <a:pPr marL="0" lvl="0" indent="0">
              <a:buNone/>
            </a:pPr>
            <a:r>
              <a:rPr lang="de-DE" sz="2000" dirty="0" smtClean="0"/>
              <a:t>her gedacht </a:t>
            </a:r>
            <a:r>
              <a:rPr lang="de-DE" sz="2000" dirty="0"/>
              <a:t>und betrachtet werden. Dadurch verändert sich die Interaktion zwischen Mensch und Maschine erheblich.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18974" y="6008244"/>
            <a:ext cx="251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bayme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vbm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Studie Industrie 4.0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22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vorlag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äsentation_blau_weiß_Jan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äsentation_blau_weiß_Jan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pp_vorlage</Template>
  <TotalTime>0</TotalTime>
  <Words>654</Words>
  <Application>Microsoft Office PowerPoint</Application>
  <PresentationFormat>Bildschirmpräsentation (4:3)</PresentationFormat>
  <Paragraphs>154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12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pp_vorlage</vt:lpstr>
      <vt:lpstr>Benutzerdefiniertes Design</vt:lpstr>
      <vt:lpstr>1_Benutzerdefiniertes Design</vt:lpstr>
      <vt:lpstr>2_Benutzerdefiniertes Design</vt:lpstr>
      <vt:lpstr>3_Benutzerdefiniertes Design</vt:lpstr>
      <vt:lpstr>Verband-Kombivorlage_V11</vt:lpstr>
      <vt:lpstr>1_Verband-Kombivorlage_V11</vt:lpstr>
      <vt:lpstr>2_Verband-Kombivorlage_V11</vt:lpstr>
      <vt:lpstr>3_Verband-Kombivorlage_V11</vt:lpstr>
      <vt:lpstr>4_Verband-Kombivorlage_V11</vt:lpstr>
      <vt:lpstr>5_Benutzerdefiniertes Design</vt:lpstr>
      <vt:lpstr>5_Verband-Kombivorlage_V11</vt:lpstr>
      <vt:lpstr>Folie 1</vt:lpstr>
      <vt:lpstr>Entwicklung Industrie 1.0 bis 4.0</vt:lpstr>
      <vt:lpstr>Vernetzte Maschinen  und Menschen entscheiden kooperativ!</vt:lpstr>
      <vt:lpstr>Industrie 4.0: Paradigmenwechsel in der Industrie</vt:lpstr>
      <vt:lpstr>Vernetzung in allen Branchen – Wirtschaft 4.0</vt:lpstr>
      <vt:lpstr>Veränderte Anforderungen durch die Digitalisierung </vt:lpstr>
      <vt:lpstr>Kernergebnisse der bayme-Studie </vt:lpstr>
      <vt:lpstr>Forderungen anderer Studien (VDMA-Studie und BIBB-VW Studie)</vt:lpstr>
      <vt:lpstr>Perspektivwechsel in der beruflichen Bildung</vt:lpstr>
      <vt:lpstr>Kompetenzen für die Zukunft – übergreifend</vt:lpstr>
      <vt:lpstr>Kompetenzen für die Zukunft – übergreifend </vt:lpstr>
      <vt:lpstr>Lernen innerhalb digitaler Prozesse</vt:lpstr>
      <vt:lpstr>Bewertung &amp; Schlussfolgerungen zur Berufsbildung 4.0</vt:lpstr>
    </vt:vector>
  </TitlesOfParts>
  <Company>PH Schwäbisch Gmünd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Windelband Lars (sg)</dc:creator>
  <cp:lastModifiedBy>Heike Arold</cp:lastModifiedBy>
  <cp:revision>573</cp:revision>
  <cp:lastPrinted>2015-05-01T08:40:27Z</cp:lastPrinted>
  <dcterms:created xsi:type="dcterms:W3CDTF">2013-03-27T07:54:58Z</dcterms:created>
  <dcterms:modified xsi:type="dcterms:W3CDTF">2018-10-25T11:13:31Z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