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692" r:id="rId2"/>
    <p:sldMasterId id="2147483696" r:id="rId3"/>
    <p:sldMasterId id="2147483734" r:id="rId4"/>
    <p:sldMasterId id="2147483753" r:id="rId5"/>
    <p:sldMasterId id="2147483771" r:id="rId6"/>
    <p:sldMasterId id="2147483784" r:id="rId7"/>
    <p:sldMasterId id="2147483797" r:id="rId8"/>
    <p:sldMasterId id="2147483810" r:id="rId9"/>
    <p:sldMasterId id="2147483823" r:id="rId10"/>
    <p:sldMasterId id="2147483836" r:id="rId11"/>
    <p:sldMasterId id="2147483854" r:id="rId12"/>
  </p:sldMasterIdLst>
  <p:notesMasterIdLst>
    <p:notesMasterId r:id="rId26"/>
  </p:notesMasterIdLst>
  <p:handoutMasterIdLst>
    <p:handoutMasterId r:id="rId27"/>
  </p:handoutMasterIdLst>
  <p:sldIdLst>
    <p:sldId id="256" r:id="rId13"/>
    <p:sldId id="257" r:id="rId14"/>
    <p:sldId id="260" r:id="rId15"/>
    <p:sldId id="258" r:id="rId16"/>
    <p:sldId id="259" r:id="rId17"/>
    <p:sldId id="269" r:id="rId18"/>
    <p:sldId id="281" r:id="rId19"/>
    <p:sldId id="282" r:id="rId20"/>
    <p:sldId id="283" r:id="rId21"/>
    <p:sldId id="284" r:id="rId22"/>
    <p:sldId id="285" r:id="rId23"/>
    <p:sldId id="287" r:id="rId24"/>
    <p:sldId id="286" r:id="rId25"/>
  </p:sldIdLst>
  <p:sldSz cx="9144000" cy="6858000" type="screen4x3"/>
  <p:notesSz cx="6858000" cy="9872663"/>
  <p:defaultTextStyle>
    <a:defPPr>
      <a:defRPr lang="en-US"/>
    </a:defPPr>
    <a:lvl1pPr algn="l" rtl="0" fontAlgn="base">
      <a:spcBef>
        <a:spcPct val="0"/>
      </a:spcBef>
      <a:spcAft>
        <a:spcPct val="0"/>
      </a:spcAft>
      <a:defRPr sz="1600" kern="1200">
        <a:solidFill>
          <a:schemeClr val="bg1"/>
        </a:solidFill>
        <a:latin typeface="Arial" charset="0"/>
        <a:ea typeface="+mn-ea"/>
        <a:cs typeface="+mn-cs"/>
      </a:defRPr>
    </a:lvl1pPr>
    <a:lvl2pPr marL="457200" algn="l" rtl="0" fontAlgn="base">
      <a:spcBef>
        <a:spcPct val="0"/>
      </a:spcBef>
      <a:spcAft>
        <a:spcPct val="0"/>
      </a:spcAft>
      <a:defRPr sz="1600" kern="1200">
        <a:solidFill>
          <a:schemeClr val="bg1"/>
        </a:solidFill>
        <a:latin typeface="Arial" charset="0"/>
        <a:ea typeface="+mn-ea"/>
        <a:cs typeface="+mn-cs"/>
      </a:defRPr>
    </a:lvl2pPr>
    <a:lvl3pPr marL="914400" algn="l" rtl="0" fontAlgn="base">
      <a:spcBef>
        <a:spcPct val="0"/>
      </a:spcBef>
      <a:spcAft>
        <a:spcPct val="0"/>
      </a:spcAft>
      <a:defRPr sz="1600" kern="1200">
        <a:solidFill>
          <a:schemeClr val="bg1"/>
        </a:solidFill>
        <a:latin typeface="Arial" charset="0"/>
        <a:ea typeface="+mn-ea"/>
        <a:cs typeface="+mn-cs"/>
      </a:defRPr>
    </a:lvl3pPr>
    <a:lvl4pPr marL="1371600" algn="l" rtl="0" fontAlgn="base">
      <a:spcBef>
        <a:spcPct val="0"/>
      </a:spcBef>
      <a:spcAft>
        <a:spcPct val="0"/>
      </a:spcAft>
      <a:defRPr sz="1600" kern="1200">
        <a:solidFill>
          <a:schemeClr val="bg1"/>
        </a:solidFill>
        <a:latin typeface="Arial" charset="0"/>
        <a:ea typeface="+mn-ea"/>
        <a:cs typeface="+mn-cs"/>
      </a:defRPr>
    </a:lvl4pPr>
    <a:lvl5pPr marL="1828800" algn="l" rtl="0" fontAlgn="base">
      <a:spcBef>
        <a:spcPct val="0"/>
      </a:spcBef>
      <a:spcAft>
        <a:spcPct val="0"/>
      </a:spcAft>
      <a:defRPr sz="1600" kern="1200">
        <a:solidFill>
          <a:schemeClr val="bg1"/>
        </a:solidFill>
        <a:latin typeface="Arial" charset="0"/>
        <a:ea typeface="+mn-ea"/>
        <a:cs typeface="+mn-cs"/>
      </a:defRPr>
    </a:lvl5pPr>
    <a:lvl6pPr marL="2286000" algn="l" defTabSz="914400" rtl="0" eaLnBrk="1" latinLnBrk="0" hangingPunct="1">
      <a:defRPr sz="1600" kern="1200">
        <a:solidFill>
          <a:schemeClr val="bg1"/>
        </a:solidFill>
        <a:latin typeface="Arial" charset="0"/>
        <a:ea typeface="+mn-ea"/>
        <a:cs typeface="+mn-cs"/>
      </a:defRPr>
    </a:lvl6pPr>
    <a:lvl7pPr marL="2743200" algn="l" defTabSz="914400" rtl="0" eaLnBrk="1" latinLnBrk="0" hangingPunct="1">
      <a:defRPr sz="1600" kern="1200">
        <a:solidFill>
          <a:schemeClr val="bg1"/>
        </a:solidFill>
        <a:latin typeface="Arial" charset="0"/>
        <a:ea typeface="+mn-ea"/>
        <a:cs typeface="+mn-cs"/>
      </a:defRPr>
    </a:lvl7pPr>
    <a:lvl8pPr marL="3200400" algn="l" defTabSz="914400" rtl="0" eaLnBrk="1" latinLnBrk="0" hangingPunct="1">
      <a:defRPr sz="1600" kern="1200">
        <a:solidFill>
          <a:schemeClr val="bg1"/>
        </a:solidFill>
        <a:latin typeface="Arial" charset="0"/>
        <a:ea typeface="+mn-ea"/>
        <a:cs typeface="+mn-cs"/>
      </a:defRPr>
    </a:lvl8pPr>
    <a:lvl9pPr marL="3657600" algn="l" defTabSz="914400" rtl="0" eaLnBrk="1" latinLnBrk="0" hangingPunct="1">
      <a:defRPr sz="1600" kern="1200">
        <a:solidFill>
          <a:schemeClr val="bg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CCECFF"/>
    <a:srgbClr val="FF9966"/>
    <a:srgbClr val="205B9E"/>
    <a:srgbClr val="009900"/>
    <a:srgbClr val="FF3300"/>
    <a:srgbClr val="00FF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93237" autoAdjust="0"/>
  </p:normalViewPr>
  <p:slideViewPr>
    <p:cSldViewPr snapToGrid="0">
      <p:cViewPr varScale="1">
        <p:scale>
          <a:sx n="84" d="100"/>
          <a:sy n="84" d="100"/>
        </p:scale>
        <p:origin x="-1435" y="-62"/>
      </p:cViewPr>
      <p:guideLst>
        <p:guide orient="horz" pos="2160"/>
        <p:guide pos="2880"/>
      </p:guideLst>
    </p:cSldViewPr>
  </p:slideViewPr>
  <p:notesTextViewPr>
    <p:cViewPr>
      <p:scale>
        <a:sx n="3" d="2"/>
        <a:sy n="3" d="2"/>
      </p:scale>
      <p:origin x="0" y="0"/>
    </p:cViewPr>
  </p:notesTextViewPr>
  <p:sorterViewPr>
    <p:cViewPr varScale="1">
      <p:scale>
        <a:sx n="1" d="1"/>
        <a:sy n="1" d="1"/>
      </p:scale>
      <p:origin x="0" y="-29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hdr" sz="quarter"/>
          </p:nvPr>
        </p:nvSpPr>
        <p:spPr bwMode="auto">
          <a:xfrm>
            <a:off x="5"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85379" name="Rectangle 3"/>
          <p:cNvSpPr>
            <a:spLocks noGrp="1" noChangeArrowheads="1"/>
          </p:cNvSpPr>
          <p:nvPr>
            <p:ph type="dt" sz="quarter" idx="1"/>
          </p:nvPr>
        </p:nvSpPr>
        <p:spPr bwMode="auto">
          <a:xfrm>
            <a:off x="3885457"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algn="r" defTabSz="916899">
              <a:defRPr sz="1200">
                <a:solidFill>
                  <a:schemeClr val="tx1"/>
                </a:solidFill>
                <a:latin typeface="Arial" pitchFamily="34" charset="0"/>
              </a:defRPr>
            </a:lvl1pPr>
          </a:lstStyle>
          <a:p>
            <a:pPr>
              <a:defRPr/>
            </a:pPr>
            <a:endParaRPr lang="de-DE"/>
          </a:p>
        </p:txBody>
      </p:sp>
      <p:sp>
        <p:nvSpPr>
          <p:cNvPr id="485380" name="Rectangle 4"/>
          <p:cNvSpPr>
            <a:spLocks noGrp="1" noChangeArrowheads="1"/>
          </p:cNvSpPr>
          <p:nvPr>
            <p:ph type="ftr" sz="quarter" idx="2"/>
          </p:nvPr>
        </p:nvSpPr>
        <p:spPr bwMode="auto">
          <a:xfrm>
            <a:off x="5"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85381" name="Rectangle 5"/>
          <p:cNvSpPr>
            <a:spLocks noGrp="1" noChangeArrowheads="1"/>
          </p:cNvSpPr>
          <p:nvPr>
            <p:ph type="sldNum" sz="quarter" idx="3"/>
          </p:nvPr>
        </p:nvSpPr>
        <p:spPr bwMode="auto">
          <a:xfrm>
            <a:off x="3885457"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algn="r" defTabSz="916899">
              <a:defRPr sz="1200">
                <a:solidFill>
                  <a:schemeClr val="tx1"/>
                </a:solidFill>
                <a:latin typeface="Arial" pitchFamily="34" charset="0"/>
              </a:defRPr>
            </a:lvl1pPr>
          </a:lstStyle>
          <a:p>
            <a:pPr>
              <a:defRPr/>
            </a:pPr>
            <a:fld id="{3A9226AE-9F6C-479B-8128-D0F1A8DE1091}" type="slidenum">
              <a:rPr lang="de-DE"/>
              <a:pPr>
                <a:defRPr/>
              </a:pPr>
              <a:t>‹Nr.›</a:t>
            </a:fld>
            <a:endParaRPr lang="de-DE"/>
          </a:p>
        </p:txBody>
      </p:sp>
    </p:spTree>
    <p:extLst>
      <p:ext uri="{BB962C8B-B14F-4D97-AF65-F5344CB8AC3E}">
        <p14:creationId xmlns:p14="http://schemas.microsoft.com/office/powerpoint/2010/main" xmlns="" val="257084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2" name="Rectangle 2"/>
          <p:cNvSpPr>
            <a:spLocks noGrp="1" noChangeArrowheads="1"/>
          </p:cNvSpPr>
          <p:nvPr>
            <p:ph type="hdr" sz="quarter"/>
          </p:nvPr>
        </p:nvSpPr>
        <p:spPr bwMode="auto">
          <a:xfrm>
            <a:off x="5"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19843" name="Rectangle 3"/>
          <p:cNvSpPr>
            <a:spLocks noGrp="1" noChangeArrowheads="1"/>
          </p:cNvSpPr>
          <p:nvPr>
            <p:ph type="dt" idx="1"/>
          </p:nvPr>
        </p:nvSpPr>
        <p:spPr bwMode="auto">
          <a:xfrm>
            <a:off x="3885457"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algn="r" defTabSz="916899">
              <a:defRPr sz="1200">
                <a:solidFill>
                  <a:schemeClr val="tx1"/>
                </a:solidFill>
                <a:latin typeface="Arial" pitchFamily="34" charset="0"/>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963613" y="741363"/>
            <a:ext cx="4933950" cy="370046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45" name="Rectangle 5"/>
          <p:cNvSpPr>
            <a:spLocks noGrp="1" noChangeArrowheads="1"/>
          </p:cNvSpPr>
          <p:nvPr>
            <p:ph type="body" sz="quarter" idx="3"/>
          </p:nvPr>
        </p:nvSpPr>
        <p:spPr bwMode="auto">
          <a:xfrm>
            <a:off x="685481" y="4689477"/>
            <a:ext cx="5487040" cy="4441824"/>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9846" name="Rectangle 6"/>
          <p:cNvSpPr>
            <a:spLocks noGrp="1" noChangeArrowheads="1"/>
          </p:cNvSpPr>
          <p:nvPr>
            <p:ph type="ftr" sz="quarter" idx="4"/>
          </p:nvPr>
        </p:nvSpPr>
        <p:spPr bwMode="auto">
          <a:xfrm>
            <a:off x="5"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19847" name="Rectangle 7"/>
          <p:cNvSpPr>
            <a:spLocks noGrp="1" noChangeArrowheads="1"/>
          </p:cNvSpPr>
          <p:nvPr>
            <p:ph type="sldNum" sz="quarter" idx="5"/>
          </p:nvPr>
        </p:nvSpPr>
        <p:spPr bwMode="auto">
          <a:xfrm>
            <a:off x="3885457"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algn="r" defTabSz="916899">
              <a:defRPr sz="1200">
                <a:solidFill>
                  <a:schemeClr val="tx1"/>
                </a:solidFill>
                <a:latin typeface="Arial" pitchFamily="34" charset="0"/>
              </a:defRPr>
            </a:lvl1pPr>
          </a:lstStyle>
          <a:p>
            <a:pPr>
              <a:defRPr/>
            </a:pPr>
            <a:fld id="{E8D8A1E8-2023-44D2-A312-31A02612F3A0}" type="slidenum">
              <a:rPr lang="de-DE"/>
              <a:pPr>
                <a:defRPr/>
              </a:pPr>
              <a:t>‹Nr.›</a:t>
            </a:fld>
            <a:endParaRPr lang="de-DE"/>
          </a:p>
        </p:txBody>
      </p:sp>
    </p:spTree>
    <p:extLst>
      <p:ext uri="{BB962C8B-B14F-4D97-AF65-F5344CB8AC3E}">
        <p14:creationId xmlns:p14="http://schemas.microsoft.com/office/powerpoint/2010/main" xmlns="" val="4034044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10</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11</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12</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13</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2</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3</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4</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5</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6</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7</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8</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9</a:t>
            </a:fld>
            <a:endParaRPr lang="de-DE" sz="1200" dirty="0">
              <a:solidFill>
                <a:schemeClr val="tx1"/>
              </a:solidFill>
            </a:endParaRPr>
          </a:p>
        </p:txBody>
      </p:sp>
    </p:spTree>
    <p:extLst>
      <p:ext uri="{BB962C8B-B14F-4D97-AF65-F5344CB8AC3E}">
        <p14:creationId xmlns:p14="http://schemas.microsoft.com/office/powerpoint/2010/main" xmlns="" val="294352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246013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0040173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588746853"/>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7870879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198077598"/>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057888321"/>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601091731"/>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1438239106"/>
      </p:ext>
    </p:extLst>
  </p:cSld>
  <p:clrMapOvr>
    <a:masterClrMapping/>
  </p:clrMapOvr>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p14="http://schemas.microsoft.com/office/powerpoint/2010/main" xmlns="" val="3765094301"/>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851508505"/>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55906290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262975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1000" y="188913"/>
            <a:ext cx="2162175" cy="59372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42888" y="188913"/>
            <a:ext cx="6335712" cy="59372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74688578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21566609"/>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085634159"/>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69510082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9755144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648258927"/>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899104848"/>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059064367"/>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2173994831"/>
      </p:ext>
    </p:extLst>
  </p:cSld>
  <p:clrMapOvr>
    <a:masterClrMapping/>
  </p:clrMapOvr>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p14="http://schemas.microsoft.com/office/powerpoint/2010/main" xmlns="" val="4004659228"/>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3925160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Leer">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xfrm>
            <a:off x="3124200" y="6461125"/>
            <a:ext cx="2895600" cy="352425"/>
          </a:xfrm>
          <a:prstGeom prst="rect">
            <a:avLst/>
          </a:prstGeom>
          <a:ln/>
        </p:spPr>
        <p:txBody>
          <a:bodyPr/>
          <a:lstStyle>
            <a:lvl1pPr>
              <a:defRPr/>
            </a:lvl1pPr>
          </a:lstStyle>
          <a:p>
            <a:pPr>
              <a:defRPr/>
            </a:pPr>
            <a:r>
              <a:rPr lang="de-DE"/>
              <a:t>http://www.itb.uni-bremen.de</a:t>
            </a:r>
          </a:p>
        </p:txBody>
      </p:sp>
    </p:spTree>
    <p:extLst>
      <p:ext uri="{BB962C8B-B14F-4D97-AF65-F5344CB8AC3E}">
        <p14:creationId xmlns:p14="http://schemas.microsoft.com/office/powerpoint/2010/main" xmlns="" val="360150381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780655693"/>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616072586"/>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71862240"/>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622951718"/>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822413156"/>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817744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932051707"/>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924021973"/>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14611782"/>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1622020680"/>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408394532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29374063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501735323"/>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xmlns="" val="49596006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13375149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15814886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p14="http://schemas.microsoft.com/office/powerpoint/2010/main" xmlns="" val="1163941479"/>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83775403"/>
      </p:ext>
    </p:extLst>
  </p:cSld>
  <p:clrMapOvr>
    <a:masterClrMapping/>
  </p:clrMapOvr>
  <p:transition/>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501409086"/>
      </p:ext>
    </p:extLst>
  </p:cSld>
  <p:clrMapOvr>
    <a:masterClrMapping/>
  </p:clrMapOvr>
  <p:transition/>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61798417"/>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20174538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65485683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326941735"/>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526427852"/>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61057453"/>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52763525"/>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xmlns="" val="598398804"/>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748309607"/>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r>
              <a:rPr lang="de-DE" sz="1400" dirty="0" smtClean="0">
                <a:solidFill>
                  <a:prstClr val="black"/>
                </a:solidFill>
                <a:latin typeface="Arial"/>
              </a:rPr>
              <a:t>Ergebnispräsentation </a:t>
            </a:r>
            <a:endParaRPr lang="de-DE" sz="1400" dirty="0">
              <a:solidFill>
                <a:prstClr val="black"/>
              </a:solidFill>
              <a:latin typeface="Arial"/>
            </a:endParaRPr>
          </a:p>
        </p:txBody>
      </p:sp>
    </p:spTree>
    <p:extLst>
      <p:ext uri="{BB962C8B-B14F-4D97-AF65-F5344CB8AC3E}">
        <p14:creationId xmlns:p14="http://schemas.microsoft.com/office/powerpoint/2010/main" xmlns="" val="333532728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smtClean="0">
                <a:solidFill>
                  <a:prstClr val="black"/>
                </a:solidFill>
              </a:rPr>
              <a:t>25.11.2015</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Expertenworkshop</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110605694"/>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792000"/>
          </a:xfrm>
        </p:spPr>
        <p:txBody>
          <a:bodyPr/>
          <a:lstStyle/>
          <a:p>
            <a:r>
              <a:rPr lang="de-DE" smtClean="0"/>
              <a:t>Titelmasterformat durch Klicken bearbeiten</a:t>
            </a:r>
            <a:endParaRPr lang="de-DE" dirty="0"/>
          </a:p>
        </p:txBody>
      </p:sp>
      <p:sp>
        <p:nvSpPr>
          <p:cNvPr id="3" name="Inhaltsplatzhalter 2"/>
          <p:cNvSpPr>
            <a:spLocks noGrp="1"/>
          </p:cNvSpPr>
          <p:nvPr>
            <p:ph idx="1"/>
          </p:nvPr>
        </p:nvSpPr>
        <p:spPr>
          <a:xfrm>
            <a:off x="756000" y="1116000"/>
            <a:ext cx="7920000" cy="5292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05273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134062611"/>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778712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xmlns="" val="424482160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91231410"/>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25.11.2015</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Expertenworkshop</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880757226"/>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25.11.2015</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Expertenworkshop</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015125792"/>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2878308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193755566"/>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25.11.2015</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Expertenworkshop</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293460598"/>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4324469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8" y="1009650"/>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38" y="1009650"/>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418675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42079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xmlns="" val="57584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9972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4840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3450213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1124173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200208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38"/>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38" y="274638"/>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580963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8" y="1009650"/>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38" y="1009650"/>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849563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8" y="1009650"/>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38"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xmlns="" val="18553212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8" y="1009650"/>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38" y="1009650"/>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392811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188038071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43941009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xmlns="" val="28757940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xmlns="" val="1847025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36316425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5673579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xmlns="" val="333955511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43997440"/>
      </p:ext>
    </p:extLst>
  </p:cSld>
  <p:clrMapOvr>
    <a:masterClrMapping/>
  </p:clrMapOv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2058449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285782318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00781872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55681082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37773407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3150271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3850" y="2708275"/>
            <a:ext cx="4208463" cy="341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2708275"/>
            <a:ext cx="4208462" cy="341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885803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xmlns="" val="13477060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893427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9610888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p14="http://schemas.microsoft.com/office/powerpoint/2010/main" xmlns="" val="56788346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449414454"/>
      </p:ext>
    </p:extLst>
  </p:cSld>
  <p:clrMapOvr>
    <a:masterClrMapping/>
  </p:clrMapOv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1676480683"/>
      </p:ext>
    </p:extLst>
  </p:cSld>
  <p:clrMapOvr>
    <a:masterClrMapping/>
  </p:clrMapOv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8694852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75444016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202192874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181181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6920053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90910554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497986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xmlns="" val="217293100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9342081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5869915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2755952015"/>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xmlns="" val="24071092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7624807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1111072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p14="http://schemas.microsoft.com/office/powerpoint/2010/main" xmlns="" val="36274036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spTree>
    <p:extLst>
      <p:ext uri="{BB962C8B-B14F-4D97-AF65-F5344CB8AC3E}">
        <p14:creationId xmlns:p14="http://schemas.microsoft.com/office/powerpoint/2010/main" xmlns="" val="16753485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34113551"/>
      </p:ext>
    </p:extLst>
  </p:cSld>
  <p:clrMapOvr>
    <a:masterClrMapping/>
  </p:clrMapOvr>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1770915354"/>
      </p:ext>
    </p:extLst>
  </p:cSld>
  <p:clrMapOvr>
    <a:masterClrMapping/>
  </p:clrMapOvr>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3490327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422502382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xmlns="" val="1737470597"/>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18760705"/>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280280366"/>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30879319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xmlns="" val="557801179"/>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0015915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spTree>
    <p:extLst>
      <p:ext uri="{BB962C8B-B14F-4D97-AF65-F5344CB8AC3E}">
        <p14:creationId xmlns:p14="http://schemas.microsoft.com/office/powerpoint/2010/main" xmlns="" val="374827012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p14="http://schemas.microsoft.com/office/powerpoint/2010/main" xmlns="" val="966273038"/>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472746551"/>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84253493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917154924"/>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1102742"/>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548924472"/>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424483873"/>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121104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076561378"/>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4214924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3544964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006787169"/>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4196085912"/>
      </p:ext>
    </p:extLst>
  </p:cSld>
  <p:clrMapOvr>
    <a:masterClrMapping/>
  </p:clrMapOvr>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p14="http://schemas.microsoft.com/office/powerpoint/2010/main" xmlns="" val="4222269632"/>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551351373"/>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61989605"/>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71655049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16975965"/>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2947027954"/>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714558499"/>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1688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309988109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413169767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55496165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926326117"/>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p14="http://schemas.microsoft.com/office/powerpoint/2010/main" xmlns="" val="3661597726"/>
      </p:ext>
    </p:extLst>
  </p:cSld>
  <p:clrMapOvr>
    <a:masterClrMapping/>
  </p:clrMapOvr>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4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p14="http://schemas.microsoft.com/office/powerpoint/2010/main" xmlns="" val="3673492104"/>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241974369"/>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3431796559"/>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791721596"/>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53223554"/>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xmlns="" val="12401965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theme" Target="../theme/theme10.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5" Type="http://schemas.openxmlformats.org/officeDocument/2006/relationships/image" Target="../media/image5.png"/><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 Id="rId14" Type="http://schemas.openxmlformats.org/officeDocument/2006/relationships/image" Target="../media/image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18" Type="http://schemas.openxmlformats.org/officeDocument/2006/relationships/image" Target="../media/image2.png"/><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17" Type="http://schemas.openxmlformats.org/officeDocument/2006/relationships/theme" Target="../theme/theme11.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5" Type="http://schemas.openxmlformats.org/officeDocument/2006/relationships/slideLayout" Target="../slideLayouts/slideLayout14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image" Target="../media/image4.jpeg"/><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2.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3.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image" Target="../media/image2.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theme" Target="../theme/theme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image" Target="../media/image2.png"/><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theme" Target="../theme/theme5.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6.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image" Target="../media/image5.png"/><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7.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image" Target="../media/image5.png"/><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image" Target="../media/image4.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theme" Target="../theme/theme8.xml"/><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5" Type="http://schemas.openxmlformats.org/officeDocument/2006/relationships/image" Target="../media/image5.png"/><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image" Target="../media/image4.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theme" Target="../theme/theme9.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slideLayout" Target="../slideLayouts/slideLayout117.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5" Type="http://schemas.openxmlformats.org/officeDocument/2006/relationships/image" Target="../media/image5.png"/><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0" y="0"/>
            <a:ext cx="9144000" cy="1150938"/>
          </a:xfrm>
          <a:prstGeom prst="rect">
            <a:avLst/>
          </a:prstGeom>
          <a:gradFill rotWithShape="1">
            <a:gsLst>
              <a:gs pos="0">
                <a:srgbClr val="CCECFF"/>
              </a:gs>
              <a:gs pos="100000">
                <a:srgbClr val="205B9E"/>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de-DE"/>
          </a:p>
        </p:txBody>
      </p:sp>
      <p:sp>
        <p:nvSpPr>
          <p:cNvPr id="1027" name="Rectangle 5"/>
          <p:cNvSpPr>
            <a:spLocks noChangeArrowheads="1"/>
          </p:cNvSpPr>
          <p:nvPr/>
        </p:nvSpPr>
        <p:spPr bwMode="auto">
          <a:xfrm flipV="1">
            <a:off x="0" y="1125538"/>
            <a:ext cx="9144000" cy="36512"/>
          </a:xfrm>
          <a:prstGeom prst="rect">
            <a:avLst/>
          </a:prstGeom>
          <a:gradFill rotWithShape="1">
            <a:gsLst>
              <a:gs pos="0">
                <a:srgbClr val="205B9E"/>
              </a:gs>
              <a:gs pos="50000">
                <a:srgbClr val="CCECFF"/>
              </a:gs>
              <a:gs pos="100000">
                <a:srgbClr val="205B9E"/>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de-DE"/>
          </a:p>
        </p:txBody>
      </p:sp>
      <p:sp>
        <p:nvSpPr>
          <p:cNvPr id="1028" name="Rectangle 7"/>
          <p:cNvSpPr>
            <a:spLocks noGrp="1" noChangeArrowheads="1"/>
          </p:cNvSpPr>
          <p:nvPr>
            <p:ph type="body" idx="1"/>
          </p:nvPr>
        </p:nvSpPr>
        <p:spPr bwMode="auto">
          <a:xfrm>
            <a:off x="323850" y="2708275"/>
            <a:ext cx="8569325" cy="341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pic>
        <p:nvPicPr>
          <p:cNvPr id="1030" name="Picture 21" descr="ph-Logo_3zeilig-lini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6429375" y="220663"/>
            <a:ext cx="2519363" cy="755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33" r:id="rId12"/>
  </p:sldLayoutIdLst>
  <p:transition/>
  <p:txStyles>
    <p:title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5813" indent="-227013" algn="l" rtl="0" eaLnBrk="1" fontAlgn="base" hangingPunct="1">
        <a:spcBef>
          <a:spcPct val="20000"/>
        </a:spcBef>
        <a:spcAft>
          <a:spcPct val="0"/>
        </a:spcAft>
        <a:buChar char="»"/>
        <a:defRPr sz="2000">
          <a:solidFill>
            <a:schemeClr val="bg1"/>
          </a:solidFill>
          <a:latin typeface="+mn-lt"/>
        </a:defRPr>
      </a:lvl5pPr>
      <a:lvl6pPr marL="2513013" indent="-227013" algn="l" rtl="0" eaLnBrk="1" fontAlgn="base" hangingPunct="1">
        <a:spcBef>
          <a:spcPct val="20000"/>
        </a:spcBef>
        <a:spcAft>
          <a:spcPct val="0"/>
        </a:spcAft>
        <a:buChar char="»"/>
        <a:defRPr sz="2000">
          <a:solidFill>
            <a:schemeClr val="bg1"/>
          </a:solidFill>
          <a:latin typeface="+mn-lt"/>
        </a:defRPr>
      </a:lvl6pPr>
      <a:lvl7pPr marL="2970213" indent="-227013" algn="l" rtl="0" eaLnBrk="1" fontAlgn="base" hangingPunct="1">
        <a:spcBef>
          <a:spcPct val="20000"/>
        </a:spcBef>
        <a:spcAft>
          <a:spcPct val="0"/>
        </a:spcAft>
        <a:buChar char="»"/>
        <a:defRPr sz="2000">
          <a:solidFill>
            <a:schemeClr val="bg1"/>
          </a:solidFill>
          <a:latin typeface="+mn-lt"/>
        </a:defRPr>
      </a:lvl7pPr>
      <a:lvl8pPr marL="3427413" indent="-227013" algn="l" rtl="0" eaLnBrk="1" fontAlgn="base" hangingPunct="1">
        <a:spcBef>
          <a:spcPct val="20000"/>
        </a:spcBef>
        <a:spcAft>
          <a:spcPct val="0"/>
        </a:spcAft>
        <a:buChar char="»"/>
        <a:defRPr sz="2000">
          <a:solidFill>
            <a:schemeClr val="bg1"/>
          </a:solidFill>
          <a:latin typeface="+mn-lt"/>
        </a:defRPr>
      </a:lvl8pPr>
      <a:lvl9pPr marL="3884613" indent="-227013" algn="l" rtl="0" eaLnBrk="1" fontAlgn="base" hangingPunct="1">
        <a:spcBef>
          <a:spcPct val="20000"/>
        </a:spcBef>
        <a:spcAft>
          <a:spcPct val="0"/>
        </a:spcAft>
        <a:buChar char="»"/>
        <a:defRPr sz="2000">
          <a:solidFill>
            <a:schemeClr val="bg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5576" y="314117"/>
            <a:ext cx="1766894" cy="529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10404364"/>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a14="http://schemas.microsoft.com/office/drawing/2010/main" xmlns="">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4090" y="3695"/>
              <a:ext cx="1514" cy="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p14="http://schemas.microsoft.com/office/powerpoint/2010/main" xmlns="" val="2509591088"/>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3000"/>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smtClean="0">
                <a:solidFill>
                  <a:prstClr val="black"/>
                </a:solidFill>
                <a:latin typeface="Arial"/>
              </a:rPr>
              <a:t>25.11.2015</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Expertenworkshop</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3"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8398443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0"/>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38" y="1009650"/>
            <a:ext cx="8535987" cy="483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3" y="5970588"/>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a14="http://schemas.microsoft.com/office/drawing/2010/main" xmlns="">
                  <a:noFill/>
                </a14:hiddenFill>
              </a:ext>
            </a:extLst>
          </p:spPr>
          <p:txBody>
            <a:bodyPr/>
            <a:lstStyle/>
            <a:p>
              <a:endParaRPr lang="de-DE"/>
            </a:p>
          </p:txBody>
        </p:sp>
        <p:pic>
          <p:nvPicPr>
            <p:cNvPr id="2058" name="Picture 18" descr="ph-Logo_3zeilig_linie_blau"/>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4090" y="3695"/>
              <a:ext cx="1514" cy="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0" y="-293688"/>
            <a:ext cx="2416175" cy="199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p>
        </p:txBody>
      </p:sp>
      <p:sp>
        <p:nvSpPr>
          <p:cNvPr id="10" name="Fußzeilenplatzhalter 3"/>
          <p:cNvSpPr txBox="1">
            <a:spLocks/>
          </p:cNvSpPr>
          <p:nvPr/>
        </p:nvSpPr>
        <p:spPr>
          <a:xfrm>
            <a:off x="255588"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chemeClr val="tx1"/>
                </a:solidFill>
              </a:rPr>
              <a:t>Prof. Dr. Lars Windelband	</a:t>
            </a:r>
            <a:r>
              <a:rPr lang="de-DE" sz="1000" baseline="0" dirty="0" smtClean="0">
                <a:solidFill>
                  <a:schemeClr val="tx1"/>
                </a:solidFill>
              </a:rPr>
              <a:t>                      </a:t>
            </a:r>
            <a:r>
              <a:rPr lang="de-DE" sz="1000" dirty="0" smtClean="0">
                <a:solidFill>
                  <a:schemeClr val="tx1"/>
                </a:solidFill>
              </a:rPr>
              <a:t>Technik und ihre Didaktik	                   </a:t>
            </a:r>
            <a:fld id="{381C1EC9-596A-4BCA-A98B-38230CCF4463}" type="datetime1">
              <a:rPr lang="de-DE" sz="1000" smtClean="0">
                <a:solidFill>
                  <a:schemeClr val="tx1"/>
                </a:solidFill>
              </a:rPr>
              <a:pPr eaLnBrk="1" hangingPunct="1">
                <a:defRPr/>
              </a:pPr>
              <a:t>25.10.2018</a:t>
            </a:fld>
            <a:r>
              <a:rPr lang="de-DE" sz="1000" dirty="0" smtClean="0">
                <a:solidFill>
                  <a:schemeClr val="tx1"/>
                </a:solidFill>
              </a:rPr>
              <a:t> </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Lst>
  <p:transition/>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0"/>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3077" name="AutoShape 20"/>
          <p:cNvSpPr>
            <a:spLocks noChangeAspect="1" noChangeArrowheads="1"/>
          </p:cNvSpPr>
          <p:nvPr/>
        </p:nvSpPr>
        <p:spPr bwMode="auto">
          <a:xfrm>
            <a:off x="2343150" y="-293688"/>
            <a:ext cx="2416175" cy="199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p>
        </p:txBody>
      </p:sp>
      <p:pic>
        <p:nvPicPr>
          <p:cNvPr id="3078" name="Picture 23" descr="Bilderleiste_quer"/>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912813"/>
            <a:ext cx="9144000" cy="14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grpSp>
        <p:nvGrpSpPr>
          <p:cNvPr id="3079" name="Group 19"/>
          <p:cNvGrpSpPr>
            <a:grpSpLocks/>
          </p:cNvGrpSpPr>
          <p:nvPr/>
        </p:nvGrpSpPr>
        <p:grpSpPr bwMode="auto">
          <a:xfrm>
            <a:off x="284163" y="5970588"/>
            <a:ext cx="8612187" cy="720725"/>
            <a:chOff x="179" y="3695"/>
            <a:chExt cx="5425" cy="454"/>
          </a:xfrm>
        </p:grpSpPr>
        <p:sp>
          <p:nvSpPr>
            <p:cNvPr id="3081"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a14="http://schemas.microsoft.com/office/drawing/2010/main" xmlns="">
                  <a:noFill/>
                </a14:hiddenFill>
              </a:ext>
            </a:extLst>
          </p:spPr>
          <p:txBody>
            <a:bodyPr/>
            <a:lstStyle/>
            <a:p>
              <a:endParaRPr lang="de-DE"/>
            </a:p>
          </p:txBody>
        </p:sp>
        <p:pic>
          <p:nvPicPr>
            <p:cNvPr id="3082" name="Picture 18" descr="ph-Logo_3zeilig_linie_blau"/>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4090" y="3695"/>
              <a:ext cx="1514" cy="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Fußzeilenplatzhalter 3"/>
          <p:cNvSpPr txBox="1">
            <a:spLocks/>
          </p:cNvSpPr>
          <p:nvPr userDrawn="1"/>
        </p:nvSpPr>
        <p:spPr>
          <a:xfrm>
            <a:off x="255588"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chemeClr val="tx1"/>
                </a:solidFill>
              </a:rPr>
              <a:t>Prof. Dr. Lars Windelband	</a:t>
            </a:r>
            <a:r>
              <a:rPr lang="de-DE" sz="1000" baseline="0" dirty="0" smtClean="0">
                <a:solidFill>
                  <a:schemeClr val="tx1"/>
                </a:solidFill>
              </a:rPr>
              <a:t>                      </a:t>
            </a:r>
            <a:r>
              <a:rPr lang="de-DE" sz="1000" dirty="0" smtClean="0">
                <a:solidFill>
                  <a:schemeClr val="tx1"/>
                </a:solidFill>
              </a:rPr>
              <a:t>Technik und ihre Didaktik	                  01.12.2016 </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charset="0"/>
        </a:defRPr>
      </a:lvl2pPr>
      <a:lvl3pPr algn="ctr" rtl="0" eaLnBrk="0" fontAlgn="base" hangingPunct="0">
        <a:spcBef>
          <a:spcPct val="0"/>
        </a:spcBef>
        <a:spcAft>
          <a:spcPct val="0"/>
        </a:spcAft>
        <a:defRPr b="1">
          <a:solidFill>
            <a:schemeClr val="tx1"/>
          </a:solidFill>
          <a:latin typeface="Arial" charset="0"/>
        </a:defRPr>
      </a:lvl3pPr>
      <a:lvl4pPr algn="ctr" rtl="0" eaLnBrk="0" fontAlgn="base" hangingPunct="0">
        <a:spcBef>
          <a:spcPct val="0"/>
        </a:spcBef>
        <a:spcAft>
          <a:spcPct val="0"/>
        </a:spcAft>
        <a:defRPr b="1">
          <a:solidFill>
            <a:schemeClr val="tx1"/>
          </a:solidFill>
          <a:latin typeface="Arial" charset="0"/>
        </a:defRPr>
      </a:lvl4pPr>
      <a:lvl5pPr algn="ctr" rtl="0" eaLnBrk="0" fontAlgn="base" hangingPunct="0">
        <a:spcBef>
          <a:spcPct val="0"/>
        </a:spcBef>
        <a:spcAft>
          <a:spcPct val="0"/>
        </a:spcAft>
        <a:defRPr b="1">
          <a:solidFill>
            <a:schemeClr val="tx1"/>
          </a:solidFill>
          <a:latin typeface="Arial"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a14="http://schemas.microsoft.com/office/drawing/2010/main" xmlns="">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4090" y="3695"/>
              <a:ext cx="1514" cy="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p14="http://schemas.microsoft.com/office/powerpoint/2010/main" xmlns="" val="2427790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a14="http://schemas.microsoft.com/office/drawing/2010/main" xmlns="">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4090" y="3695"/>
              <a:ext cx="1514" cy="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p14="http://schemas.microsoft.com/office/powerpoint/2010/main" xmlns="" val="315207126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5576" y="314117"/>
            <a:ext cx="1766894" cy="529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70685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5576" y="314117"/>
            <a:ext cx="1766894" cy="529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0507718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5576" y="314117"/>
            <a:ext cx="1766894" cy="529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5700651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06.04.2017</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5576" y="314117"/>
            <a:ext cx="1766894" cy="529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4664891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https://www.google.de/url?sa=i&amp;rct=j&amp;q=&amp;esrc=s&amp;source=images&amp;cd=&amp;cad=rja&amp;uact=8&amp;ved=2ahUKEwiLn53vmqHeAhXJUlAKHXZEA3MQjRx6BAgBEAU&amp;url=https://creativecommons.org/about/downloads/&amp;psig=AOvVaw2UkxaIw3L3H5uwyiRTc_Vq&amp;ust=1540543697675812" TargetMode="Externa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67001" y="2814747"/>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ctr"/>
            <a:r>
              <a:rPr lang="de-DE" sz="2400" b="1" dirty="0" smtClean="0">
                <a:solidFill>
                  <a:schemeClr val="tx1"/>
                </a:solidFill>
              </a:rPr>
              <a:t>Organisationsfähigkeit</a:t>
            </a:r>
            <a:endParaRPr lang="de-DE" sz="2400"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2289717" y="3874359"/>
            <a:ext cx="4758804" cy="1138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de-DE" sz="1700" dirty="0" smtClean="0">
                <a:solidFill>
                  <a:schemeClr val="tx2"/>
                </a:solidFill>
              </a:rPr>
              <a:t>Heike Arold</a:t>
            </a:r>
          </a:p>
          <a:p>
            <a:pPr algn="ctr"/>
            <a:endParaRPr lang="de-DE" sz="1700" b="1" dirty="0" smtClean="0">
              <a:solidFill>
                <a:schemeClr val="tx2"/>
              </a:solidFill>
            </a:endParaRPr>
          </a:p>
          <a:p>
            <a:pPr algn="ctr"/>
            <a:r>
              <a:rPr lang="de-DE" sz="1700" b="1" dirty="0" smtClean="0">
                <a:solidFill>
                  <a:schemeClr val="tx2"/>
                </a:solidFill>
              </a:rPr>
              <a:t>Ausgewählte Folien für Lehreinheit C2</a:t>
            </a:r>
            <a:endParaRPr lang="de-DE" sz="1700" b="1" dirty="0">
              <a:solidFill>
                <a:schemeClr val="tx2"/>
              </a:solidFill>
            </a:endParaRPr>
          </a:p>
          <a:p>
            <a:pPr algn="ctr">
              <a:lnSpc>
                <a:spcPct val="50000"/>
              </a:lnSpc>
              <a:spcBef>
                <a:spcPct val="50000"/>
              </a:spcBef>
            </a:pPr>
            <a:endParaRPr lang="de-DE" sz="1700" dirty="0">
              <a:solidFill>
                <a:schemeClr val="tx2"/>
              </a:solidFill>
            </a:endParaRPr>
          </a:p>
        </p:txBody>
      </p:sp>
      <p:pic>
        <p:nvPicPr>
          <p:cNvPr id="6" name="Grafik 5" descr="-Erasmus+_vect_POS.jpg"/>
          <p:cNvPicPr>
            <a:picLocks noChangeAspect="1"/>
          </p:cNvPicPr>
          <p:nvPr/>
        </p:nvPicPr>
        <p:blipFill>
          <a:blip r:embed="rId3" cstate="print"/>
          <a:stretch>
            <a:fillRect/>
          </a:stretch>
        </p:blipFill>
        <p:spPr>
          <a:xfrm>
            <a:off x="5822731" y="5549419"/>
            <a:ext cx="2942897" cy="840614"/>
          </a:xfrm>
          <a:prstGeom prst="rect">
            <a:avLst/>
          </a:prstGeom>
        </p:spPr>
      </p:pic>
      <p:pic>
        <p:nvPicPr>
          <p:cNvPr id="7" name="Grafik 6" descr="FINAl Logo BOQua jpg.jpg"/>
          <p:cNvPicPr>
            <a:picLocks noChangeAspect="1"/>
          </p:cNvPicPr>
          <p:nvPr/>
        </p:nvPicPr>
        <p:blipFill>
          <a:blip r:embed="rId4" cstate="print"/>
          <a:stretch>
            <a:fillRect/>
          </a:stretch>
        </p:blipFill>
        <p:spPr>
          <a:xfrm>
            <a:off x="241738" y="5397903"/>
            <a:ext cx="2186152" cy="1081394"/>
          </a:xfrm>
          <a:prstGeom prst="rect">
            <a:avLst/>
          </a:prstGeom>
        </p:spPr>
      </p:pic>
      <p:pic>
        <p:nvPicPr>
          <p:cNvPr id="8" name="irc_mi" descr="Bildergebnis für cc by-nc-sa 4.0 logo">
            <a:hlinkClick r:id="rId5"/>
          </p:cNvPr>
          <p:cNvPicPr/>
          <p:nvPr/>
        </p:nvPicPr>
        <p:blipFill>
          <a:blip r:embed="rId6" cstate="print"/>
          <a:srcRect/>
          <a:stretch>
            <a:fillRect/>
          </a:stretch>
        </p:blipFill>
        <p:spPr bwMode="auto">
          <a:xfrm>
            <a:off x="3029906" y="5513410"/>
            <a:ext cx="2269375" cy="7924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73014" y="1732182"/>
            <a:ext cx="8413633"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Identifikation relevanter Aspekte</a:t>
            </a:r>
            <a:r>
              <a:rPr lang="de-DE" sz="2400" b="1" dirty="0" smtClean="0">
                <a:solidFill>
                  <a:schemeClr val="tx1"/>
                </a:solidFill>
              </a:rPr>
              <a:t> </a:t>
            </a:r>
            <a:r>
              <a:rPr lang="de-DE" sz="2400" b="1" dirty="0" smtClean="0">
                <a:solidFill>
                  <a:schemeClr val="tx2"/>
                </a:solidFill>
              </a:rPr>
              <a:t>in der Beratung der BO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83475" y="2511972"/>
            <a:ext cx="7924800" cy="3831818"/>
          </a:xfrm>
          <a:prstGeom prst="rect">
            <a:avLst/>
          </a:prstGeom>
          <a:noFill/>
        </p:spPr>
        <p:txBody>
          <a:bodyPr wrap="square" rtlCol="0">
            <a:spAutoFit/>
          </a:bodyPr>
          <a:lstStyle/>
          <a:p>
            <a:r>
              <a:rPr lang="de-DE" sz="2300" b="1" dirty="0" smtClean="0">
                <a:solidFill>
                  <a:srgbClr val="FF0000"/>
                </a:solidFill>
              </a:rPr>
              <a:t>Was muss identifiziert werden?</a:t>
            </a:r>
          </a:p>
          <a:p>
            <a:pPr marL="342900" indent="-342900">
              <a:buFont typeface="+mj-lt"/>
              <a:buAutoNum type="arabicPeriod"/>
            </a:pPr>
            <a:r>
              <a:rPr lang="de-DE" sz="2000" dirty="0" smtClean="0">
                <a:solidFill>
                  <a:schemeClr val="tx1"/>
                </a:solidFill>
              </a:rPr>
              <a:t>Personenrelevante Daten (z.B. Alter, Schulbildung)</a:t>
            </a:r>
          </a:p>
          <a:p>
            <a:pPr marL="342900" indent="-342900">
              <a:buFont typeface="+mj-lt"/>
              <a:buAutoNum type="arabicPeriod"/>
            </a:pPr>
            <a:r>
              <a:rPr lang="de-DE" sz="2000" dirty="0" smtClean="0">
                <a:solidFill>
                  <a:schemeClr val="tx1"/>
                </a:solidFill>
              </a:rPr>
              <a:t>Interessen und berufliche Wünsche?</a:t>
            </a:r>
          </a:p>
          <a:p>
            <a:pPr marL="342900" indent="-342900">
              <a:buFont typeface="+mj-lt"/>
              <a:buAutoNum type="arabicPeriod"/>
            </a:pPr>
            <a:r>
              <a:rPr lang="de-DE" sz="2000" dirty="0" smtClean="0">
                <a:solidFill>
                  <a:schemeClr val="tx1"/>
                </a:solidFill>
              </a:rPr>
              <a:t>Vorhandene Stärken und Schwächen?</a:t>
            </a:r>
          </a:p>
          <a:p>
            <a:pPr marL="342900" indent="-342900">
              <a:buFont typeface="+mj-lt"/>
              <a:buAutoNum type="arabicPeriod"/>
            </a:pPr>
            <a:r>
              <a:rPr lang="de-DE" sz="2000" dirty="0" smtClean="0">
                <a:solidFill>
                  <a:schemeClr val="tx1"/>
                </a:solidFill>
              </a:rPr>
              <a:t>Erworbene berufliche Erfahrungen?</a:t>
            </a:r>
          </a:p>
          <a:p>
            <a:pPr marL="342900" indent="-342900">
              <a:buFont typeface="+mj-lt"/>
              <a:buAutoNum type="arabicPeriod"/>
            </a:pPr>
            <a:r>
              <a:rPr lang="de-DE" sz="2000" dirty="0" smtClean="0">
                <a:solidFill>
                  <a:schemeClr val="tx1"/>
                </a:solidFill>
              </a:rPr>
              <a:t>Wissensstand zu unterschiedlichen beruflichen Möglichkeiten?</a:t>
            </a:r>
          </a:p>
          <a:p>
            <a:pPr marL="342900" indent="-342900">
              <a:buFont typeface="+mj-lt"/>
              <a:buAutoNum type="arabicPeriod"/>
            </a:pPr>
            <a:r>
              <a:rPr lang="de-DE" sz="2000" dirty="0" smtClean="0">
                <a:solidFill>
                  <a:schemeClr val="tx1"/>
                </a:solidFill>
              </a:rPr>
              <a:t>Absolvierte BO-Maßnahmen / - Aktivitäten</a:t>
            </a:r>
          </a:p>
          <a:p>
            <a:pPr marL="342900" indent="-342900">
              <a:buFont typeface="+mj-lt"/>
              <a:buAutoNum type="arabicPeriod"/>
            </a:pPr>
            <a:r>
              <a:rPr lang="de-DE" sz="2000" dirty="0" smtClean="0">
                <a:solidFill>
                  <a:schemeClr val="tx1"/>
                </a:solidFill>
              </a:rPr>
              <a:t>Bereits durchgeführte Beratungen (von wem und wann?)</a:t>
            </a:r>
          </a:p>
          <a:p>
            <a:pPr marL="342900" indent="-342900">
              <a:buFont typeface="+mj-lt"/>
              <a:buAutoNum type="arabicPeriod"/>
            </a:pPr>
            <a:endParaRPr lang="de-DE" sz="2000" dirty="0" smtClean="0">
              <a:solidFill>
                <a:schemeClr val="tx1"/>
              </a:solidFill>
            </a:endParaRPr>
          </a:p>
          <a:p>
            <a:pPr marL="342900" indent="-342900"/>
            <a:r>
              <a:rPr lang="de-DE" sz="2000" dirty="0" smtClean="0">
                <a:solidFill>
                  <a:schemeClr val="tx1"/>
                </a:solidFill>
              </a:rPr>
              <a:t>Wichtig und grundlegend gilt es auch zu klären inwieweit eine</a:t>
            </a:r>
          </a:p>
          <a:p>
            <a:pPr marL="342900" indent="-342900"/>
            <a:r>
              <a:rPr lang="de-DE" sz="2000" dirty="0" smtClean="0">
                <a:solidFill>
                  <a:schemeClr val="tx1"/>
                </a:solidFill>
              </a:rPr>
              <a:t>Bereitschaft zu Beratung und Begleitung im Berufswahlprozess</a:t>
            </a:r>
          </a:p>
          <a:p>
            <a:pPr marL="342900" indent="-342900"/>
            <a:r>
              <a:rPr lang="de-DE" sz="2000" dirty="0" smtClean="0">
                <a:solidFill>
                  <a:schemeClr val="tx1"/>
                </a:solidFill>
              </a:rPr>
              <a:t>vorhanden ist.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98533" y="1606057"/>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Prioritäten setzen</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902353" y="2291254"/>
            <a:ext cx="6612544" cy="3785652"/>
          </a:xfrm>
          <a:prstGeom prst="rect">
            <a:avLst/>
          </a:prstGeom>
          <a:solidFill>
            <a:srgbClr val="FFFFCC"/>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smtClean="0">
                <a:solidFill>
                  <a:schemeClr val="tx1"/>
                </a:solidFill>
              </a:rPr>
              <a:t>Das </a:t>
            </a:r>
            <a:r>
              <a:rPr lang="en-US" sz="2400" dirty="0" err="1" smtClean="0">
                <a:solidFill>
                  <a:schemeClr val="tx1"/>
                </a:solidFill>
              </a:rPr>
              <a:t>bedeutet</a:t>
            </a:r>
            <a:r>
              <a:rPr lang="en-US" sz="2400" dirty="0" smtClean="0">
                <a:solidFill>
                  <a:schemeClr val="tx1"/>
                </a:solidFill>
              </a:rPr>
              <a:t>, die </a:t>
            </a:r>
            <a:r>
              <a:rPr lang="en-US" sz="2400" dirty="0" err="1" smtClean="0">
                <a:solidFill>
                  <a:schemeClr val="tx1"/>
                </a:solidFill>
              </a:rPr>
              <a:t>Prioritäten</a:t>
            </a:r>
            <a:r>
              <a:rPr lang="en-US" sz="2400" dirty="0" smtClean="0">
                <a:solidFill>
                  <a:schemeClr val="tx1"/>
                </a:solidFill>
              </a:rPr>
              <a:t> </a:t>
            </a:r>
            <a:r>
              <a:rPr lang="en-US" sz="2400" dirty="0" err="1" smtClean="0">
                <a:solidFill>
                  <a:schemeClr val="tx1"/>
                </a:solidFill>
              </a:rPr>
              <a:t>systematisch</a:t>
            </a:r>
            <a:r>
              <a:rPr lang="en-US" sz="2400" dirty="0" smtClean="0">
                <a:solidFill>
                  <a:schemeClr val="tx1"/>
                </a:solidFill>
              </a:rPr>
              <a:t> </a:t>
            </a:r>
            <a:r>
              <a:rPr lang="en-US" sz="2400" dirty="0" err="1" smtClean="0">
                <a:solidFill>
                  <a:schemeClr val="tx1"/>
                </a:solidFill>
              </a:rPr>
              <a:t>festzusetzen</a:t>
            </a:r>
            <a:r>
              <a:rPr lang="en-US" sz="2400" dirty="0" smtClean="0">
                <a:solidFill>
                  <a:schemeClr val="tx1"/>
                </a:solidFill>
              </a:rPr>
              <a:t> und </a:t>
            </a:r>
            <a:r>
              <a:rPr lang="en-US" sz="2400" dirty="0" err="1" smtClean="0">
                <a:solidFill>
                  <a:schemeClr val="tx1"/>
                </a:solidFill>
              </a:rPr>
              <a:t>zwischen</a:t>
            </a:r>
            <a:r>
              <a:rPr lang="en-US" sz="2400" dirty="0" smtClean="0">
                <a:solidFill>
                  <a:schemeClr val="tx1"/>
                </a:solidFill>
              </a:rPr>
              <a:t> </a:t>
            </a:r>
            <a:r>
              <a:rPr lang="en-US" sz="2400" dirty="0" err="1" smtClean="0">
                <a:solidFill>
                  <a:schemeClr val="tx1"/>
                </a:solidFill>
              </a:rPr>
              <a:t>dringenden</a:t>
            </a:r>
            <a:r>
              <a:rPr lang="en-US" sz="2400" dirty="0" smtClean="0">
                <a:solidFill>
                  <a:schemeClr val="tx1"/>
                </a:solidFill>
              </a:rPr>
              <a:t>, </a:t>
            </a:r>
            <a:r>
              <a:rPr lang="en-US" sz="2400" dirty="0" err="1" smtClean="0">
                <a:solidFill>
                  <a:schemeClr val="tx1"/>
                </a:solidFill>
              </a:rPr>
              <a:t>wichtigen</a:t>
            </a:r>
            <a:r>
              <a:rPr lang="en-US" sz="2400" dirty="0" smtClean="0">
                <a:solidFill>
                  <a:schemeClr val="tx1"/>
                </a:solidFill>
              </a:rPr>
              <a:t> und </a:t>
            </a:r>
            <a:r>
              <a:rPr lang="en-US" sz="2400" dirty="0" err="1" smtClean="0">
                <a:solidFill>
                  <a:schemeClr val="tx1"/>
                </a:solidFill>
              </a:rPr>
              <a:t>unwichtigen</a:t>
            </a:r>
            <a:r>
              <a:rPr lang="en-US" sz="2400" dirty="0" smtClean="0">
                <a:solidFill>
                  <a:schemeClr val="tx1"/>
                </a:solidFill>
              </a:rPr>
              <a:t> </a:t>
            </a:r>
            <a:r>
              <a:rPr lang="en-US" sz="2400" dirty="0" err="1" smtClean="0">
                <a:solidFill>
                  <a:schemeClr val="tx1"/>
                </a:solidFill>
              </a:rPr>
              <a:t>Aufgaben</a:t>
            </a:r>
            <a:r>
              <a:rPr lang="en-US" sz="2400" dirty="0" smtClean="0">
                <a:solidFill>
                  <a:schemeClr val="tx1"/>
                </a:solidFill>
              </a:rPr>
              <a:t>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unterscheiden</a:t>
            </a:r>
            <a:r>
              <a:rPr lang="en-US" sz="2400" dirty="0" smtClean="0">
                <a:solidFill>
                  <a:schemeClr val="tx1"/>
                </a:solidFill>
              </a:rPr>
              <a:t>. </a:t>
            </a:r>
          </a:p>
          <a:p>
            <a:endParaRPr lang="en-US" sz="2400" dirty="0" smtClean="0">
              <a:solidFill>
                <a:schemeClr val="tx1"/>
              </a:solidFill>
            </a:endParaRPr>
          </a:p>
          <a:p>
            <a:r>
              <a:rPr lang="en-US" sz="2400" dirty="0" err="1" smtClean="0">
                <a:solidFill>
                  <a:schemeClr val="tx1"/>
                </a:solidFill>
              </a:rPr>
              <a:t>Dazu</a:t>
            </a:r>
            <a:r>
              <a:rPr lang="en-US" sz="2400" dirty="0" smtClean="0">
                <a:solidFill>
                  <a:schemeClr val="tx1"/>
                </a:solidFill>
              </a:rPr>
              <a:t> </a:t>
            </a:r>
            <a:r>
              <a:rPr lang="en-US" sz="2400" dirty="0" err="1" smtClean="0">
                <a:solidFill>
                  <a:schemeClr val="tx1"/>
                </a:solidFill>
              </a:rPr>
              <a:t>zählt</a:t>
            </a:r>
            <a:r>
              <a:rPr lang="en-US" sz="2400" dirty="0" smtClean="0">
                <a:solidFill>
                  <a:schemeClr val="tx1"/>
                </a:solidFill>
              </a:rPr>
              <a:t> </a:t>
            </a:r>
            <a:r>
              <a:rPr lang="en-US" sz="2400" dirty="0" err="1" smtClean="0">
                <a:solidFill>
                  <a:schemeClr val="tx1"/>
                </a:solidFill>
              </a:rPr>
              <a:t>auch</a:t>
            </a:r>
            <a:r>
              <a:rPr lang="en-US" sz="2400" dirty="0" smtClean="0">
                <a:solidFill>
                  <a:schemeClr val="tx1"/>
                </a:solidFill>
              </a:rPr>
              <a:t> das </a:t>
            </a:r>
            <a:r>
              <a:rPr lang="en-US" sz="2400" dirty="0" err="1" smtClean="0">
                <a:solidFill>
                  <a:schemeClr val="tx1"/>
                </a:solidFill>
              </a:rPr>
              <a:t>Überwachen</a:t>
            </a:r>
            <a:r>
              <a:rPr lang="en-US" sz="2400" dirty="0" smtClean="0">
                <a:solidFill>
                  <a:schemeClr val="tx1"/>
                </a:solidFill>
              </a:rPr>
              <a:t> und das </a:t>
            </a:r>
            <a:r>
              <a:rPr lang="en-US" sz="2400" dirty="0" err="1" smtClean="0">
                <a:solidFill>
                  <a:schemeClr val="tx1"/>
                </a:solidFill>
              </a:rPr>
              <a:t>Abstimmen</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Prioritäten</a:t>
            </a:r>
            <a:r>
              <a:rPr lang="en-US" sz="2400" dirty="0" smtClean="0">
                <a:solidFill>
                  <a:schemeClr val="tx1"/>
                </a:solidFill>
              </a:rPr>
              <a:t> und/</a:t>
            </a:r>
            <a:r>
              <a:rPr lang="en-US" sz="2400" dirty="0" err="1" smtClean="0">
                <a:solidFill>
                  <a:schemeClr val="tx1"/>
                </a:solidFill>
              </a:rPr>
              <a:t>oder</a:t>
            </a:r>
            <a:r>
              <a:rPr lang="en-US" sz="2400" dirty="0" smtClean="0">
                <a:solidFill>
                  <a:schemeClr val="tx1"/>
                </a:solidFill>
              </a:rPr>
              <a:t> </a:t>
            </a:r>
            <a:r>
              <a:rPr lang="en-US" sz="2400" dirty="0" err="1" smtClean="0">
                <a:solidFill>
                  <a:schemeClr val="tx1"/>
                </a:solidFill>
              </a:rPr>
              <a:t>beseitigen</a:t>
            </a:r>
            <a:r>
              <a:rPr lang="en-US" sz="2400" dirty="0" smtClean="0">
                <a:solidFill>
                  <a:schemeClr val="tx1"/>
                </a:solidFill>
              </a:rPr>
              <a:t> von </a:t>
            </a:r>
            <a:r>
              <a:rPr lang="en-US" sz="2400" dirty="0" err="1" smtClean="0">
                <a:solidFill>
                  <a:schemeClr val="tx1"/>
                </a:solidFill>
              </a:rPr>
              <a:t>Aufgaben</a:t>
            </a:r>
            <a:r>
              <a:rPr lang="en-US" sz="2400" dirty="0" smtClean="0">
                <a:solidFill>
                  <a:schemeClr val="tx1"/>
                </a:solidFill>
              </a:rPr>
              <a:t> und </a:t>
            </a:r>
            <a:r>
              <a:rPr lang="en-US" sz="2400" dirty="0" err="1" smtClean="0">
                <a:solidFill>
                  <a:schemeClr val="tx1"/>
                </a:solidFill>
              </a:rPr>
              <a:t>reduzieren</a:t>
            </a:r>
            <a:r>
              <a:rPr lang="en-US" sz="2400" dirty="0" smtClean="0">
                <a:solidFill>
                  <a:schemeClr val="tx1"/>
                </a:solidFill>
              </a:rPr>
              <a:t> auf das </a:t>
            </a:r>
            <a:r>
              <a:rPr lang="en-US" sz="2400" dirty="0" err="1" smtClean="0">
                <a:solidFill>
                  <a:schemeClr val="tx1"/>
                </a:solidFill>
              </a:rPr>
              <a:t>Wesentliche</a:t>
            </a:r>
            <a:r>
              <a:rPr lang="en-US" sz="2400" dirty="0" smtClean="0">
                <a:solidFill>
                  <a:schemeClr val="tx1"/>
                </a:solidFill>
              </a:rPr>
              <a:t>.</a:t>
            </a:r>
          </a:p>
          <a:p>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73014" y="1732182"/>
            <a:ext cx="8413633"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Prioritäten setzen in der Beratung der BO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83475" y="2511972"/>
            <a:ext cx="7924800" cy="2908489"/>
          </a:xfrm>
          <a:prstGeom prst="rect">
            <a:avLst/>
          </a:prstGeom>
          <a:noFill/>
        </p:spPr>
        <p:txBody>
          <a:bodyPr wrap="square" rtlCol="0">
            <a:spAutoFit/>
          </a:bodyPr>
          <a:lstStyle/>
          <a:p>
            <a:r>
              <a:rPr lang="de-DE" sz="2300" b="1" dirty="0" smtClean="0">
                <a:solidFill>
                  <a:srgbClr val="FF0000"/>
                </a:solidFill>
              </a:rPr>
              <a:t>Welche?</a:t>
            </a:r>
          </a:p>
          <a:p>
            <a:pPr marL="342900" indent="-342900">
              <a:buFont typeface="+mj-lt"/>
              <a:buAutoNum type="arabicPeriod"/>
            </a:pPr>
            <a:r>
              <a:rPr lang="de-DE" sz="2000" dirty="0" smtClean="0">
                <a:solidFill>
                  <a:schemeClr val="tx1"/>
                </a:solidFill>
              </a:rPr>
              <a:t>Konzentration auf die beruflichen Möglichkeiten vor dem Hintergrund des ermittelten Status Quo und der regionalen Gegebenheiten</a:t>
            </a:r>
          </a:p>
          <a:p>
            <a:pPr marL="342900" indent="-342900">
              <a:buFont typeface="+mj-lt"/>
              <a:buAutoNum type="arabicPeriod"/>
            </a:pPr>
            <a:r>
              <a:rPr lang="de-DE" sz="2000" dirty="0" smtClean="0">
                <a:solidFill>
                  <a:schemeClr val="tx1"/>
                </a:solidFill>
              </a:rPr>
              <a:t>Berücksichtigung der Stärken, Fähigkeiten und des vorhandenen </a:t>
            </a:r>
            <a:r>
              <a:rPr lang="de-DE" sz="2000" dirty="0" err="1" smtClean="0">
                <a:solidFill>
                  <a:schemeClr val="tx1"/>
                </a:solidFill>
              </a:rPr>
              <a:t>Know-hows</a:t>
            </a:r>
            <a:r>
              <a:rPr lang="de-DE" sz="2000" dirty="0" smtClean="0">
                <a:solidFill>
                  <a:schemeClr val="tx1"/>
                </a:solidFill>
              </a:rPr>
              <a:t> der zu Beratenden</a:t>
            </a:r>
          </a:p>
          <a:p>
            <a:pPr marL="342900" indent="-342900">
              <a:buFont typeface="+mj-lt"/>
              <a:buAutoNum type="arabicPeriod"/>
            </a:pPr>
            <a:r>
              <a:rPr lang="de-DE" sz="2000" dirty="0" smtClean="0">
                <a:solidFill>
                  <a:schemeClr val="tx1"/>
                </a:solidFill>
              </a:rPr>
              <a:t>Berücksichtigung von Interessen und beruflichen Wünschen</a:t>
            </a:r>
          </a:p>
          <a:p>
            <a:pPr marL="342900" indent="-342900">
              <a:buFont typeface="+mj-lt"/>
              <a:buAutoNum type="arabicPeriod"/>
            </a:pPr>
            <a:r>
              <a:rPr lang="de-DE" sz="2000" dirty="0" smtClean="0">
                <a:solidFill>
                  <a:schemeClr val="tx1"/>
                </a:solidFill>
              </a:rPr>
              <a:t>Eingrenzung des beruflich möglichen Spektrums</a:t>
            </a:r>
          </a:p>
          <a:p>
            <a:pPr marL="342900" indent="-342900">
              <a:buFont typeface="+mj-lt"/>
              <a:buAutoNum type="arabicPeriod"/>
            </a:pPr>
            <a:endParaRPr lang="de-DE" sz="2000" dirty="0" smtClean="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24961" y="1511464"/>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Aufgabenkoordination</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923373" y="2133599"/>
            <a:ext cx="6612544" cy="3785652"/>
          </a:xfrm>
          <a:prstGeom prst="rect">
            <a:avLst/>
          </a:prstGeom>
          <a:solidFill>
            <a:srgbClr val="FFFFCC"/>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smtClean="0">
                <a:solidFill>
                  <a:schemeClr val="tx1"/>
                </a:solidFill>
              </a:rPr>
              <a:t>Die </a:t>
            </a:r>
            <a:r>
              <a:rPr lang="en-US" sz="2400" dirty="0" err="1" smtClean="0">
                <a:solidFill>
                  <a:schemeClr val="tx1"/>
                </a:solidFill>
              </a:rPr>
              <a:t>Aufgabenkoordination</a:t>
            </a:r>
            <a:r>
              <a:rPr lang="en-US" sz="2400" dirty="0" smtClean="0">
                <a:solidFill>
                  <a:schemeClr val="tx1"/>
                </a:solidFill>
              </a:rPr>
              <a:t> </a:t>
            </a:r>
            <a:r>
              <a:rPr lang="en-US" sz="2400" dirty="0" err="1" smtClean="0">
                <a:solidFill>
                  <a:schemeClr val="tx1"/>
                </a:solidFill>
              </a:rPr>
              <a:t>bezieht</a:t>
            </a:r>
            <a:r>
              <a:rPr lang="en-US" sz="2400" dirty="0" smtClean="0">
                <a:solidFill>
                  <a:schemeClr val="tx1"/>
                </a:solidFill>
              </a:rPr>
              <a:t> </a:t>
            </a:r>
            <a:r>
              <a:rPr lang="en-US" sz="2400" dirty="0" err="1" smtClean="0">
                <a:solidFill>
                  <a:schemeClr val="tx1"/>
                </a:solidFill>
              </a:rPr>
              <a:t>sich</a:t>
            </a:r>
            <a:r>
              <a:rPr lang="en-US" sz="2400" dirty="0" smtClean="0">
                <a:solidFill>
                  <a:schemeClr val="tx1"/>
                </a:solidFill>
              </a:rPr>
              <a:t> auf die </a:t>
            </a:r>
            <a:r>
              <a:rPr lang="en-US" sz="2400" dirty="0" err="1" smtClean="0">
                <a:solidFill>
                  <a:schemeClr val="tx1"/>
                </a:solidFill>
              </a:rPr>
              <a:t>Zuweisung</a:t>
            </a:r>
            <a:r>
              <a:rPr lang="en-US" sz="2400" dirty="0" smtClean="0">
                <a:solidFill>
                  <a:schemeClr val="tx1"/>
                </a:solidFill>
              </a:rPr>
              <a:t> von </a:t>
            </a:r>
            <a:r>
              <a:rPr lang="en-US" sz="2400" dirty="0" err="1" smtClean="0">
                <a:solidFill>
                  <a:schemeClr val="tx1"/>
                </a:solidFill>
              </a:rPr>
              <a:t>Aufgaben</a:t>
            </a:r>
            <a:r>
              <a:rPr lang="en-US" sz="2400" dirty="0" smtClean="0">
                <a:solidFill>
                  <a:schemeClr val="tx1"/>
                </a:solidFill>
              </a:rPr>
              <a:t> </a:t>
            </a:r>
            <a:r>
              <a:rPr lang="en-US" sz="2400" dirty="0" err="1" smtClean="0">
                <a:solidFill>
                  <a:schemeClr val="tx1"/>
                </a:solidFill>
              </a:rPr>
              <a:t>hinsichtlich</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fortzuführenden</a:t>
            </a:r>
            <a:r>
              <a:rPr lang="en-US" sz="2400" dirty="0" smtClean="0">
                <a:solidFill>
                  <a:schemeClr val="tx1"/>
                </a:solidFill>
              </a:rPr>
              <a:t> </a:t>
            </a:r>
            <a:r>
              <a:rPr lang="en-US" sz="2400" dirty="0" err="1" smtClean="0">
                <a:solidFill>
                  <a:schemeClr val="tx1"/>
                </a:solidFill>
              </a:rPr>
              <a:t>Berufsorientierung</a:t>
            </a:r>
            <a:r>
              <a:rPr lang="en-US" sz="2400" dirty="0" smtClean="0">
                <a:solidFill>
                  <a:schemeClr val="tx1"/>
                </a:solidFill>
              </a:rPr>
              <a:t> des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Beratenden</a:t>
            </a:r>
            <a:r>
              <a:rPr lang="en-US" sz="2400" dirty="0" smtClean="0">
                <a:solidFill>
                  <a:schemeClr val="tx1"/>
                </a:solidFill>
              </a:rPr>
              <a:t>.</a:t>
            </a:r>
          </a:p>
          <a:p>
            <a:endParaRPr lang="en-US" sz="2400" dirty="0" smtClean="0">
              <a:solidFill>
                <a:schemeClr val="tx1"/>
              </a:solidFill>
            </a:endParaRPr>
          </a:p>
          <a:p>
            <a:pPr marL="457200" indent="-457200">
              <a:buFont typeface="+mj-lt"/>
              <a:buAutoNum type="arabicPeriod"/>
            </a:pPr>
            <a:r>
              <a:rPr lang="en-US" sz="2400" dirty="0" err="1" smtClean="0">
                <a:solidFill>
                  <a:schemeClr val="tx1"/>
                </a:solidFill>
              </a:rPr>
              <a:t>Sie</a:t>
            </a:r>
            <a:r>
              <a:rPr lang="en-US" sz="2400" dirty="0" smtClean="0">
                <a:solidFill>
                  <a:schemeClr val="tx1"/>
                </a:solidFill>
              </a:rPr>
              <a:t> </a:t>
            </a:r>
            <a:r>
              <a:rPr lang="en-US" sz="2400" dirty="0" err="1" smtClean="0">
                <a:solidFill>
                  <a:schemeClr val="tx1"/>
                </a:solidFill>
              </a:rPr>
              <a:t>kann</a:t>
            </a:r>
            <a:r>
              <a:rPr lang="en-US" sz="2400" dirty="0" smtClean="0">
                <a:solidFill>
                  <a:schemeClr val="tx1"/>
                </a:solidFill>
              </a:rPr>
              <a:t> </a:t>
            </a:r>
            <a:r>
              <a:rPr lang="en-US" sz="2400" dirty="0" err="1" smtClean="0">
                <a:solidFill>
                  <a:schemeClr val="tx1"/>
                </a:solidFill>
              </a:rPr>
              <a:t>sich</a:t>
            </a:r>
            <a:r>
              <a:rPr lang="en-US" sz="2400" dirty="0" smtClean="0">
                <a:solidFill>
                  <a:schemeClr val="tx1"/>
                </a:solidFill>
              </a:rPr>
              <a:t> auf </a:t>
            </a:r>
            <a:r>
              <a:rPr lang="en-US" sz="2400" dirty="0" err="1" smtClean="0">
                <a:solidFill>
                  <a:schemeClr val="tx1"/>
                </a:solidFill>
              </a:rPr>
              <a:t>Aufgaben</a:t>
            </a:r>
            <a:r>
              <a:rPr lang="en-US" sz="2400" dirty="0" smtClean="0">
                <a:solidFill>
                  <a:schemeClr val="tx1"/>
                </a:solidFill>
              </a:rPr>
              <a:t> </a:t>
            </a:r>
            <a:r>
              <a:rPr lang="en-US" sz="2400" dirty="0" err="1" smtClean="0">
                <a:solidFill>
                  <a:schemeClr val="tx1"/>
                </a:solidFill>
              </a:rPr>
              <a:t>beziehen</a:t>
            </a:r>
            <a:r>
              <a:rPr lang="en-US" sz="2400" dirty="0" smtClean="0">
                <a:solidFill>
                  <a:schemeClr val="tx1"/>
                </a:solidFill>
              </a:rPr>
              <a:t>, die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Beratende</a:t>
            </a:r>
            <a:r>
              <a:rPr lang="en-US" sz="2400" dirty="0" smtClean="0">
                <a:solidFill>
                  <a:schemeClr val="tx1"/>
                </a:solidFill>
              </a:rPr>
              <a:t> </a:t>
            </a:r>
            <a:r>
              <a:rPr lang="en-US" sz="2400" dirty="0" err="1" smtClean="0">
                <a:solidFill>
                  <a:schemeClr val="tx1"/>
                </a:solidFill>
              </a:rPr>
              <a:t>selbst</a:t>
            </a:r>
            <a:r>
              <a:rPr lang="en-US" sz="2400" dirty="0" smtClean="0">
                <a:solidFill>
                  <a:schemeClr val="tx1"/>
                </a:solidFill>
              </a:rPr>
              <a:t> </a:t>
            </a:r>
            <a:r>
              <a:rPr lang="en-US" sz="2400" dirty="0" err="1" smtClean="0">
                <a:solidFill>
                  <a:schemeClr val="tx1"/>
                </a:solidFill>
              </a:rPr>
              <a:t>erledigen</a:t>
            </a:r>
            <a:r>
              <a:rPr lang="en-US" sz="2400" dirty="0" smtClean="0">
                <a:solidFill>
                  <a:schemeClr val="tx1"/>
                </a:solidFill>
              </a:rPr>
              <a:t> </a:t>
            </a:r>
            <a:r>
              <a:rPr lang="en-US" sz="2400" dirty="0" err="1" smtClean="0">
                <a:solidFill>
                  <a:schemeClr val="tx1"/>
                </a:solidFill>
              </a:rPr>
              <a:t>soll</a:t>
            </a:r>
            <a:r>
              <a:rPr lang="en-US" sz="2400" dirty="0" smtClean="0">
                <a:solidFill>
                  <a:schemeClr val="tx1"/>
                </a:solidFill>
              </a:rPr>
              <a:t>.</a:t>
            </a:r>
          </a:p>
          <a:p>
            <a:pPr marL="457200" indent="-457200">
              <a:buFont typeface="+mj-lt"/>
              <a:buAutoNum type="arabicPeriod"/>
            </a:pPr>
            <a:r>
              <a:rPr lang="en-US" sz="2400" dirty="0" err="1" smtClean="0">
                <a:solidFill>
                  <a:schemeClr val="tx1"/>
                </a:solidFill>
              </a:rPr>
              <a:t>Sie</a:t>
            </a:r>
            <a:r>
              <a:rPr lang="en-US" sz="2400" dirty="0" smtClean="0">
                <a:solidFill>
                  <a:schemeClr val="tx1"/>
                </a:solidFill>
              </a:rPr>
              <a:t> </a:t>
            </a:r>
            <a:r>
              <a:rPr lang="en-US" sz="2400" dirty="0" err="1" smtClean="0">
                <a:solidFill>
                  <a:schemeClr val="tx1"/>
                </a:solidFill>
              </a:rPr>
              <a:t>kann</a:t>
            </a:r>
            <a:r>
              <a:rPr lang="en-US" sz="2400" dirty="0" smtClean="0">
                <a:solidFill>
                  <a:schemeClr val="tx1"/>
                </a:solidFill>
              </a:rPr>
              <a:t> </a:t>
            </a:r>
            <a:r>
              <a:rPr lang="en-US" sz="2400" dirty="0" err="1" smtClean="0">
                <a:solidFill>
                  <a:schemeClr val="tx1"/>
                </a:solidFill>
              </a:rPr>
              <a:t>sich</a:t>
            </a:r>
            <a:r>
              <a:rPr lang="en-US" sz="2400" dirty="0" smtClean="0">
                <a:solidFill>
                  <a:schemeClr val="tx1"/>
                </a:solidFill>
              </a:rPr>
              <a:t> auf </a:t>
            </a:r>
            <a:r>
              <a:rPr lang="en-US" sz="2400" dirty="0" err="1" smtClean="0">
                <a:solidFill>
                  <a:schemeClr val="tx1"/>
                </a:solidFill>
              </a:rPr>
              <a:t>Aufgaben</a:t>
            </a:r>
            <a:r>
              <a:rPr lang="en-US" sz="2400" dirty="0" smtClean="0">
                <a:solidFill>
                  <a:schemeClr val="tx1"/>
                </a:solidFill>
              </a:rPr>
              <a:t> </a:t>
            </a:r>
            <a:r>
              <a:rPr lang="en-US" sz="2400" dirty="0" err="1" smtClean="0">
                <a:solidFill>
                  <a:schemeClr val="tx1"/>
                </a:solidFill>
              </a:rPr>
              <a:t>beziehen</a:t>
            </a:r>
            <a:r>
              <a:rPr lang="en-US" sz="2400" dirty="0" smtClean="0">
                <a:solidFill>
                  <a:schemeClr val="tx1"/>
                </a:solidFill>
              </a:rPr>
              <a:t>, die </a:t>
            </a:r>
            <a:r>
              <a:rPr lang="en-US" sz="2400" dirty="0" err="1" smtClean="0">
                <a:solidFill>
                  <a:schemeClr val="tx1"/>
                </a:solidFill>
              </a:rPr>
              <a:t>es</a:t>
            </a:r>
            <a:r>
              <a:rPr lang="en-US" sz="2400" dirty="0" smtClean="0">
                <a:solidFill>
                  <a:schemeClr val="tx1"/>
                </a:solidFill>
              </a:rPr>
              <a:t> von </a:t>
            </a:r>
            <a:r>
              <a:rPr lang="en-US" sz="2400" dirty="0" err="1" smtClean="0">
                <a:solidFill>
                  <a:schemeClr val="tx1"/>
                </a:solidFill>
              </a:rPr>
              <a:t>kooperierenden</a:t>
            </a:r>
            <a:r>
              <a:rPr lang="en-US" sz="2400" dirty="0" smtClean="0">
                <a:solidFill>
                  <a:schemeClr val="tx1"/>
                </a:solidFill>
              </a:rPr>
              <a:t> </a:t>
            </a:r>
            <a:r>
              <a:rPr lang="en-US" sz="2400" dirty="0" err="1" smtClean="0">
                <a:solidFill>
                  <a:schemeClr val="tx1"/>
                </a:solidFill>
              </a:rPr>
              <a:t>Instuitutionen</a:t>
            </a:r>
            <a:r>
              <a:rPr lang="en-US" sz="2400" dirty="0" smtClean="0">
                <a:solidFill>
                  <a:schemeClr val="tx1"/>
                </a:solidFill>
              </a:rPr>
              <a:t>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übernehmen</a:t>
            </a:r>
            <a:r>
              <a:rPr lang="en-US" sz="2400" dirty="0" smtClean="0">
                <a:solidFill>
                  <a:schemeClr val="tx1"/>
                </a:solidFill>
              </a:rPr>
              <a:t> gilt </a:t>
            </a:r>
            <a:r>
              <a:rPr lang="en-US" sz="2400" dirty="0" err="1" smtClean="0">
                <a:solidFill>
                  <a:schemeClr val="tx1"/>
                </a:solidFill>
              </a:rPr>
              <a:t>nach</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Beratung</a:t>
            </a:r>
            <a:r>
              <a:rPr lang="en-US" sz="2400" dirty="0" smtClean="0">
                <a:solidFill>
                  <a:schemeClr val="tx1"/>
                </a:solidFill>
              </a:rPr>
              <a:t>.</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8" name="Content Placeholder 2"/>
          <p:cNvSpPr txBox="1">
            <a:spLocks/>
          </p:cNvSpPr>
          <p:nvPr/>
        </p:nvSpPr>
        <p:spPr>
          <a:xfrm>
            <a:off x="301752" y="1527048"/>
            <a:ext cx="8503920" cy="4572000"/>
          </a:xfrm>
          <a:prstGeom prst="rect">
            <a:avLst/>
          </a:prstGeom>
        </p:spPr>
        <p:txBody>
          <a:bodyPr>
            <a:normAutofit/>
          </a:bodyPr>
          <a:lstStyle/>
          <a:p>
            <a:pPr>
              <a:spcBef>
                <a:spcPct val="20000"/>
              </a:spcBef>
            </a:pPr>
            <a:endParaRPr kumimoji="0" lang="bg-BG"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Rechteck 8"/>
          <p:cNvSpPr/>
          <p:nvPr/>
        </p:nvSpPr>
        <p:spPr>
          <a:xfrm>
            <a:off x="1061545" y="1970038"/>
            <a:ext cx="6989378" cy="3477875"/>
          </a:xfrm>
          <a:prstGeom prst="rect">
            <a:avLst/>
          </a:prstGeom>
        </p:spPr>
        <p:txBody>
          <a:bodyPr wrap="square">
            <a:spAutoFit/>
          </a:bodyPr>
          <a:lstStyle/>
          <a:p>
            <a:pPr marL="0" indent="0">
              <a:buNone/>
            </a:pPr>
            <a:r>
              <a:rPr lang="de-DE" sz="2200" b="1" dirty="0" smtClean="0">
                <a:solidFill>
                  <a:schemeClr val="tx1"/>
                </a:solidFill>
              </a:rPr>
              <a:t>Definition:</a:t>
            </a:r>
          </a:p>
          <a:p>
            <a:pPr marL="0" indent="0">
              <a:buNone/>
            </a:pPr>
            <a:endParaRPr lang="de-DE" sz="2200" dirty="0" smtClean="0">
              <a:solidFill>
                <a:schemeClr val="tx1"/>
              </a:solidFill>
            </a:endParaRPr>
          </a:p>
          <a:p>
            <a:pPr marL="0" indent="0">
              <a:buNone/>
            </a:pPr>
            <a:r>
              <a:rPr lang="de-DE" sz="2200" dirty="0" smtClean="0">
                <a:solidFill>
                  <a:schemeClr val="tx1"/>
                </a:solidFill>
              </a:rPr>
              <a:t>Organisationsfähigkeit bedeutet Termine und Abläufe so zu planen und zu ordnen, dass die eigene Arbeitskraft möglichst optimal genutzt wird. Es bedeutet Prioritäten zu setzen und das Wichtigste herauszufiltern und zuerst zu erledigen. </a:t>
            </a:r>
          </a:p>
          <a:p>
            <a:pPr marL="0" indent="0">
              <a:buNone/>
            </a:pPr>
            <a:endParaRPr lang="de-DE" sz="2200" dirty="0" smtClean="0">
              <a:solidFill>
                <a:schemeClr val="tx1"/>
              </a:solidFill>
            </a:endParaRPr>
          </a:p>
          <a:p>
            <a:pPr marL="0" indent="0">
              <a:buNone/>
            </a:pPr>
            <a:r>
              <a:rPr lang="de-DE" sz="2200" dirty="0" smtClean="0">
                <a:solidFill>
                  <a:schemeClr val="tx1"/>
                </a:solidFill>
              </a:rPr>
              <a:t>Die Organisationsfähigkeit zeichnet ein effizientes und strukturiertes Arbeiten aus.</a:t>
            </a:r>
            <a:endParaRPr lang="bg-BG" sz="2200"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919553" y="1900347"/>
            <a:ext cx="7772400" cy="580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1"/>
                </a:solidFill>
              </a:rPr>
              <a:t>Wichtige Aspekte der Organisationsfähigkeit</a:t>
            </a:r>
            <a:endParaRPr lang="de-DE" sz="2400"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966952" y="2812814"/>
            <a:ext cx="5213131" cy="178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342900" indent="-342900">
              <a:buFont typeface="+mj-lt"/>
              <a:buAutoNum type="arabicPeriod"/>
            </a:pPr>
            <a:r>
              <a:rPr lang="de-DE" sz="2200" dirty="0" smtClean="0">
                <a:solidFill>
                  <a:schemeClr val="tx1"/>
                </a:solidFill>
              </a:rPr>
              <a:t>Gutes Zeitmanagement</a:t>
            </a:r>
          </a:p>
          <a:p>
            <a:pPr marL="342900" indent="-342900">
              <a:buFont typeface="+mj-lt"/>
              <a:buAutoNum type="arabicPeriod"/>
            </a:pPr>
            <a:r>
              <a:rPr lang="de-DE" sz="2200" dirty="0" smtClean="0">
                <a:solidFill>
                  <a:schemeClr val="tx1"/>
                </a:solidFill>
              </a:rPr>
              <a:t>Eine effektive Ablaufplanung</a:t>
            </a:r>
          </a:p>
          <a:p>
            <a:pPr marL="342900" indent="-342900">
              <a:buFont typeface="+mj-lt"/>
              <a:buAutoNum type="arabicPeriod"/>
            </a:pPr>
            <a:r>
              <a:rPr lang="de-DE" sz="2200" dirty="0" smtClean="0">
                <a:solidFill>
                  <a:schemeClr val="tx1"/>
                </a:solidFill>
              </a:rPr>
              <a:t>Identifikation relevanter Aspekte</a:t>
            </a:r>
          </a:p>
          <a:p>
            <a:pPr marL="342900" indent="-342900">
              <a:buFont typeface="+mj-lt"/>
              <a:buAutoNum type="arabicPeriod"/>
            </a:pPr>
            <a:r>
              <a:rPr lang="de-DE" sz="2200" dirty="0" smtClean="0">
                <a:solidFill>
                  <a:schemeClr val="tx1"/>
                </a:solidFill>
              </a:rPr>
              <a:t>Prioritäten setzen</a:t>
            </a:r>
          </a:p>
          <a:p>
            <a:pPr marL="342900" indent="-342900">
              <a:buFont typeface="+mj-lt"/>
              <a:buAutoNum type="arabicPeriod"/>
            </a:pPr>
            <a:r>
              <a:rPr lang="de-DE" sz="2200" dirty="0" smtClean="0">
                <a:solidFill>
                  <a:schemeClr val="tx1"/>
                </a:solidFill>
              </a:rPr>
              <a:t>Aufgabenkoordination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751387" y="1690139"/>
            <a:ext cx="7772400" cy="517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1"/>
                </a:solidFill>
              </a:rPr>
              <a:t>Zeitmanagement</a:t>
            </a:r>
            <a:endParaRPr lang="de-DE" sz="2400"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828780" y="2396358"/>
            <a:ext cx="6612544" cy="2308324"/>
          </a:xfrm>
          <a:prstGeom prst="rect">
            <a:avLst/>
          </a:prstGeom>
          <a:solidFill>
            <a:srgbClr val="FFFFCC"/>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err="1" smtClean="0">
                <a:solidFill>
                  <a:schemeClr val="tx1"/>
                </a:solidFill>
              </a:rPr>
              <a:t>Zeitmanagement</a:t>
            </a:r>
            <a:r>
              <a:rPr lang="en-US" sz="2400" dirty="0" smtClean="0">
                <a:solidFill>
                  <a:schemeClr val="tx1"/>
                </a:solidFill>
              </a:rPr>
              <a:t> </a:t>
            </a:r>
            <a:r>
              <a:rPr lang="en-US" sz="2400" dirty="0" err="1" smtClean="0">
                <a:solidFill>
                  <a:schemeClr val="tx1"/>
                </a:solidFill>
              </a:rPr>
              <a:t>ist</a:t>
            </a:r>
            <a:r>
              <a:rPr lang="en-US" sz="2400" dirty="0" smtClean="0">
                <a:solidFill>
                  <a:schemeClr val="tx1"/>
                </a:solidFill>
              </a:rPr>
              <a:t> </a:t>
            </a:r>
            <a:r>
              <a:rPr lang="en-US" sz="2400" dirty="0" err="1" smtClean="0">
                <a:solidFill>
                  <a:schemeClr val="tx1"/>
                </a:solidFill>
              </a:rPr>
              <a:t>eine</a:t>
            </a:r>
            <a:r>
              <a:rPr lang="en-US" sz="2400" dirty="0" smtClean="0">
                <a:solidFill>
                  <a:schemeClr val="tx1"/>
                </a:solidFill>
              </a:rPr>
              <a:t> </a:t>
            </a:r>
            <a:r>
              <a:rPr lang="en-US" sz="2400" dirty="0" err="1" smtClean="0">
                <a:solidFill>
                  <a:schemeClr val="tx1"/>
                </a:solidFill>
              </a:rPr>
              <a:t>Handlung</a:t>
            </a:r>
            <a:r>
              <a:rPr lang="en-US" sz="2400" dirty="0" smtClean="0">
                <a:solidFill>
                  <a:schemeClr val="tx1"/>
                </a:solidFill>
              </a:rPr>
              <a:t> </a:t>
            </a:r>
            <a:r>
              <a:rPr lang="en-US" sz="2400" dirty="0" err="1" smtClean="0">
                <a:solidFill>
                  <a:schemeClr val="tx1"/>
                </a:solidFill>
              </a:rPr>
              <a:t>oder</a:t>
            </a:r>
            <a:r>
              <a:rPr lang="en-US" sz="2400" dirty="0" smtClean="0">
                <a:solidFill>
                  <a:schemeClr val="tx1"/>
                </a:solidFill>
              </a:rPr>
              <a:t> </a:t>
            </a:r>
            <a:r>
              <a:rPr lang="en-US" sz="2400" dirty="0" err="1" smtClean="0">
                <a:solidFill>
                  <a:schemeClr val="tx1"/>
                </a:solidFill>
              </a:rPr>
              <a:t>ein</a:t>
            </a:r>
            <a:r>
              <a:rPr lang="en-US" sz="2400" dirty="0" smtClean="0">
                <a:solidFill>
                  <a:schemeClr val="tx1"/>
                </a:solidFill>
              </a:rPr>
              <a:t> </a:t>
            </a:r>
            <a:r>
              <a:rPr lang="en-US" sz="2400" dirty="0" err="1" smtClean="0">
                <a:solidFill>
                  <a:schemeClr val="tx1"/>
                </a:solidFill>
              </a:rPr>
              <a:t>Prozess</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Planung</a:t>
            </a:r>
            <a:r>
              <a:rPr lang="en-US" sz="2400" dirty="0" smtClean="0">
                <a:solidFill>
                  <a:schemeClr val="tx1"/>
                </a:solidFill>
              </a:rPr>
              <a:t> und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Ausübung</a:t>
            </a:r>
            <a:r>
              <a:rPr lang="en-US" sz="2400" dirty="0" smtClean="0">
                <a:solidFill>
                  <a:schemeClr val="tx1"/>
                </a:solidFill>
              </a:rPr>
              <a:t> </a:t>
            </a:r>
            <a:r>
              <a:rPr lang="en-US" sz="2400" dirty="0" err="1" smtClean="0">
                <a:solidFill>
                  <a:schemeClr val="tx1"/>
                </a:solidFill>
              </a:rPr>
              <a:t>einer</a:t>
            </a:r>
            <a:r>
              <a:rPr lang="en-US" sz="2400" dirty="0" smtClean="0">
                <a:solidFill>
                  <a:schemeClr val="tx1"/>
                </a:solidFill>
              </a:rPr>
              <a:t> </a:t>
            </a:r>
            <a:r>
              <a:rPr lang="en-US" sz="2400" dirty="0" err="1" smtClean="0">
                <a:solidFill>
                  <a:schemeClr val="tx1"/>
                </a:solidFill>
              </a:rPr>
              <a:t>bewußten</a:t>
            </a:r>
            <a:r>
              <a:rPr lang="en-US" sz="2400" dirty="0" smtClean="0">
                <a:solidFill>
                  <a:schemeClr val="tx1"/>
                </a:solidFill>
              </a:rPr>
              <a:t> </a:t>
            </a:r>
            <a:r>
              <a:rPr lang="en-US" sz="2400" dirty="0" err="1" smtClean="0">
                <a:solidFill>
                  <a:schemeClr val="tx1"/>
                </a:solidFill>
              </a:rPr>
              <a:t>Kontrolle</a:t>
            </a:r>
            <a:r>
              <a:rPr lang="en-US" sz="2400" dirty="0" smtClean="0">
                <a:solidFill>
                  <a:schemeClr val="tx1"/>
                </a:solidFill>
              </a:rPr>
              <a:t> </a:t>
            </a:r>
            <a:r>
              <a:rPr lang="en-US" sz="2400" dirty="0" err="1" smtClean="0">
                <a:solidFill>
                  <a:schemeClr val="tx1"/>
                </a:solidFill>
              </a:rPr>
              <a:t>über</a:t>
            </a:r>
            <a:r>
              <a:rPr lang="en-US" sz="2400" dirty="0" smtClean="0">
                <a:solidFill>
                  <a:schemeClr val="tx1"/>
                </a:solidFill>
              </a:rPr>
              <a:t> die </a:t>
            </a:r>
            <a:r>
              <a:rPr lang="en-US" sz="2400" dirty="0" err="1" smtClean="0">
                <a:solidFill>
                  <a:schemeClr val="tx1"/>
                </a:solidFill>
              </a:rPr>
              <a:t>Höhe</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Zeit</a:t>
            </a:r>
            <a:r>
              <a:rPr lang="en-US" sz="2400" dirty="0" smtClean="0">
                <a:solidFill>
                  <a:schemeClr val="tx1"/>
                </a:solidFill>
              </a:rPr>
              <a:t>, die </a:t>
            </a:r>
            <a:r>
              <a:rPr lang="en-US" sz="2400" dirty="0" err="1" smtClean="0">
                <a:solidFill>
                  <a:schemeClr val="tx1"/>
                </a:solidFill>
              </a:rPr>
              <a:t>für</a:t>
            </a:r>
            <a:r>
              <a:rPr lang="en-US" sz="2400" dirty="0" smtClean="0">
                <a:solidFill>
                  <a:schemeClr val="tx1"/>
                </a:solidFill>
              </a:rPr>
              <a:t> </a:t>
            </a:r>
            <a:r>
              <a:rPr lang="en-US" sz="2400" dirty="0" err="1" smtClean="0">
                <a:solidFill>
                  <a:schemeClr val="tx1"/>
                </a:solidFill>
              </a:rPr>
              <a:t>spezifische</a:t>
            </a:r>
            <a:r>
              <a:rPr lang="en-US" sz="2400" dirty="0" smtClean="0">
                <a:solidFill>
                  <a:schemeClr val="tx1"/>
                </a:solidFill>
              </a:rPr>
              <a:t> </a:t>
            </a:r>
            <a:r>
              <a:rPr lang="en-US" sz="2400" dirty="0" err="1" smtClean="0">
                <a:solidFill>
                  <a:schemeClr val="tx1"/>
                </a:solidFill>
              </a:rPr>
              <a:t>Tätigkeiten</a:t>
            </a:r>
            <a:r>
              <a:rPr lang="en-US" sz="2400" dirty="0" smtClean="0">
                <a:solidFill>
                  <a:schemeClr val="tx1"/>
                </a:solidFill>
              </a:rPr>
              <a:t> </a:t>
            </a:r>
            <a:r>
              <a:rPr lang="en-US" sz="2400" dirty="0" err="1" smtClean="0">
                <a:solidFill>
                  <a:schemeClr val="tx1"/>
                </a:solidFill>
              </a:rPr>
              <a:t>benötigt</a:t>
            </a:r>
            <a:r>
              <a:rPr lang="en-US" sz="2400" dirty="0" smtClean="0">
                <a:solidFill>
                  <a:schemeClr val="tx1"/>
                </a:solidFill>
              </a:rPr>
              <a:t> </a:t>
            </a:r>
            <a:r>
              <a:rPr lang="en-US" sz="2400" dirty="0" err="1" smtClean="0">
                <a:solidFill>
                  <a:schemeClr val="tx1"/>
                </a:solidFill>
              </a:rPr>
              <a:t>wird</a:t>
            </a:r>
            <a:r>
              <a:rPr lang="en-US" sz="2400" dirty="0" smtClean="0">
                <a:solidFill>
                  <a:schemeClr val="tx1"/>
                </a:solidFill>
              </a:rPr>
              <a:t> </a:t>
            </a:r>
            <a:r>
              <a:rPr lang="en-US" sz="2400" dirty="0" err="1" smtClean="0">
                <a:solidFill>
                  <a:schemeClr val="tx1"/>
                </a:solidFill>
              </a:rPr>
              <a:t>bzw</a:t>
            </a:r>
            <a:r>
              <a:rPr lang="en-US" sz="2400" dirty="0" smtClean="0">
                <a:solidFill>
                  <a:schemeClr val="tx1"/>
                </a:solidFill>
              </a:rPr>
              <a:t>. </a:t>
            </a:r>
            <a:r>
              <a:rPr lang="en-US" sz="2400" dirty="0" err="1" smtClean="0">
                <a:solidFill>
                  <a:schemeClr val="tx1"/>
                </a:solidFill>
              </a:rPr>
              <a:t>wurde</a:t>
            </a:r>
            <a:r>
              <a:rPr lang="en-US" sz="2400" dirty="0" smtClean="0">
                <a:solidFill>
                  <a:schemeClr val="tx1"/>
                </a:solidFill>
              </a:rPr>
              <a:t> um die </a:t>
            </a:r>
            <a:r>
              <a:rPr lang="en-US" sz="2400" dirty="0" err="1" smtClean="0">
                <a:solidFill>
                  <a:schemeClr val="tx1"/>
                </a:solidFill>
              </a:rPr>
              <a:t>Effektivität</a:t>
            </a:r>
            <a:r>
              <a:rPr lang="en-US" sz="2400" dirty="0" smtClean="0">
                <a:solidFill>
                  <a:schemeClr val="tx1"/>
                </a:solidFill>
              </a:rPr>
              <a:t>, </a:t>
            </a:r>
            <a:r>
              <a:rPr lang="en-US" sz="2400" dirty="0" err="1" smtClean="0">
                <a:solidFill>
                  <a:schemeClr val="tx1"/>
                </a:solidFill>
              </a:rPr>
              <a:t>Effizienz</a:t>
            </a:r>
            <a:r>
              <a:rPr lang="en-US" sz="2400" dirty="0" smtClean="0">
                <a:solidFill>
                  <a:schemeClr val="tx1"/>
                </a:solidFill>
              </a:rPr>
              <a:t> </a:t>
            </a:r>
            <a:r>
              <a:rPr lang="en-US" sz="2400" dirty="0" err="1" smtClean="0">
                <a:solidFill>
                  <a:schemeClr val="tx1"/>
                </a:solidFill>
              </a:rPr>
              <a:t>oder</a:t>
            </a:r>
            <a:r>
              <a:rPr lang="en-US" sz="2400" dirty="0" smtClean="0">
                <a:solidFill>
                  <a:schemeClr val="tx1"/>
                </a:solidFill>
              </a:rPr>
              <a:t> </a:t>
            </a:r>
            <a:r>
              <a:rPr lang="en-US" sz="2400" dirty="0" err="1" smtClean="0">
                <a:solidFill>
                  <a:schemeClr val="tx1"/>
                </a:solidFill>
              </a:rPr>
              <a:t>Produktivität</a:t>
            </a:r>
            <a:r>
              <a:rPr lang="en-US" sz="2400" dirty="0" smtClean="0">
                <a:solidFill>
                  <a:schemeClr val="tx1"/>
                </a:solidFill>
              </a:rPr>
              <a:t>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steigern</a:t>
            </a:r>
            <a:r>
              <a:rPr lang="en-US" sz="2400" dirty="0" smtClean="0">
                <a:solidFill>
                  <a:schemeClr val="tx1"/>
                </a:solidFill>
              </a:rPr>
              <a:t>.</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30974" y="1458913"/>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Zeitmanagement in der Beratung der BO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41434" y="2091559"/>
            <a:ext cx="7924800" cy="3524042"/>
          </a:xfrm>
          <a:prstGeom prst="rect">
            <a:avLst/>
          </a:prstGeom>
          <a:noFill/>
        </p:spPr>
        <p:txBody>
          <a:bodyPr wrap="square" rtlCol="0">
            <a:spAutoFit/>
          </a:bodyPr>
          <a:lstStyle/>
          <a:p>
            <a:r>
              <a:rPr lang="de-DE" sz="2300" b="1" dirty="0" smtClean="0">
                <a:solidFill>
                  <a:srgbClr val="FF0000"/>
                </a:solidFill>
              </a:rPr>
              <a:t>Was es zu berücksichtigen gilt?</a:t>
            </a:r>
          </a:p>
          <a:p>
            <a:pPr marL="342900" indent="-342900">
              <a:buFont typeface="+mj-lt"/>
              <a:buAutoNum type="arabicPeriod"/>
            </a:pPr>
            <a:r>
              <a:rPr lang="de-DE" sz="2000" dirty="0" smtClean="0">
                <a:solidFill>
                  <a:schemeClr val="tx1"/>
                </a:solidFill>
              </a:rPr>
              <a:t>Mit wem findet die Beratung statt (Zielgruppe)?</a:t>
            </a:r>
          </a:p>
          <a:p>
            <a:pPr marL="342900" indent="-342900">
              <a:buFont typeface="+mj-lt"/>
              <a:buAutoNum type="arabicPeriod"/>
            </a:pPr>
            <a:r>
              <a:rPr lang="de-DE" sz="2000" dirty="0" smtClean="0">
                <a:solidFill>
                  <a:schemeClr val="tx1"/>
                </a:solidFill>
              </a:rPr>
              <a:t>Wie viele Personen sollen in welchem Zeitraum beraten werden?</a:t>
            </a:r>
          </a:p>
          <a:p>
            <a:pPr marL="342900" indent="-342900">
              <a:buFont typeface="+mj-lt"/>
              <a:buAutoNum type="arabicPeriod"/>
            </a:pPr>
            <a:r>
              <a:rPr lang="de-DE" sz="2000" dirty="0" smtClean="0">
                <a:solidFill>
                  <a:schemeClr val="tx1"/>
                </a:solidFill>
              </a:rPr>
              <a:t>Handelt es sich um eine Beratung oder mehrere geplante Beratungen?</a:t>
            </a:r>
          </a:p>
          <a:p>
            <a:pPr marL="342900" indent="-342900">
              <a:buFont typeface="+mj-lt"/>
              <a:buAutoNum type="arabicPeriod"/>
            </a:pPr>
            <a:r>
              <a:rPr lang="de-DE" sz="2000" dirty="0" smtClean="0">
                <a:solidFill>
                  <a:schemeClr val="tx1"/>
                </a:solidFill>
              </a:rPr>
              <a:t>Welche Inhalte sollen Beratungsgegenstand sein?</a:t>
            </a:r>
          </a:p>
          <a:p>
            <a:pPr marL="342900" indent="-342900">
              <a:buFont typeface="+mj-lt"/>
              <a:buAutoNum type="arabicPeriod"/>
            </a:pPr>
            <a:r>
              <a:rPr lang="de-DE" sz="2000" dirty="0" smtClean="0">
                <a:solidFill>
                  <a:schemeClr val="tx1"/>
                </a:solidFill>
              </a:rPr>
              <a:t>Erfordert die Beratung eine Vor- und/oder Nachbereitungszeit?</a:t>
            </a:r>
          </a:p>
          <a:p>
            <a:pPr marL="342900" indent="-342900">
              <a:buFont typeface="+mj-lt"/>
              <a:buAutoNum type="arabicPeriod"/>
            </a:pPr>
            <a:r>
              <a:rPr lang="de-DE" sz="2000" dirty="0" smtClean="0">
                <a:solidFill>
                  <a:schemeClr val="tx1"/>
                </a:solidFill>
              </a:rPr>
              <a:t>Welche Kenntnisse (Status Quo) bringt der zu Beratende mit?</a:t>
            </a:r>
          </a:p>
          <a:p>
            <a:pPr marL="342900" indent="-342900"/>
            <a:endParaRPr lang="de-DE" sz="2000" dirty="0" smtClean="0">
              <a:solidFill>
                <a:schemeClr val="tx1"/>
              </a:solidFill>
            </a:endParaRPr>
          </a:p>
          <a:p>
            <a:pPr marL="342900" indent="-342900"/>
            <a:r>
              <a:rPr lang="de-DE" sz="2000" dirty="0" smtClean="0">
                <a:solidFill>
                  <a:schemeClr val="tx1"/>
                </a:solidFill>
              </a:rPr>
              <a:t>Und generell gilt die Überlegung wann (zu welchem Zeitpunkt) die</a:t>
            </a:r>
          </a:p>
          <a:p>
            <a:pPr marL="342900" indent="-342900"/>
            <a:r>
              <a:rPr lang="de-DE" sz="2000" dirty="0" smtClean="0">
                <a:solidFill>
                  <a:schemeClr val="tx1"/>
                </a:solidFill>
              </a:rPr>
              <a:t>Beratung stattfinden soll!</a:t>
            </a:r>
            <a:endParaRPr lang="de-DE" sz="2000"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77513" y="2226168"/>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Ablaufplanung</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1070518" y="3121571"/>
            <a:ext cx="6612544" cy="1938992"/>
          </a:xfrm>
          <a:prstGeom prst="rect">
            <a:avLst/>
          </a:prstGeom>
          <a:solidFill>
            <a:srgbClr val="FFFFCC"/>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smtClean="0">
                <a:solidFill>
                  <a:schemeClr val="tx1"/>
                </a:solidFill>
              </a:rPr>
              <a:t>Die </a:t>
            </a:r>
            <a:r>
              <a:rPr lang="en-US" sz="2400" dirty="0" err="1" smtClean="0">
                <a:solidFill>
                  <a:schemeClr val="tx1"/>
                </a:solidFill>
              </a:rPr>
              <a:t>Ablaufplanung</a:t>
            </a:r>
            <a:r>
              <a:rPr lang="en-US" sz="2400" dirty="0" smtClean="0">
                <a:solidFill>
                  <a:schemeClr val="tx1"/>
                </a:solidFill>
              </a:rPr>
              <a:t> </a:t>
            </a:r>
            <a:r>
              <a:rPr lang="en-US" sz="2400" dirty="0" err="1" smtClean="0">
                <a:solidFill>
                  <a:schemeClr val="tx1"/>
                </a:solidFill>
              </a:rPr>
              <a:t>beschreibt</a:t>
            </a:r>
            <a:r>
              <a:rPr lang="en-US" sz="2400" dirty="0" smtClean="0">
                <a:solidFill>
                  <a:schemeClr val="tx1"/>
                </a:solidFill>
              </a:rPr>
              <a:t> die </a:t>
            </a:r>
            <a:r>
              <a:rPr lang="en-US" sz="2400" dirty="0" err="1" smtClean="0">
                <a:solidFill>
                  <a:schemeClr val="tx1"/>
                </a:solidFill>
              </a:rPr>
              <a:t>zu</a:t>
            </a:r>
            <a:r>
              <a:rPr lang="en-US" sz="2400" dirty="0" smtClean="0">
                <a:solidFill>
                  <a:schemeClr val="tx1"/>
                </a:solidFill>
              </a:rPr>
              <a:t> </a:t>
            </a:r>
            <a:r>
              <a:rPr lang="en-US" sz="2400" dirty="0" err="1" smtClean="0">
                <a:solidFill>
                  <a:schemeClr val="tx1"/>
                </a:solidFill>
              </a:rPr>
              <a:t>einer</a:t>
            </a:r>
            <a:r>
              <a:rPr lang="en-US" sz="2400" dirty="0" smtClean="0">
                <a:solidFill>
                  <a:schemeClr val="tx1"/>
                </a:solidFill>
              </a:rPr>
              <a:t> </a:t>
            </a:r>
            <a:r>
              <a:rPr lang="en-US" sz="2400" dirty="0" err="1" smtClean="0">
                <a:solidFill>
                  <a:schemeClr val="tx1"/>
                </a:solidFill>
              </a:rPr>
              <a:t>Zielerreichung</a:t>
            </a:r>
            <a:r>
              <a:rPr lang="en-US" sz="2400" dirty="0" smtClean="0">
                <a:solidFill>
                  <a:schemeClr val="tx1"/>
                </a:solidFill>
              </a:rPr>
              <a:t> </a:t>
            </a:r>
            <a:r>
              <a:rPr lang="en-US" sz="2400" dirty="0" err="1" smtClean="0">
                <a:solidFill>
                  <a:schemeClr val="tx1"/>
                </a:solidFill>
              </a:rPr>
              <a:t>durchzuführenden</a:t>
            </a:r>
            <a:r>
              <a:rPr lang="en-US" sz="2400" dirty="0" smtClean="0">
                <a:solidFill>
                  <a:schemeClr val="tx1"/>
                </a:solidFill>
              </a:rPr>
              <a:t> </a:t>
            </a:r>
            <a:r>
              <a:rPr lang="en-US" sz="2400" dirty="0" err="1" smtClean="0">
                <a:solidFill>
                  <a:schemeClr val="tx1"/>
                </a:solidFill>
              </a:rPr>
              <a:t>Aufgaben</a:t>
            </a:r>
            <a:r>
              <a:rPr lang="en-US" sz="2400" dirty="0" smtClean="0">
                <a:solidFill>
                  <a:schemeClr val="tx1"/>
                </a:solidFill>
              </a:rPr>
              <a:t> / </a:t>
            </a:r>
            <a:r>
              <a:rPr lang="en-US" sz="2400" dirty="0" err="1" smtClean="0">
                <a:solidFill>
                  <a:schemeClr val="tx1"/>
                </a:solidFill>
              </a:rPr>
              <a:t>Prozesse</a:t>
            </a:r>
            <a:r>
              <a:rPr lang="en-US" sz="2400" dirty="0" smtClean="0">
                <a:solidFill>
                  <a:schemeClr val="tx1"/>
                </a:solidFill>
              </a:rPr>
              <a:t> und </a:t>
            </a:r>
            <a:r>
              <a:rPr lang="en-US" sz="2400" dirty="0" err="1" smtClean="0">
                <a:solidFill>
                  <a:schemeClr val="tx1"/>
                </a:solidFill>
              </a:rPr>
              <a:t>deren</a:t>
            </a:r>
            <a:r>
              <a:rPr lang="en-US" sz="2400" dirty="0" smtClean="0">
                <a:solidFill>
                  <a:schemeClr val="tx1"/>
                </a:solidFill>
              </a:rPr>
              <a:t> </a:t>
            </a:r>
            <a:r>
              <a:rPr lang="en-US" sz="2400" dirty="0" err="1" smtClean="0">
                <a:solidFill>
                  <a:schemeClr val="tx1"/>
                </a:solidFill>
              </a:rPr>
              <a:t>Reihenfolge</a:t>
            </a:r>
            <a:r>
              <a:rPr lang="en-US" sz="2400" dirty="0" smtClean="0">
                <a:solidFill>
                  <a:schemeClr val="tx1"/>
                </a:solidFill>
              </a:rPr>
              <a:t>.</a:t>
            </a:r>
          </a:p>
          <a:p>
            <a:r>
              <a:rPr lang="en-US" sz="2400" dirty="0" smtClean="0">
                <a:solidFill>
                  <a:schemeClr val="tx1"/>
                </a:solidFill>
              </a:rPr>
              <a:t>Es </a:t>
            </a:r>
            <a:r>
              <a:rPr lang="en-US" sz="2400" dirty="0" err="1" smtClean="0">
                <a:solidFill>
                  <a:schemeClr val="tx1"/>
                </a:solidFill>
              </a:rPr>
              <a:t>werden</a:t>
            </a:r>
            <a:r>
              <a:rPr lang="en-US" sz="2400" dirty="0" smtClean="0">
                <a:solidFill>
                  <a:schemeClr val="tx1"/>
                </a:solidFill>
              </a:rPr>
              <a:t> </a:t>
            </a:r>
            <a:r>
              <a:rPr lang="en-US" sz="2400" dirty="0" err="1" smtClean="0">
                <a:solidFill>
                  <a:schemeClr val="tx1"/>
                </a:solidFill>
              </a:rPr>
              <a:t>Teilaufgaben</a:t>
            </a:r>
            <a:r>
              <a:rPr lang="en-US" sz="2400" dirty="0" smtClean="0">
                <a:solidFill>
                  <a:schemeClr val="tx1"/>
                </a:solidFill>
              </a:rPr>
              <a:t> </a:t>
            </a:r>
            <a:r>
              <a:rPr lang="en-US" sz="2400" dirty="0" err="1" smtClean="0">
                <a:solidFill>
                  <a:schemeClr val="tx1"/>
                </a:solidFill>
              </a:rPr>
              <a:t>festgelegt</a:t>
            </a:r>
            <a:r>
              <a:rPr lang="en-US" sz="2400" dirty="0" smtClean="0">
                <a:solidFill>
                  <a:schemeClr val="tx1"/>
                </a:solidFill>
              </a:rPr>
              <a:t>, die </a:t>
            </a:r>
            <a:r>
              <a:rPr lang="en-US" sz="2400" dirty="0" err="1" smtClean="0">
                <a:solidFill>
                  <a:schemeClr val="tx1"/>
                </a:solidFill>
              </a:rPr>
              <a:t>aufeinanderfolgend</a:t>
            </a:r>
            <a:r>
              <a:rPr lang="en-US" sz="2400" dirty="0" smtClean="0">
                <a:solidFill>
                  <a:schemeClr val="tx1"/>
                </a:solidFill>
              </a:rPr>
              <a:t> </a:t>
            </a:r>
            <a:r>
              <a:rPr lang="en-US" sz="2400" dirty="0" err="1" smtClean="0">
                <a:solidFill>
                  <a:schemeClr val="tx1"/>
                </a:solidFill>
              </a:rPr>
              <a:t>zum</a:t>
            </a:r>
            <a:r>
              <a:rPr lang="en-US" sz="2400" dirty="0" smtClean="0">
                <a:solidFill>
                  <a:schemeClr val="tx1"/>
                </a:solidFill>
              </a:rPr>
              <a:t> </a:t>
            </a:r>
            <a:r>
              <a:rPr lang="en-US" sz="2400" dirty="0" err="1" smtClean="0">
                <a:solidFill>
                  <a:schemeClr val="tx1"/>
                </a:solidFill>
              </a:rPr>
              <a:t>Ziel</a:t>
            </a:r>
            <a:r>
              <a:rPr lang="en-US" sz="2400" dirty="0" smtClean="0">
                <a:solidFill>
                  <a:schemeClr val="tx1"/>
                </a:solidFill>
              </a:rPr>
              <a:t> </a:t>
            </a:r>
            <a:r>
              <a:rPr lang="en-US" sz="2400" dirty="0" err="1" smtClean="0">
                <a:solidFill>
                  <a:schemeClr val="tx1"/>
                </a:solidFill>
              </a:rPr>
              <a:t>führen</a:t>
            </a:r>
            <a:r>
              <a:rPr lang="en-US" sz="2400" dirty="0" smtClean="0">
                <a:solidFill>
                  <a:schemeClr val="tx1"/>
                </a:solidFill>
              </a:rPr>
              <a:t>.</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51995" y="1994941"/>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Ablaufplanung in der Beratung der BO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09903" y="2932386"/>
            <a:ext cx="7924800" cy="2292935"/>
          </a:xfrm>
          <a:prstGeom prst="rect">
            <a:avLst/>
          </a:prstGeom>
          <a:noFill/>
        </p:spPr>
        <p:txBody>
          <a:bodyPr wrap="square" rtlCol="0">
            <a:spAutoFit/>
          </a:bodyPr>
          <a:lstStyle/>
          <a:p>
            <a:r>
              <a:rPr lang="de-DE" sz="2300" b="1" dirty="0" smtClean="0">
                <a:solidFill>
                  <a:srgbClr val="FF0000"/>
                </a:solidFill>
              </a:rPr>
              <a:t>Was es zu berücksichtigen gilt?</a:t>
            </a:r>
          </a:p>
          <a:p>
            <a:pPr marL="342900" indent="-342900">
              <a:buFont typeface="+mj-lt"/>
              <a:buAutoNum type="arabicPeriod"/>
            </a:pPr>
            <a:r>
              <a:rPr lang="de-DE" sz="2000" dirty="0" smtClean="0">
                <a:solidFill>
                  <a:schemeClr val="tx1"/>
                </a:solidFill>
              </a:rPr>
              <a:t>Gab es bereits Beratungen im Vorfeld? Und wie waren diese gestaltet?</a:t>
            </a:r>
          </a:p>
          <a:p>
            <a:pPr marL="342900" indent="-342900">
              <a:buFont typeface="+mj-lt"/>
              <a:buAutoNum type="arabicPeriod"/>
            </a:pPr>
            <a:r>
              <a:rPr lang="de-DE" sz="2000" dirty="0" smtClean="0">
                <a:solidFill>
                  <a:schemeClr val="tx1"/>
                </a:solidFill>
              </a:rPr>
              <a:t>Was ist das Ziel der Beratung?</a:t>
            </a:r>
          </a:p>
          <a:p>
            <a:pPr marL="342900" indent="-342900">
              <a:buFont typeface="+mj-lt"/>
              <a:buAutoNum type="arabicPeriod"/>
            </a:pPr>
            <a:r>
              <a:rPr lang="de-DE" sz="2000" dirty="0" smtClean="0">
                <a:solidFill>
                  <a:schemeClr val="tx1"/>
                </a:solidFill>
              </a:rPr>
              <a:t>Womit beginne ich die Beratung?</a:t>
            </a:r>
          </a:p>
          <a:p>
            <a:pPr marL="342900" indent="-342900">
              <a:buFont typeface="+mj-lt"/>
              <a:buAutoNum type="arabicPeriod"/>
            </a:pPr>
            <a:r>
              <a:rPr lang="de-DE" sz="2000" dirty="0" smtClean="0">
                <a:solidFill>
                  <a:schemeClr val="tx1"/>
                </a:solidFill>
              </a:rPr>
              <a:t>Welche Inhalte sollen in welchem Umfang vermittelt werden?</a:t>
            </a:r>
          </a:p>
          <a:p>
            <a:pPr marL="342900" indent="-342900">
              <a:buFont typeface="+mj-lt"/>
              <a:buAutoNum type="arabicPeriod"/>
            </a:pPr>
            <a:r>
              <a:rPr lang="de-DE" sz="2000" dirty="0" smtClean="0">
                <a:solidFill>
                  <a:schemeClr val="tx1"/>
                </a:solidFill>
              </a:rPr>
              <a:t>Welches Vorgehen in der Beratung strebe ich an?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457099" y="1553506"/>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Beispiel Ablaufplanung in der Beratung der BO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41435" y="2207172"/>
            <a:ext cx="7924800" cy="4093428"/>
          </a:xfrm>
          <a:prstGeom prst="rect">
            <a:avLst/>
          </a:prstGeom>
          <a:noFill/>
        </p:spPr>
        <p:txBody>
          <a:bodyPr wrap="square" rtlCol="0">
            <a:spAutoFit/>
          </a:bodyPr>
          <a:lstStyle/>
          <a:p>
            <a:pPr marL="342900" indent="-342900">
              <a:buFont typeface="+mj-lt"/>
              <a:buAutoNum type="arabicPeriod"/>
            </a:pPr>
            <a:r>
              <a:rPr lang="de-DE" sz="2000" dirty="0" smtClean="0">
                <a:solidFill>
                  <a:schemeClr val="tx1"/>
                </a:solidFill>
              </a:rPr>
              <a:t>Vorstellung der eigenen Person (wer ist man und was tut man)</a:t>
            </a:r>
          </a:p>
          <a:p>
            <a:pPr marL="342900" indent="-342900">
              <a:buFont typeface="+mj-lt"/>
              <a:buAutoNum type="arabicPeriod"/>
            </a:pPr>
            <a:r>
              <a:rPr lang="de-DE" sz="2000" dirty="0" smtClean="0">
                <a:solidFill>
                  <a:schemeClr val="tx1"/>
                </a:solidFill>
              </a:rPr>
              <a:t>Vorstellung des zu Beratenden (Name, Alter, Schulart/-</a:t>
            </a:r>
            <a:r>
              <a:rPr lang="de-DE" sz="2000" dirty="0" err="1" smtClean="0">
                <a:solidFill>
                  <a:schemeClr val="tx1"/>
                </a:solidFill>
              </a:rPr>
              <a:t>bildung</a:t>
            </a:r>
            <a:r>
              <a:rPr lang="de-DE" sz="2000" dirty="0" smtClean="0">
                <a:solidFill>
                  <a:schemeClr val="tx1"/>
                </a:solidFill>
              </a:rPr>
              <a:t>, Berufswunsch, absolvierte BO-Maßnahmen/-Aktivitäten)</a:t>
            </a:r>
          </a:p>
          <a:p>
            <a:pPr marL="342900" indent="-342900">
              <a:buFont typeface="+mj-lt"/>
              <a:buAutoNum type="arabicPeriod"/>
            </a:pPr>
            <a:r>
              <a:rPr lang="de-DE" sz="2000" dirty="0" smtClean="0">
                <a:solidFill>
                  <a:schemeClr val="tx1"/>
                </a:solidFill>
              </a:rPr>
              <a:t>Zielformulierung der Beratung (z.B. Identifikation weiterer sinnvoller BO-Maßnahmen, konkrete Berufsvorschläge)</a:t>
            </a:r>
          </a:p>
          <a:p>
            <a:pPr marL="342900" indent="-342900">
              <a:buFont typeface="+mj-lt"/>
              <a:buAutoNum type="arabicPeriod"/>
            </a:pPr>
            <a:r>
              <a:rPr lang="de-DE" sz="2000" dirty="0" smtClean="0">
                <a:solidFill>
                  <a:schemeClr val="tx1"/>
                </a:solidFill>
              </a:rPr>
              <a:t>Klärung des Status Quo des zu Beratenden (z.B. absolvierte BO-Maßnahmen/-Aktivitäten)</a:t>
            </a:r>
          </a:p>
          <a:p>
            <a:pPr marL="342900" indent="-342900">
              <a:buFont typeface="+mj-lt"/>
              <a:buAutoNum type="arabicPeriod"/>
            </a:pPr>
            <a:r>
              <a:rPr lang="de-DE" sz="2000" dirty="0" smtClean="0">
                <a:solidFill>
                  <a:schemeClr val="tx1"/>
                </a:solidFill>
              </a:rPr>
              <a:t>Präsentation von Informationen, Quellen usw. (z.B. Möglichkeiten der BO in Eigenregie, Berufsvorschläge)</a:t>
            </a:r>
          </a:p>
          <a:p>
            <a:pPr marL="342900" indent="-342900">
              <a:buFont typeface="+mj-lt"/>
              <a:buAutoNum type="arabicPeriod"/>
            </a:pPr>
            <a:r>
              <a:rPr lang="de-DE" sz="2000" dirty="0" smtClean="0">
                <a:solidFill>
                  <a:schemeClr val="tx1"/>
                </a:solidFill>
              </a:rPr>
              <a:t>Präsentation von ergänzenden BO-Möglichkeiten</a:t>
            </a:r>
          </a:p>
          <a:p>
            <a:pPr marL="342900" indent="-342900">
              <a:buFont typeface="+mj-lt"/>
              <a:buAutoNum type="arabicPeriod"/>
            </a:pPr>
            <a:r>
              <a:rPr lang="de-DE" sz="2000" dirty="0" smtClean="0">
                <a:solidFill>
                  <a:schemeClr val="tx1"/>
                </a:solidFill>
              </a:rPr>
              <a:t>Klärung der folgenden Schritte im Berufswahlprozess</a:t>
            </a:r>
          </a:p>
          <a:p>
            <a:pPr marL="342900" indent="-342900">
              <a:buFont typeface="+mj-lt"/>
              <a:buAutoNum type="arabicPeriod"/>
            </a:pPr>
            <a:r>
              <a:rPr lang="de-DE" sz="2000" dirty="0" smtClean="0">
                <a:solidFill>
                  <a:schemeClr val="tx1"/>
                </a:solidFill>
              </a:rPr>
              <a:t>Vereinbarung weiterer Beratungstermine (nach einem sinnvollen Zeitmanagement)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909044" y="2194637"/>
            <a:ext cx="7772400" cy="67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Identifikation relevanter Aspekte</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1070518" y="3121571"/>
            <a:ext cx="6612544" cy="2677656"/>
          </a:xfrm>
          <a:prstGeom prst="rect">
            <a:avLst/>
          </a:prstGeom>
          <a:solidFill>
            <a:srgbClr val="FFFFCC"/>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smtClean="0">
                <a:solidFill>
                  <a:schemeClr val="tx1"/>
                </a:solidFill>
              </a:rPr>
              <a:t>Die </a:t>
            </a:r>
            <a:r>
              <a:rPr lang="en-US" sz="2400" dirty="0" err="1" smtClean="0">
                <a:solidFill>
                  <a:schemeClr val="tx1"/>
                </a:solidFill>
              </a:rPr>
              <a:t>Identifikation</a:t>
            </a:r>
            <a:r>
              <a:rPr lang="en-US" sz="2400" dirty="0" smtClean="0">
                <a:solidFill>
                  <a:schemeClr val="tx1"/>
                </a:solidFill>
              </a:rPr>
              <a:t> </a:t>
            </a:r>
            <a:r>
              <a:rPr lang="en-US" sz="2400" dirty="0" err="1" smtClean="0">
                <a:solidFill>
                  <a:schemeClr val="tx1"/>
                </a:solidFill>
              </a:rPr>
              <a:t>relevanter</a:t>
            </a:r>
            <a:r>
              <a:rPr lang="en-US" sz="2400" dirty="0" smtClean="0">
                <a:solidFill>
                  <a:schemeClr val="tx1"/>
                </a:solidFill>
              </a:rPr>
              <a:t> </a:t>
            </a:r>
            <a:r>
              <a:rPr lang="en-US" sz="2400" dirty="0" err="1" smtClean="0">
                <a:solidFill>
                  <a:schemeClr val="tx1"/>
                </a:solidFill>
              </a:rPr>
              <a:t>Aspekte</a:t>
            </a:r>
            <a:r>
              <a:rPr lang="en-US" sz="2400" dirty="0" smtClean="0">
                <a:solidFill>
                  <a:schemeClr val="tx1"/>
                </a:solidFill>
              </a:rPr>
              <a:t> </a:t>
            </a:r>
            <a:r>
              <a:rPr lang="en-US" sz="2400" dirty="0" err="1" smtClean="0">
                <a:solidFill>
                  <a:schemeClr val="tx1"/>
                </a:solidFill>
              </a:rPr>
              <a:t>ist</a:t>
            </a:r>
            <a:r>
              <a:rPr lang="en-US" sz="2400" dirty="0" smtClean="0">
                <a:solidFill>
                  <a:schemeClr val="tx1"/>
                </a:solidFill>
              </a:rPr>
              <a:t> </a:t>
            </a:r>
            <a:r>
              <a:rPr lang="en-US" sz="2400" dirty="0" err="1" smtClean="0">
                <a:solidFill>
                  <a:schemeClr val="tx1"/>
                </a:solidFill>
              </a:rPr>
              <a:t>grundlegend</a:t>
            </a:r>
            <a:r>
              <a:rPr lang="en-US" sz="2400" dirty="0" smtClean="0">
                <a:solidFill>
                  <a:schemeClr val="tx1"/>
                </a:solidFill>
              </a:rPr>
              <a:t> in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Beratung</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BO, </a:t>
            </a:r>
            <a:r>
              <a:rPr lang="en-US" sz="2400" dirty="0" err="1" smtClean="0">
                <a:solidFill>
                  <a:schemeClr val="tx1"/>
                </a:solidFill>
              </a:rPr>
              <a:t>da</a:t>
            </a:r>
            <a:r>
              <a:rPr lang="en-US" sz="2400" dirty="0" smtClean="0">
                <a:solidFill>
                  <a:schemeClr val="tx1"/>
                </a:solidFill>
              </a:rPr>
              <a:t> auf </a:t>
            </a:r>
            <a:r>
              <a:rPr lang="en-US" sz="2400" dirty="0" err="1" smtClean="0">
                <a:solidFill>
                  <a:schemeClr val="tx1"/>
                </a:solidFill>
              </a:rPr>
              <a:t>deren</a:t>
            </a:r>
            <a:r>
              <a:rPr lang="en-US" sz="2400" dirty="0" smtClean="0">
                <a:solidFill>
                  <a:schemeClr val="tx1"/>
                </a:solidFill>
              </a:rPr>
              <a:t> Basis die </a:t>
            </a:r>
            <a:r>
              <a:rPr lang="en-US" sz="2400" dirty="0" err="1" smtClean="0">
                <a:solidFill>
                  <a:schemeClr val="tx1"/>
                </a:solidFill>
              </a:rPr>
              <a:t>gesamte</a:t>
            </a:r>
            <a:r>
              <a:rPr lang="en-US" sz="2400" dirty="0" smtClean="0">
                <a:solidFill>
                  <a:schemeClr val="tx1"/>
                </a:solidFill>
              </a:rPr>
              <a:t> </a:t>
            </a:r>
            <a:r>
              <a:rPr lang="en-US" sz="2400" dirty="0" err="1" smtClean="0">
                <a:solidFill>
                  <a:schemeClr val="tx1"/>
                </a:solidFill>
              </a:rPr>
              <a:t>Beratung</a:t>
            </a:r>
            <a:r>
              <a:rPr lang="en-US" sz="2400" dirty="0" smtClean="0">
                <a:solidFill>
                  <a:schemeClr val="tx1"/>
                </a:solidFill>
              </a:rPr>
              <a:t> </a:t>
            </a:r>
            <a:r>
              <a:rPr lang="en-US" sz="2400" dirty="0" err="1" smtClean="0">
                <a:solidFill>
                  <a:schemeClr val="tx1"/>
                </a:solidFill>
              </a:rPr>
              <a:t>erfolgt</a:t>
            </a:r>
            <a:r>
              <a:rPr lang="en-US" sz="2400" dirty="0" smtClean="0">
                <a:solidFill>
                  <a:schemeClr val="tx1"/>
                </a:solidFill>
              </a:rPr>
              <a:t>.</a:t>
            </a:r>
          </a:p>
          <a:p>
            <a:endParaRPr lang="en-US" sz="2400" dirty="0" smtClean="0">
              <a:solidFill>
                <a:schemeClr val="tx1"/>
              </a:solidFill>
            </a:endParaRPr>
          </a:p>
          <a:p>
            <a:r>
              <a:rPr lang="en-US" sz="2400" dirty="0" err="1" smtClean="0">
                <a:solidFill>
                  <a:schemeClr val="tx1"/>
                </a:solidFill>
              </a:rPr>
              <a:t>Nur</a:t>
            </a:r>
            <a:r>
              <a:rPr lang="en-US" sz="2400" dirty="0" smtClean="0">
                <a:solidFill>
                  <a:schemeClr val="tx1"/>
                </a:solidFill>
              </a:rPr>
              <a:t> </a:t>
            </a:r>
            <a:r>
              <a:rPr lang="en-US" sz="2400" dirty="0" err="1" smtClean="0">
                <a:solidFill>
                  <a:schemeClr val="tx1"/>
                </a:solidFill>
              </a:rPr>
              <a:t>nach</a:t>
            </a:r>
            <a:r>
              <a:rPr lang="en-US" sz="2400" dirty="0" smtClean="0">
                <a:solidFill>
                  <a:schemeClr val="tx1"/>
                </a:solidFill>
              </a:rPr>
              <a:t> </a:t>
            </a:r>
            <a:r>
              <a:rPr lang="en-US" sz="2400" dirty="0" err="1" smtClean="0">
                <a:solidFill>
                  <a:schemeClr val="tx1"/>
                </a:solidFill>
              </a:rPr>
              <a:t>einer</a:t>
            </a:r>
            <a:r>
              <a:rPr lang="en-US" sz="2400" dirty="0" smtClean="0">
                <a:solidFill>
                  <a:schemeClr val="tx1"/>
                </a:solidFill>
              </a:rPr>
              <a:t> </a:t>
            </a:r>
            <a:r>
              <a:rPr lang="en-US" sz="2400" dirty="0" err="1" smtClean="0">
                <a:solidFill>
                  <a:schemeClr val="tx1"/>
                </a:solidFill>
              </a:rPr>
              <a:t>gründlichen</a:t>
            </a:r>
            <a:r>
              <a:rPr lang="en-US" sz="2400" dirty="0" smtClean="0">
                <a:solidFill>
                  <a:schemeClr val="tx1"/>
                </a:solidFill>
              </a:rPr>
              <a:t> </a:t>
            </a:r>
            <a:r>
              <a:rPr lang="en-US" sz="2400" dirty="0" err="1" smtClean="0">
                <a:solidFill>
                  <a:schemeClr val="tx1"/>
                </a:solidFill>
              </a:rPr>
              <a:t>Identifizierung</a:t>
            </a:r>
            <a:r>
              <a:rPr lang="en-US" sz="2400" dirty="0" smtClean="0">
                <a:solidFill>
                  <a:schemeClr val="tx1"/>
                </a:solidFill>
              </a:rPr>
              <a:t> </a:t>
            </a:r>
            <a:r>
              <a:rPr lang="en-US" sz="2400" dirty="0" err="1" smtClean="0">
                <a:solidFill>
                  <a:schemeClr val="tx1"/>
                </a:solidFill>
              </a:rPr>
              <a:t>aller</a:t>
            </a:r>
            <a:r>
              <a:rPr lang="en-US" sz="2400" dirty="0" smtClean="0">
                <a:solidFill>
                  <a:schemeClr val="tx1"/>
                </a:solidFill>
              </a:rPr>
              <a:t> </a:t>
            </a:r>
            <a:r>
              <a:rPr lang="en-US" sz="2400" dirty="0" err="1" smtClean="0">
                <a:solidFill>
                  <a:schemeClr val="tx1"/>
                </a:solidFill>
              </a:rPr>
              <a:t>relvanten</a:t>
            </a:r>
            <a:r>
              <a:rPr lang="en-US" sz="2400" dirty="0" smtClean="0">
                <a:solidFill>
                  <a:schemeClr val="tx1"/>
                </a:solidFill>
              </a:rPr>
              <a:t> </a:t>
            </a:r>
            <a:r>
              <a:rPr lang="en-US" sz="2400" dirty="0" err="1" smtClean="0">
                <a:solidFill>
                  <a:schemeClr val="tx1"/>
                </a:solidFill>
              </a:rPr>
              <a:t>Aspekte</a:t>
            </a:r>
            <a:r>
              <a:rPr lang="en-US" sz="2400" dirty="0" smtClean="0">
                <a:solidFill>
                  <a:schemeClr val="tx1"/>
                </a:solidFill>
              </a:rPr>
              <a:t>, </a:t>
            </a:r>
            <a:r>
              <a:rPr lang="en-US" sz="2400" dirty="0" err="1" smtClean="0">
                <a:solidFill>
                  <a:schemeClr val="tx1"/>
                </a:solidFill>
              </a:rPr>
              <a:t>kann</a:t>
            </a:r>
            <a:r>
              <a:rPr lang="en-US" sz="2400" dirty="0" smtClean="0">
                <a:solidFill>
                  <a:schemeClr val="tx1"/>
                </a:solidFill>
              </a:rPr>
              <a:t> </a:t>
            </a:r>
            <a:r>
              <a:rPr lang="en-US" sz="2400" dirty="0" err="1" smtClean="0">
                <a:solidFill>
                  <a:schemeClr val="tx1"/>
                </a:solidFill>
              </a:rPr>
              <a:t>eine</a:t>
            </a:r>
            <a:r>
              <a:rPr lang="en-US" sz="2400" dirty="0" smtClean="0">
                <a:solidFill>
                  <a:schemeClr val="tx1"/>
                </a:solidFill>
              </a:rPr>
              <a:t> </a:t>
            </a:r>
            <a:r>
              <a:rPr lang="en-US" sz="2400" dirty="0" err="1" smtClean="0">
                <a:solidFill>
                  <a:schemeClr val="tx1"/>
                </a:solidFill>
              </a:rPr>
              <a:t>zielführende</a:t>
            </a:r>
            <a:r>
              <a:rPr lang="en-US" sz="2400" dirty="0" smtClean="0">
                <a:solidFill>
                  <a:schemeClr val="tx1"/>
                </a:solidFill>
              </a:rPr>
              <a:t> und </a:t>
            </a:r>
            <a:r>
              <a:rPr lang="en-US" sz="2400" dirty="0" err="1" smtClean="0">
                <a:solidFill>
                  <a:schemeClr val="tx1"/>
                </a:solidFill>
              </a:rPr>
              <a:t>erfolgreiche</a:t>
            </a:r>
            <a:r>
              <a:rPr lang="en-US" sz="2400" dirty="0" smtClean="0">
                <a:solidFill>
                  <a:schemeClr val="tx1"/>
                </a:solidFill>
              </a:rPr>
              <a:t> </a:t>
            </a:r>
            <a:r>
              <a:rPr lang="en-US" sz="2400" dirty="0" err="1" smtClean="0">
                <a:solidFill>
                  <a:schemeClr val="tx1"/>
                </a:solidFill>
              </a:rPr>
              <a:t>Beratung</a:t>
            </a:r>
            <a:r>
              <a:rPr lang="en-US" sz="2400" dirty="0" smtClean="0">
                <a:solidFill>
                  <a:schemeClr val="tx1"/>
                </a:solidFill>
              </a:rPr>
              <a:t> </a:t>
            </a:r>
            <a:r>
              <a:rPr lang="en-US" sz="2400" dirty="0" err="1" smtClean="0">
                <a:solidFill>
                  <a:schemeClr val="tx1"/>
                </a:solidFill>
              </a:rPr>
              <a:t>erfolgen</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p_vorlage">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räsentation_blau_weiß_Jan_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Präsentation_blau_weiß_Jan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_blau_weiß_Jan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_blau_weiß_Jan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_blau_weiß_Jan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_blau_weiß_Jan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_blau_weiß_Jan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_blau_weiß_Jan_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_blau_weiß_Jan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_blau_weiß_Jan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_blau_weiß_Jan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_blau_weiß_Jan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_blau_weiß_Jan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nutzerdefiniertes Design">
  <a:themeElements>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pp_vorlage</Template>
  <TotalTime>0</TotalTime>
  <Words>744</Words>
  <Application>Microsoft Office PowerPoint</Application>
  <PresentationFormat>Bildschirmpräsentation (4:3)</PresentationFormat>
  <Paragraphs>105</Paragraphs>
  <Slides>13</Slides>
  <Notes>13</Notes>
  <HiddenSlides>0</HiddenSlides>
  <MMClips>0</MMClips>
  <ScaleCrop>false</ScaleCrop>
  <HeadingPairs>
    <vt:vector size="4" baseType="variant">
      <vt:variant>
        <vt:lpstr>Design</vt:lpstr>
      </vt:variant>
      <vt:variant>
        <vt:i4>12</vt:i4>
      </vt:variant>
      <vt:variant>
        <vt:lpstr>Folientitel</vt:lpstr>
      </vt:variant>
      <vt:variant>
        <vt:i4>13</vt:i4>
      </vt:variant>
    </vt:vector>
  </HeadingPairs>
  <TitlesOfParts>
    <vt:vector size="25" baseType="lpstr">
      <vt:lpstr>pp_vorlage</vt:lpstr>
      <vt:lpstr>Benutzerdefiniertes Design</vt:lpstr>
      <vt:lpstr>1_Benutzerdefiniertes Design</vt:lpstr>
      <vt:lpstr>2_Benutzerdefiniertes Design</vt:lpstr>
      <vt:lpstr>3_Benutzerdefiniertes Design</vt:lpstr>
      <vt:lpstr>Verband-Kombivorlage_V11</vt:lpstr>
      <vt:lpstr>1_Verband-Kombivorlage_V11</vt:lpstr>
      <vt:lpstr>2_Verband-Kombivorlage_V11</vt:lpstr>
      <vt:lpstr>3_Verband-Kombivorlage_V11</vt:lpstr>
      <vt:lpstr>4_Verband-Kombivorlage_V11</vt:lpstr>
      <vt:lpstr>5_Benutzerdefiniertes Design</vt:lpstr>
      <vt:lpstr>5_Verband-Kombivorlage_V11</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Company>PH Schwäbisch Gmünd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Windelband Lars (sg)</dc:creator>
  <cp:lastModifiedBy>Heike Arold</cp:lastModifiedBy>
  <cp:revision>591</cp:revision>
  <cp:lastPrinted>2015-05-01T08:40:27Z</cp:lastPrinted>
  <dcterms:created xsi:type="dcterms:W3CDTF">2013-03-27T07:54:58Z</dcterms:created>
  <dcterms:modified xsi:type="dcterms:W3CDTF">2018-10-25T11:13:55Z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