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Layouts/slideLayout46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24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02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theme/theme14.xml" ContentType="application/vnd.openxmlformats-officedocument.theme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47.xml" ContentType="application/vnd.openxmlformats-officedocument.presentationml.slideLayout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4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5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slideLayouts/slideLayout99.xml" ContentType="application/vnd.openxmlformats-officedocument.presentationml.slideLayout+xml"/>
  <Override PartName="/ppt/slideMasters/slideMaster5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7.xml" ContentType="application/vnd.openxmlformats-officedocument.theme+xml"/>
  <Override PartName="/ppt/theme/theme11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44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00.xml" ContentType="application/vnd.openxmlformats-officedocument.presentationml.slideLayout+xml"/>
  <Override PartName="/ppt/notesSlides/notesSlide9.xml" ContentType="application/vnd.openxmlformats-officedocument.presentationml.notesSlide+xml"/>
  <Override PartName="/ppt/slideMasters/slideMaster6.xml" ContentType="application/vnd.openxmlformats-officedocument.presentationml.slideMaster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theme/theme12.xml" ContentType="application/vnd.openxmlformats-officedocument.them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56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30.xml" ContentType="application/vnd.openxmlformats-officedocument.presentationml.slideLayout+xml"/>
  <Override PartName="/ppt/notesSlides/notesSlide11.xml" ContentType="application/vnd.openxmlformats-officedocument.presentationml.notesSlide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theme/theme13.xml" ContentType="application/vnd.openxmlformats-officedocument.them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17.xml" ContentType="application/vnd.openxmlformats-officedocument.presentationml.slideLayout+xml"/>
  <Override PartName="/ppt/theme/theme1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s/slide10.xml" ContentType="application/vnd.openxmlformats-officedocument.presentationml.slide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20.xml" ContentType="application/vnd.openxmlformats-officedocument.presentationml.slideLayout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  <p:sldMasterId id="2147483692" r:id="rId2"/>
    <p:sldMasterId id="2147483696" r:id="rId3"/>
    <p:sldMasterId id="2147483734" r:id="rId4"/>
    <p:sldMasterId id="2147483753" r:id="rId5"/>
    <p:sldMasterId id="2147483771" r:id="rId6"/>
    <p:sldMasterId id="2147483784" r:id="rId7"/>
    <p:sldMasterId id="2147483797" r:id="rId8"/>
    <p:sldMasterId id="2147483810" r:id="rId9"/>
    <p:sldMasterId id="2147483823" r:id="rId10"/>
    <p:sldMasterId id="2147483836" r:id="rId11"/>
    <p:sldMasterId id="2147483854" r:id="rId12"/>
  </p:sldMasterIdLst>
  <p:notesMasterIdLst>
    <p:notesMasterId r:id="rId24"/>
  </p:notesMasterIdLst>
  <p:handoutMasterIdLst>
    <p:handoutMasterId r:id="rId25"/>
  </p:handoutMasterIdLst>
  <p:sldIdLst>
    <p:sldId id="256" r:id="rId13"/>
    <p:sldId id="257" r:id="rId14"/>
    <p:sldId id="260" r:id="rId15"/>
    <p:sldId id="258" r:id="rId16"/>
    <p:sldId id="259" r:id="rId17"/>
    <p:sldId id="281" r:id="rId18"/>
    <p:sldId id="288" r:id="rId19"/>
    <p:sldId id="282" r:id="rId20"/>
    <p:sldId id="291" r:id="rId21"/>
    <p:sldId id="289" r:id="rId22"/>
    <p:sldId id="290" r:id="rId23"/>
  </p:sldIdLst>
  <p:sldSz cx="9144000" cy="6858000" type="screen4x3"/>
  <p:notesSz cx="6858000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bg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FF"/>
    <a:srgbClr val="FFFFCC"/>
    <a:srgbClr val="CCECFF"/>
    <a:srgbClr val="FF9966"/>
    <a:srgbClr val="205B9E"/>
    <a:srgbClr val="009900"/>
    <a:srgbClr val="FF3300"/>
    <a:srgbClr val="00FF00"/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3" autoAdjust="0"/>
    <p:restoredTop sz="93237" autoAdjust="0"/>
  </p:normalViewPr>
  <p:slideViewPr>
    <p:cSldViewPr snapToGrid="0">
      <p:cViewPr varScale="1">
        <p:scale>
          <a:sx n="84" d="100"/>
          <a:sy n="84" d="100"/>
        </p:scale>
        <p:origin x="-1435" y="-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291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9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7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2"/>
            <a:ext cx="297094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81" tIns="45841" rIns="91681" bIns="45841" numCol="1" anchor="t" anchorCtr="0" compatLnSpc="1">
            <a:prstTxWarp prst="textNoShape">
              <a:avLst/>
            </a:prstTxWarp>
          </a:bodyPr>
          <a:lstStyle>
            <a:lvl1pPr defTabSz="916899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457" y="2"/>
            <a:ext cx="297094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81" tIns="45841" rIns="91681" bIns="45841" numCol="1" anchor="t" anchorCtr="0" compatLnSpc="1">
            <a:prstTxWarp prst="textNoShape">
              <a:avLst/>
            </a:prstTxWarp>
          </a:bodyPr>
          <a:lstStyle>
            <a:lvl1pPr algn="r" defTabSz="916899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853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9377366"/>
            <a:ext cx="2970947" cy="493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81" tIns="45841" rIns="91681" bIns="45841" numCol="1" anchor="b" anchorCtr="0" compatLnSpc="1">
            <a:prstTxWarp prst="textNoShape">
              <a:avLst/>
            </a:prstTxWarp>
          </a:bodyPr>
          <a:lstStyle>
            <a:lvl1pPr defTabSz="916899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853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457" y="9377366"/>
            <a:ext cx="2970947" cy="493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81" tIns="45841" rIns="91681" bIns="45841" numCol="1" anchor="b" anchorCtr="0" compatLnSpc="1">
            <a:prstTxWarp prst="textNoShape">
              <a:avLst/>
            </a:prstTxWarp>
          </a:bodyPr>
          <a:lstStyle>
            <a:lvl1pPr algn="r" defTabSz="916899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3A9226AE-9F6C-479B-8128-D0F1A8DE109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5708447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2"/>
            <a:ext cx="297094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81" tIns="45841" rIns="91681" bIns="45841" numCol="1" anchor="t" anchorCtr="0" compatLnSpc="1">
            <a:prstTxWarp prst="textNoShape">
              <a:avLst/>
            </a:prstTxWarp>
          </a:bodyPr>
          <a:lstStyle>
            <a:lvl1pPr defTabSz="916899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9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5457" y="2"/>
            <a:ext cx="297094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81" tIns="45841" rIns="91681" bIns="45841" numCol="1" anchor="t" anchorCtr="0" compatLnSpc="1">
            <a:prstTxWarp prst="textNoShape">
              <a:avLst/>
            </a:prstTxWarp>
          </a:bodyPr>
          <a:lstStyle>
            <a:lvl1pPr algn="r" defTabSz="916899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3613" y="741363"/>
            <a:ext cx="4933950" cy="37004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19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481" y="4689477"/>
            <a:ext cx="5487040" cy="4441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81" tIns="45841" rIns="91681" bIns="458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419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9377366"/>
            <a:ext cx="2970947" cy="493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81" tIns="45841" rIns="91681" bIns="45841" numCol="1" anchor="b" anchorCtr="0" compatLnSpc="1">
            <a:prstTxWarp prst="textNoShape">
              <a:avLst/>
            </a:prstTxWarp>
          </a:bodyPr>
          <a:lstStyle>
            <a:lvl1pPr defTabSz="916899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9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457" y="9377366"/>
            <a:ext cx="2970947" cy="493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81" tIns="45841" rIns="91681" bIns="45841" numCol="1" anchor="b" anchorCtr="0" compatLnSpc="1">
            <a:prstTxWarp prst="textNoShape">
              <a:avLst/>
            </a:prstTxWarp>
          </a:bodyPr>
          <a:lstStyle>
            <a:lvl1pPr algn="r" defTabSz="916899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E8D8A1E8-2023-44D2-A312-31A02612F3A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0340448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dirty="0" smtClean="0">
              <a:latin typeface="Arial" charset="0"/>
            </a:endParaRPr>
          </a:p>
        </p:txBody>
      </p:sp>
      <p:sp>
        <p:nvSpPr>
          <p:cNvPr id="717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1pPr>
            <a:lvl2pPr marL="748880" indent="-288031"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2pPr>
            <a:lvl3pPr marL="1152123" indent="-230424"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3pPr>
            <a:lvl4pPr marL="1612973" indent="-230424"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4pPr>
            <a:lvl5pPr marL="2073823" indent="-230424"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5pPr>
            <a:lvl6pPr marL="2534672" indent="-230424" defTabSz="916899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6pPr>
            <a:lvl7pPr marL="2995522" indent="-230424" defTabSz="916899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7pPr>
            <a:lvl8pPr marL="3456370" indent="-230424" defTabSz="916899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8pPr>
            <a:lvl9pPr marL="3917220" indent="-230424" defTabSz="916899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ACF76BC7-6D0B-43CF-B3D9-F99D36277909}" type="slidenum">
              <a:rPr lang="de-DE" sz="1200">
                <a:solidFill>
                  <a:schemeClr val="tx1"/>
                </a:solidFill>
              </a:rPr>
              <a:pPr eaLnBrk="1" hangingPunct="1"/>
              <a:t>1</a:t>
            </a:fld>
            <a:endParaRPr lang="de-DE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35251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dirty="0" smtClean="0">
              <a:latin typeface="Arial" charset="0"/>
            </a:endParaRPr>
          </a:p>
        </p:txBody>
      </p:sp>
      <p:sp>
        <p:nvSpPr>
          <p:cNvPr id="717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1pPr>
            <a:lvl2pPr marL="748880" indent="-288031"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2pPr>
            <a:lvl3pPr marL="1152123" indent="-230424"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3pPr>
            <a:lvl4pPr marL="1612973" indent="-230424"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4pPr>
            <a:lvl5pPr marL="2073823" indent="-230424"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5pPr>
            <a:lvl6pPr marL="2534672" indent="-230424" defTabSz="916899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6pPr>
            <a:lvl7pPr marL="2995522" indent="-230424" defTabSz="916899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7pPr>
            <a:lvl8pPr marL="3456370" indent="-230424" defTabSz="916899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8pPr>
            <a:lvl9pPr marL="3917220" indent="-230424" defTabSz="916899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ACF76BC7-6D0B-43CF-B3D9-F99D36277909}" type="slidenum">
              <a:rPr lang="de-DE" sz="1200">
                <a:solidFill>
                  <a:schemeClr val="tx1"/>
                </a:solidFill>
              </a:rPr>
              <a:pPr eaLnBrk="1" hangingPunct="1"/>
              <a:t>10</a:t>
            </a:fld>
            <a:endParaRPr lang="de-DE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35251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dirty="0" smtClean="0">
              <a:latin typeface="Arial" charset="0"/>
            </a:endParaRPr>
          </a:p>
        </p:txBody>
      </p:sp>
      <p:sp>
        <p:nvSpPr>
          <p:cNvPr id="717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1pPr>
            <a:lvl2pPr marL="748880" indent="-288031"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2pPr>
            <a:lvl3pPr marL="1152123" indent="-230424"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3pPr>
            <a:lvl4pPr marL="1612973" indent="-230424"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4pPr>
            <a:lvl5pPr marL="2073823" indent="-230424"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5pPr>
            <a:lvl6pPr marL="2534672" indent="-230424" defTabSz="916899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6pPr>
            <a:lvl7pPr marL="2995522" indent="-230424" defTabSz="916899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7pPr>
            <a:lvl8pPr marL="3456370" indent="-230424" defTabSz="916899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8pPr>
            <a:lvl9pPr marL="3917220" indent="-230424" defTabSz="916899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ACF76BC7-6D0B-43CF-B3D9-F99D36277909}" type="slidenum">
              <a:rPr lang="de-DE" sz="1200">
                <a:solidFill>
                  <a:schemeClr val="tx1"/>
                </a:solidFill>
              </a:rPr>
              <a:pPr eaLnBrk="1" hangingPunct="1"/>
              <a:t>11</a:t>
            </a:fld>
            <a:endParaRPr lang="de-DE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35251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dirty="0" smtClean="0">
              <a:latin typeface="Arial" charset="0"/>
            </a:endParaRPr>
          </a:p>
        </p:txBody>
      </p:sp>
      <p:sp>
        <p:nvSpPr>
          <p:cNvPr id="717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1pPr>
            <a:lvl2pPr marL="748880" indent="-288031"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2pPr>
            <a:lvl3pPr marL="1152123" indent="-230424"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3pPr>
            <a:lvl4pPr marL="1612973" indent="-230424"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4pPr>
            <a:lvl5pPr marL="2073823" indent="-230424"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5pPr>
            <a:lvl6pPr marL="2534672" indent="-230424" defTabSz="916899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6pPr>
            <a:lvl7pPr marL="2995522" indent="-230424" defTabSz="916899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7pPr>
            <a:lvl8pPr marL="3456370" indent="-230424" defTabSz="916899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8pPr>
            <a:lvl9pPr marL="3917220" indent="-230424" defTabSz="916899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ACF76BC7-6D0B-43CF-B3D9-F99D36277909}" type="slidenum">
              <a:rPr lang="de-DE" sz="1200">
                <a:solidFill>
                  <a:schemeClr val="tx1"/>
                </a:solidFill>
              </a:rPr>
              <a:pPr eaLnBrk="1" hangingPunct="1"/>
              <a:t>2</a:t>
            </a:fld>
            <a:endParaRPr lang="de-DE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35251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dirty="0" smtClean="0">
              <a:latin typeface="Arial" charset="0"/>
            </a:endParaRPr>
          </a:p>
        </p:txBody>
      </p:sp>
      <p:sp>
        <p:nvSpPr>
          <p:cNvPr id="717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1pPr>
            <a:lvl2pPr marL="748880" indent="-288031"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2pPr>
            <a:lvl3pPr marL="1152123" indent="-230424"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3pPr>
            <a:lvl4pPr marL="1612973" indent="-230424"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4pPr>
            <a:lvl5pPr marL="2073823" indent="-230424"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5pPr>
            <a:lvl6pPr marL="2534672" indent="-230424" defTabSz="916899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6pPr>
            <a:lvl7pPr marL="2995522" indent="-230424" defTabSz="916899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7pPr>
            <a:lvl8pPr marL="3456370" indent="-230424" defTabSz="916899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8pPr>
            <a:lvl9pPr marL="3917220" indent="-230424" defTabSz="916899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ACF76BC7-6D0B-43CF-B3D9-F99D36277909}" type="slidenum">
              <a:rPr lang="de-DE" sz="1200">
                <a:solidFill>
                  <a:schemeClr val="tx1"/>
                </a:solidFill>
              </a:rPr>
              <a:pPr eaLnBrk="1" hangingPunct="1"/>
              <a:t>3</a:t>
            </a:fld>
            <a:endParaRPr lang="de-DE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35251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dirty="0" smtClean="0">
              <a:latin typeface="Arial" charset="0"/>
            </a:endParaRPr>
          </a:p>
        </p:txBody>
      </p:sp>
      <p:sp>
        <p:nvSpPr>
          <p:cNvPr id="717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1pPr>
            <a:lvl2pPr marL="748880" indent="-288031"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2pPr>
            <a:lvl3pPr marL="1152123" indent="-230424"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3pPr>
            <a:lvl4pPr marL="1612973" indent="-230424"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4pPr>
            <a:lvl5pPr marL="2073823" indent="-230424"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5pPr>
            <a:lvl6pPr marL="2534672" indent="-230424" defTabSz="916899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6pPr>
            <a:lvl7pPr marL="2995522" indent="-230424" defTabSz="916899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7pPr>
            <a:lvl8pPr marL="3456370" indent="-230424" defTabSz="916899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8pPr>
            <a:lvl9pPr marL="3917220" indent="-230424" defTabSz="916899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ACF76BC7-6D0B-43CF-B3D9-F99D36277909}" type="slidenum">
              <a:rPr lang="de-DE" sz="1200">
                <a:solidFill>
                  <a:schemeClr val="tx1"/>
                </a:solidFill>
              </a:rPr>
              <a:pPr eaLnBrk="1" hangingPunct="1"/>
              <a:t>4</a:t>
            </a:fld>
            <a:endParaRPr lang="de-DE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35251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dirty="0" smtClean="0">
              <a:latin typeface="Arial" charset="0"/>
            </a:endParaRPr>
          </a:p>
        </p:txBody>
      </p:sp>
      <p:sp>
        <p:nvSpPr>
          <p:cNvPr id="717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1pPr>
            <a:lvl2pPr marL="748880" indent="-288031"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2pPr>
            <a:lvl3pPr marL="1152123" indent="-230424"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3pPr>
            <a:lvl4pPr marL="1612973" indent="-230424"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4pPr>
            <a:lvl5pPr marL="2073823" indent="-230424"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5pPr>
            <a:lvl6pPr marL="2534672" indent="-230424" defTabSz="916899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6pPr>
            <a:lvl7pPr marL="2995522" indent="-230424" defTabSz="916899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7pPr>
            <a:lvl8pPr marL="3456370" indent="-230424" defTabSz="916899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8pPr>
            <a:lvl9pPr marL="3917220" indent="-230424" defTabSz="916899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ACF76BC7-6D0B-43CF-B3D9-F99D36277909}" type="slidenum">
              <a:rPr lang="de-DE" sz="1200">
                <a:solidFill>
                  <a:schemeClr val="tx1"/>
                </a:solidFill>
              </a:rPr>
              <a:pPr eaLnBrk="1" hangingPunct="1"/>
              <a:t>5</a:t>
            </a:fld>
            <a:endParaRPr lang="de-DE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35251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dirty="0" smtClean="0">
              <a:latin typeface="Arial" charset="0"/>
            </a:endParaRPr>
          </a:p>
        </p:txBody>
      </p:sp>
      <p:sp>
        <p:nvSpPr>
          <p:cNvPr id="717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1pPr>
            <a:lvl2pPr marL="748880" indent="-288031"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2pPr>
            <a:lvl3pPr marL="1152123" indent="-230424"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3pPr>
            <a:lvl4pPr marL="1612973" indent="-230424"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4pPr>
            <a:lvl5pPr marL="2073823" indent="-230424"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5pPr>
            <a:lvl6pPr marL="2534672" indent="-230424" defTabSz="916899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6pPr>
            <a:lvl7pPr marL="2995522" indent="-230424" defTabSz="916899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7pPr>
            <a:lvl8pPr marL="3456370" indent="-230424" defTabSz="916899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8pPr>
            <a:lvl9pPr marL="3917220" indent="-230424" defTabSz="916899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ACF76BC7-6D0B-43CF-B3D9-F99D36277909}" type="slidenum">
              <a:rPr lang="de-DE" sz="1200">
                <a:solidFill>
                  <a:schemeClr val="tx1"/>
                </a:solidFill>
              </a:rPr>
              <a:pPr eaLnBrk="1" hangingPunct="1"/>
              <a:t>6</a:t>
            </a:fld>
            <a:endParaRPr lang="de-DE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35251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dirty="0" smtClean="0">
              <a:latin typeface="Arial" charset="0"/>
            </a:endParaRPr>
          </a:p>
        </p:txBody>
      </p:sp>
      <p:sp>
        <p:nvSpPr>
          <p:cNvPr id="717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1pPr>
            <a:lvl2pPr marL="748880" indent="-288031"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2pPr>
            <a:lvl3pPr marL="1152123" indent="-230424"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3pPr>
            <a:lvl4pPr marL="1612973" indent="-230424"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4pPr>
            <a:lvl5pPr marL="2073823" indent="-230424"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5pPr>
            <a:lvl6pPr marL="2534672" indent="-230424" defTabSz="916899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6pPr>
            <a:lvl7pPr marL="2995522" indent="-230424" defTabSz="916899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7pPr>
            <a:lvl8pPr marL="3456370" indent="-230424" defTabSz="916899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8pPr>
            <a:lvl9pPr marL="3917220" indent="-230424" defTabSz="916899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ACF76BC7-6D0B-43CF-B3D9-F99D36277909}" type="slidenum">
              <a:rPr lang="de-DE" sz="1200">
                <a:solidFill>
                  <a:schemeClr val="tx1"/>
                </a:solidFill>
              </a:rPr>
              <a:pPr eaLnBrk="1" hangingPunct="1"/>
              <a:t>7</a:t>
            </a:fld>
            <a:endParaRPr lang="de-DE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35251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dirty="0" smtClean="0">
              <a:latin typeface="Arial" charset="0"/>
            </a:endParaRPr>
          </a:p>
        </p:txBody>
      </p:sp>
      <p:sp>
        <p:nvSpPr>
          <p:cNvPr id="717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1pPr>
            <a:lvl2pPr marL="748880" indent="-288031"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2pPr>
            <a:lvl3pPr marL="1152123" indent="-230424"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3pPr>
            <a:lvl4pPr marL="1612973" indent="-230424"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4pPr>
            <a:lvl5pPr marL="2073823" indent="-230424"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5pPr>
            <a:lvl6pPr marL="2534672" indent="-230424" defTabSz="916899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6pPr>
            <a:lvl7pPr marL="2995522" indent="-230424" defTabSz="916899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7pPr>
            <a:lvl8pPr marL="3456370" indent="-230424" defTabSz="916899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8pPr>
            <a:lvl9pPr marL="3917220" indent="-230424" defTabSz="916899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ACF76BC7-6D0B-43CF-B3D9-F99D36277909}" type="slidenum">
              <a:rPr lang="de-DE" sz="1200">
                <a:solidFill>
                  <a:schemeClr val="tx1"/>
                </a:solidFill>
              </a:rPr>
              <a:pPr eaLnBrk="1" hangingPunct="1"/>
              <a:t>8</a:t>
            </a:fld>
            <a:endParaRPr lang="de-DE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35251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dirty="0" smtClean="0">
              <a:latin typeface="Arial" charset="0"/>
            </a:endParaRPr>
          </a:p>
        </p:txBody>
      </p:sp>
      <p:sp>
        <p:nvSpPr>
          <p:cNvPr id="717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1pPr>
            <a:lvl2pPr marL="748880" indent="-288031"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2pPr>
            <a:lvl3pPr marL="1152123" indent="-230424"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3pPr>
            <a:lvl4pPr marL="1612973" indent="-230424"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4pPr>
            <a:lvl5pPr marL="2073823" indent="-230424"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5pPr>
            <a:lvl6pPr marL="2534672" indent="-230424" defTabSz="916899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6pPr>
            <a:lvl7pPr marL="2995522" indent="-230424" defTabSz="916899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7pPr>
            <a:lvl8pPr marL="3456370" indent="-230424" defTabSz="916899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8pPr>
            <a:lvl9pPr marL="3917220" indent="-230424" defTabSz="916899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ACF76BC7-6D0B-43CF-B3D9-F99D36277909}" type="slidenum">
              <a:rPr lang="de-DE" sz="1200">
                <a:solidFill>
                  <a:schemeClr val="tx1"/>
                </a:solidFill>
              </a:rPr>
              <a:pPr eaLnBrk="1" hangingPunct="1"/>
              <a:t>9</a:t>
            </a:fld>
            <a:endParaRPr lang="de-DE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3525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2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460137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00401732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274638"/>
            <a:ext cx="79200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56000" y="1600200"/>
            <a:ext cx="1800000" cy="4525963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05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5" name="Inhaltsplatzhalter 2"/>
          <p:cNvSpPr>
            <a:spLocks noGrp="1"/>
          </p:cNvSpPr>
          <p:nvPr>
            <p:ph sz="half" idx="10"/>
          </p:nvPr>
        </p:nvSpPr>
        <p:spPr>
          <a:xfrm>
            <a:off x="2797167" y="1602000"/>
            <a:ext cx="1800000" cy="4525963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6" name="Inhaltsplatzhalter 2"/>
          <p:cNvSpPr>
            <a:spLocks noGrp="1"/>
          </p:cNvSpPr>
          <p:nvPr>
            <p:ph sz="half" idx="11"/>
          </p:nvPr>
        </p:nvSpPr>
        <p:spPr>
          <a:xfrm>
            <a:off x="4860232" y="1602000"/>
            <a:ext cx="1800000" cy="4525963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7" name="Inhaltsplatzhalter 2"/>
          <p:cNvSpPr>
            <a:spLocks noGrp="1"/>
          </p:cNvSpPr>
          <p:nvPr>
            <p:ph sz="half" idx="12"/>
          </p:nvPr>
        </p:nvSpPr>
        <p:spPr>
          <a:xfrm>
            <a:off x="6876456" y="1602000"/>
            <a:ext cx="1800000" cy="4525963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cxnSp>
        <p:nvCxnSpPr>
          <p:cNvPr id="8" name="Gerade Verbindung 7"/>
          <p:cNvCxnSpPr/>
          <p:nvPr userDrawn="1"/>
        </p:nvCxnSpPr>
        <p:spPr>
          <a:xfrm>
            <a:off x="755999" y="141277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Datumsplatzhalter 13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09.06.2016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5" name="Fußzeilenplatzhalter 1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Ergebnispräsentation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8746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hne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09.06.2016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Ergebnispräsentation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  <p:cxnSp>
        <p:nvCxnSpPr>
          <p:cNvPr id="6" name="Gerade Verbindung 5"/>
          <p:cNvCxnSpPr/>
          <p:nvPr userDrawn="1"/>
        </p:nvCxnSpPr>
        <p:spPr>
          <a:xfrm>
            <a:off x="755999" y="141277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78708796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9" name="Inhaltsplatzhalter 3"/>
          <p:cNvSpPr>
            <a:spLocks noGrp="1"/>
          </p:cNvSpPr>
          <p:nvPr>
            <p:ph sz="half" idx="10"/>
          </p:nvPr>
        </p:nvSpPr>
        <p:spPr>
          <a:xfrm>
            <a:off x="6156456" y="1602000"/>
            <a:ext cx="2520000" cy="45259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sp>
        <p:nvSpPr>
          <p:cNvPr id="4" name="Diagrammplatzhalter 3"/>
          <p:cNvSpPr>
            <a:spLocks noGrp="1"/>
          </p:cNvSpPr>
          <p:nvPr>
            <p:ph type="chart" sz="quarter" idx="11"/>
          </p:nvPr>
        </p:nvSpPr>
        <p:spPr>
          <a:xfrm>
            <a:off x="755650" y="1602000"/>
            <a:ext cx="5256213" cy="4525200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r>
              <a:rPr lang="de-DE" smtClean="0"/>
              <a:t>Diagramm durch Klicken auf Symbol hinzufügen</a:t>
            </a:r>
            <a:endParaRPr lang="de-DE" dirty="0"/>
          </a:p>
        </p:txBody>
      </p:sp>
      <p:cxnSp>
        <p:nvCxnSpPr>
          <p:cNvPr id="5" name="Gerade Verbindung 4"/>
          <p:cNvCxnSpPr/>
          <p:nvPr userDrawn="1"/>
        </p:nvCxnSpPr>
        <p:spPr>
          <a:xfrm>
            <a:off x="755999" y="141277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umsplatzhalter 1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09.06.2016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3" name="Fußzeilenplatzhalter 1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Ergebnispräsentation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80775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55576" y="1493912"/>
            <a:ext cx="7920000" cy="494928"/>
          </a:xfrm>
        </p:spPr>
        <p:txBody>
          <a:bodyPr anchor="t"/>
          <a:lstStyle>
            <a:lvl1pPr>
              <a:defRPr/>
            </a:lvl1pPr>
          </a:lstStyle>
          <a:p>
            <a:r>
              <a:rPr lang="de-DE" dirty="0" smtClean="0"/>
              <a:t>Zwischenüberschrift</a:t>
            </a:r>
            <a:endParaRPr lang="de-DE" dirty="0"/>
          </a:p>
        </p:txBody>
      </p:sp>
      <p:cxnSp>
        <p:nvCxnSpPr>
          <p:cNvPr id="6" name="Gerade Verbindung 5"/>
          <p:cNvCxnSpPr/>
          <p:nvPr userDrawn="1"/>
        </p:nvCxnSpPr>
        <p:spPr>
          <a:xfrm>
            <a:off x="755999" y="141277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Inhaltsplatzhalter 10"/>
          <p:cNvSpPr>
            <a:spLocks noGrp="1"/>
          </p:cNvSpPr>
          <p:nvPr>
            <p:ph sz="quarter" idx="10" hasCustomPrompt="1"/>
          </p:nvPr>
        </p:nvSpPr>
        <p:spPr>
          <a:xfrm>
            <a:off x="756000" y="1988840"/>
            <a:ext cx="7920000" cy="574675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de-DE" dirty="0" smtClean="0"/>
              <a:t>Untertitel</a:t>
            </a:r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09.06.2016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Ergebnispräsentation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7888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feld 10"/>
          <p:cNvSpPr txBox="1"/>
          <p:nvPr userDrawn="1"/>
        </p:nvSpPr>
        <p:spPr>
          <a:xfrm>
            <a:off x="683568" y="897945"/>
            <a:ext cx="7920000" cy="52322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2800" dirty="0" smtClean="0">
                <a:solidFill>
                  <a:srgbClr val="64B9E6"/>
                </a:solidFill>
                <a:latin typeface="Arial"/>
              </a:rPr>
              <a:t>Vielen Dank für Ihre Aufmerksamkeit</a:t>
            </a:r>
            <a:endParaRPr lang="de-DE" sz="2800" dirty="0">
              <a:solidFill>
                <a:srgbClr val="64B9E6"/>
              </a:solidFill>
              <a:latin typeface="Arial"/>
            </a:endParaRPr>
          </a:p>
        </p:txBody>
      </p:sp>
      <p:sp>
        <p:nvSpPr>
          <p:cNvPr id="3" name="Rechteck 2"/>
          <p:cNvSpPr/>
          <p:nvPr userDrawn="1"/>
        </p:nvSpPr>
        <p:spPr>
          <a:xfrm>
            <a:off x="680075" y="3369600"/>
            <a:ext cx="3747909" cy="21175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None/>
            </a:pPr>
            <a:r>
              <a:rPr lang="de-DE" sz="1400" b="1" dirty="0" err="1" smtClean="0">
                <a:solidFill>
                  <a:srgbClr val="000000"/>
                </a:solidFill>
                <a:latin typeface="Arial"/>
              </a:rPr>
              <a:t>bayme</a:t>
            </a:r>
            <a:r>
              <a:rPr lang="de-DE" sz="1400" b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de-DE" sz="1400" b="1" dirty="0" err="1" smtClean="0">
                <a:solidFill>
                  <a:srgbClr val="000000"/>
                </a:solidFill>
                <a:latin typeface="Arial"/>
              </a:rPr>
              <a:t>vbm</a:t>
            </a:r>
            <a:endParaRPr lang="de-DE" sz="1400" b="1" dirty="0" smtClean="0">
              <a:solidFill>
                <a:srgbClr val="000000"/>
              </a:solidFill>
              <a:latin typeface="Arial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None/>
            </a:pPr>
            <a:r>
              <a:rPr lang="de-DE" sz="1400" dirty="0" smtClean="0">
                <a:solidFill>
                  <a:srgbClr val="000000"/>
                </a:solidFill>
                <a:latin typeface="Arial"/>
              </a:rPr>
              <a:t>Die bayerischen Metall- und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None/>
            </a:pPr>
            <a:r>
              <a:rPr lang="de-DE" sz="1400" dirty="0" smtClean="0">
                <a:solidFill>
                  <a:srgbClr val="000000"/>
                </a:solidFill>
                <a:latin typeface="Arial"/>
              </a:rPr>
              <a:t>Elektro-Arbeitgeber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None/>
            </a:pPr>
            <a:r>
              <a:rPr lang="de-DE" sz="1400" dirty="0" smtClean="0">
                <a:solidFill>
                  <a:srgbClr val="000000"/>
                </a:solidFill>
                <a:latin typeface="Arial"/>
              </a:rPr>
              <a:t> 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None/>
              <a:defRPr/>
            </a:pPr>
            <a:endParaRPr lang="de-DE" sz="1400" dirty="0" smtClean="0">
              <a:solidFill>
                <a:srgbClr val="000000"/>
              </a:solidFill>
              <a:latin typeface="Arial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None/>
              <a:defRPr/>
            </a:pPr>
            <a:endParaRPr lang="de-DE" sz="1400" dirty="0" smtClean="0">
              <a:solidFill>
                <a:srgbClr val="000000"/>
              </a:solidFill>
              <a:latin typeface="Arial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None/>
            </a:pPr>
            <a:r>
              <a:rPr lang="de-DE" sz="1400" dirty="0" smtClean="0">
                <a:solidFill>
                  <a:srgbClr val="000000"/>
                </a:solidFill>
                <a:latin typeface="Arial"/>
              </a:rPr>
              <a:t> 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None/>
            </a:pPr>
            <a:r>
              <a:rPr lang="de-DE" sz="1400" dirty="0" smtClean="0">
                <a:solidFill>
                  <a:srgbClr val="000000"/>
                </a:solidFill>
                <a:latin typeface="Arial"/>
              </a:rPr>
              <a:t>www.baymevbm.de</a:t>
            </a:r>
          </a:p>
        </p:txBody>
      </p:sp>
      <p:cxnSp>
        <p:nvCxnSpPr>
          <p:cNvPr id="5" name="Gerade Verbindung 4"/>
          <p:cNvCxnSpPr/>
          <p:nvPr userDrawn="1"/>
        </p:nvCxnSpPr>
        <p:spPr>
          <a:xfrm>
            <a:off x="755999" y="141277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09.06.2016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3" name="Fußzeilenplatzhalt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Ergebnispräsentation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1091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5187" y="206399"/>
            <a:ext cx="6639636" cy="516933"/>
          </a:xfrm>
          <a:prstGeom prst="rect">
            <a:avLst/>
          </a:prstGeom>
        </p:spPr>
        <p:txBody>
          <a:bodyPr/>
          <a:lstStyle>
            <a:lvl1pPr algn="l">
              <a:defRPr sz="24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4382391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\\GR-SERVER\gr_all\gr_projects_aktuell\verbaende_design\powerpoint\titelbilder\baymevbm-Titelslide-V01a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4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70400" y="5237446"/>
            <a:ext cx="7920000" cy="908808"/>
          </a:xfrm>
        </p:spPr>
        <p:txBody>
          <a:bodyPr>
            <a:noAutofit/>
          </a:bodyPr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770400" y="6165304"/>
            <a:ext cx="7920000" cy="687712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10" name="Textfeld 9"/>
          <p:cNvSpPr txBox="1"/>
          <p:nvPr userDrawn="1"/>
        </p:nvSpPr>
        <p:spPr>
          <a:xfrm>
            <a:off x="770400" y="4943688"/>
            <a:ext cx="7920000" cy="26161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de-DE" sz="140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50943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98400" y="356400"/>
            <a:ext cx="79200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56456" y="1573200"/>
            <a:ext cx="7920000" cy="47880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cxnSp>
        <p:nvCxnSpPr>
          <p:cNvPr id="10" name="Gerade Verbindung 9"/>
          <p:cNvCxnSpPr/>
          <p:nvPr userDrawn="1"/>
        </p:nvCxnSpPr>
        <p:spPr>
          <a:xfrm>
            <a:off x="756456" y="1501200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7236296" y="6541200"/>
            <a:ext cx="1500386" cy="268139"/>
          </a:xfrm>
        </p:spPr>
        <p:txBody>
          <a:bodyPr/>
          <a:lstStyle/>
          <a:p>
            <a:r>
              <a:rPr lang="de-DE" dirty="0" smtClean="0">
                <a:solidFill>
                  <a:prstClr val="black"/>
                </a:solidFill>
              </a:rPr>
              <a:t>19.09.2016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222778" y="6541200"/>
            <a:ext cx="6020096" cy="268139"/>
          </a:xfrm>
        </p:spPr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Ergebnispräsentation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56456" y="6541200"/>
            <a:ext cx="432000" cy="270000"/>
          </a:xfrm>
        </p:spPr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1508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viel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47611" y="274638"/>
            <a:ext cx="7920000" cy="1058862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56000" y="1543050"/>
            <a:ext cx="7920000" cy="486495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cxnSp>
        <p:nvCxnSpPr>
          <p:cNvPr id="4" name="Gerade Verbindung 3"/>
          <p:cNvCxnSpPr/>
          <p:nvPr userDrawn="1"/>
        </p:nvCxnSpPr>
        <p:spPr>
          <a:xfrm>
            <a:off x="755999" y="126228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09.06.2016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Ergebnispräsentation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9062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274638"/>
            <a:ext cx="79200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56000" y="1600200"/>
            <a:ext cx="38700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804802" y="1600200"/>
            <a:ext cx="38700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cxnSp>
        <p:nvCxnSpPr>
          <p:cNvPr id="8" name="Gerade Verbindung 7"/>
          <p:cNvCxnSpPr/>
          <p:nvPr userDrawn="1"/>
        </p:nvCxnSpPr>
        <p:spPr>
          <a:xfrm>
            <a:off x="755999" y="141277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09.06.2016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3" name="Fußzeilenplatzhalt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Ergebnispräsentation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29751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31000" y="188913"/>
            <a:ext cx="2162175" cy="59372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42888" y="188913"/>
            <a:ext cx="6335712" cy="593725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746885782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* horizontal, 2 *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274638"/>
            <a:ext cx="7920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56000" y="1535112"/>
            <a:ext cx="7920000" cy="1605855"/>
          </a:xfrm>
        </p:spPr>
        <p:txBody>
          <a:bodyPr anchor="t">
            <a:normAutofit/>
          </a:bodyPr>
          <a:lstStyle>
            <a:lvl1pPr marL="0" indent="0">
              <a:buNone/>
              <a:defRPr lang="de-DE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</a:pPr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756000" y="3212975"/>
            <a:ext cx="3870000" cy="291318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806456" y="3212975"/>
            <a:ext cx="3870000" cy="291318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cxnSp>
        <p:nvCxnSpPr>
          <p:cNvPr id="10" name="Gerade Verbindung 9"/>
          <p:cNvCxnSpPr/>
          <p:nvPr userDrawn="1"/>
        </p:nvCxnSpPr>
        <p:spPr>
          <a:xfrm>
            <a:off x="755999" y="141277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umsplatzhalt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09.06.2016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Ergebnispräsentation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756456" y="6534000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215666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274638"/>
            <a:ext cx="79200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56000" y="1600200"/>
            <a:ext cx="25200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66993" y="1600200"/>
            <a:ext cx="25200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sp>
        <p:nvSpPr>
          <p:cNvPr id="5" name="Inhaltsplatzhalter 3"/>
          <p:cNvSpPr>
            <a:spLocks noGrp="1"/>
          </p:cNvSpPr>
          <p:nvPr>
            <p:ph sz="half" idx="10"/>
          </p:nvPr>
        </p:nvSpPr>
        <p:spPr>
          <a:xfrm>
            <a:off x="6156456" y="1602000"/>
            <a:ext cx="25200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cxnSp>
        <p:nvCxnSpPr>
          <p:cNvPr id="6" name="Gerade Verbindung 5"/>
          <p:cNvCxnSpPr/>
          <p:nvPr userDrawn="1"/>
        </p:nvCxnSpPr>
        <p:spPr>
          <a:xfrm>
            <a:off x="755999" y="141277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umsplatzhalter 1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09.06.2016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Ergebnispräsentation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56341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274638"/>
            <a:ext cx="79200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56000" y="1600200"/>
            <a:ext cx="1800000" cy="4525963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05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5" name="Inhaltsplatzhalter 2"/>
          <p:cNvSpPr>
            <a:spLocks noGrp="1"/>
          </p:cNvSpPr>
          <p:nvPr>
            <p:ph sz="half" idx="10"/>
          </p:nvPr>
        </p:nvSpPr>
        <p:spPr>
          <a:xfrm>
            <a:off x="2797167" y="1602000"/>
            <a:ext cx="1800000" cy="4525963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6" name="Inhaltsplatzhalter 2"/>
          <p:cNvSpPr>
            <a:spLocks noGrp="1"/>
          </p:cNvSpPr>
          <p:nvPr>
            <p:ph sz="half" idx="11"/>
          </p:nvPr>
        </p:nvSpPr>
        <p:spPr>
          <a:xfrm>
            <a:off x="4860232" y="1602000"/>
            <a:ext cx="1800000" cy="4525963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7" name="Inhaltsplatzhalter 2"/>
          <p:cNvSpPr>
            <a:spLocks noGrp="1"/>
          </p:cNvSpPr>
          <p:nvPr>
            <p:ph sz="half" idx="12"/>
          </p:nvPr>
        </p:nvSpPr>
        <p:spPr>
          <a:xfrm>
            <a:off x="6876456" y="1602000"/>
            <a:ext cx="1800000" cy="4525963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cxnSp>
        <p:nvCxnSpPr>
          <p:cNvPr id="8" name="Gerade Verbindung 7"/>
          <p:cNvCxnSpPr/>
          <p:nvPr userDrawn="1"/>
        </p:nvCxnSpPr>
        <p:spPr>
          <a:xfrm>
            <a:off x="755999" y="141277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Datumsplatzhalter 13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09.06.2016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5" name="Fußzeilenplatzhalter 1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Ergebnispräsentation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51008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hne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09.06.2016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Ergebnispräsentation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  <p:cxnSp>
        <p:nvCxnSpPr>
          <p:cNvPr id="6" name="Gerade Verbindung 5"/>
          <p:cNvCxnSpPr/>
          <p:nvPr userDrawn="1"/>
        </p:nvCxnSpPr>
        <p:spPr>
          <a:xfrm>
            <a:off x="755999" y="141277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97551448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9" name="Inhaltsplatzhalter 3"/>
          <p:cNvSpPr>
            <a:spLocks noGrp="1"/>
          </p:cNvSpPr>
          <p:nvPr>
            <p:ph sz="half" idx="10"/>
          </p:nvPr>
        </p:nvSpPr>
        <p:spPr>
          <a:xfrm>
            <a:off x="6156456" y="1602000"/>
            <a:ext cx="2520000" cy="45259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sp>
        <p:nvSpPr>
          <p:cNvPr id="4" name="Diagrammplatzhalter 3"/>
          <p:cNvSpPr>
            <a:spLocks noGrp="1"/>
          </p:cNvSpPr>
          <p:nvPr>
            <p:ph type="chart" sz="quarter" idx="11"/>
          </p:nvPr>
        </p:nvSpPr>
        <p:spPr>
          <a:xfrm>
            <a:off x="755650" y="1602000"/>
            <a:ext cx="5256213" cy="4525200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r>
              <a:rPr lang="de-DE" smtClean="0"/>
              <a:t>Diagramm durch Klicken auf Symbol hinzufügen</a:t>
            </a:r>
            <a:endParaRPr lang="de-DE" dirty="0"/>
          </a:p>
        </p:txBody>
      </p:sp>
      <p:cxnSp>
        <p:nvCxnSpPr>
          <p:cNvPr id="5" name="Gerade Verbindung 4"/>
          <p:cNvCxnSpPr/>
          <p:nvPr userDrawn="1"/>
        </p:nvCxnSpPr>
        <p:spPr>
          <a:xfrm>
            <a:off x="755999" y="141277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umsplatzhalter 1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09.06.2016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3" name="Fußzeilenplatzhalter 1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Ergebnispräsentation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82589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55576" y="1493912"/>
            <a:ext cx="7920000" cy="494928"/>
          </a:xfrm>
        </p:spPr>
        <p:txBody>
          <a:bodyPr anchor="t"/>
          <a:lstStyle>
            <a:lvl1pPr>
              <a:defRPr/>
            </a:lvl1pPr>
          </a:lstStyle>
          <a:p>
            <a:r>
              <a:rPr lang="de-DE" dirty="0" smtClean="0"/>
              <a:t>Zwischenüberschrift</a:t>
            </a:r>
            <a:endParaRPr lang="de-DE" dirty="0"/>
          </a:p>
        </p:txBody>
      </p:sp>
      <p:cxnSp>
        <p:nvCxnSpPr>
          <p:cNvPr id="6" name="Gerade Verbindung 5"/>
          <p:cNvCxnSpPr/>
          <p:nvPr userDrawn="1"/>
        </p:nvCxnSpPr>
        <p:spPr>
          <a:xfrm>
            <a:off x="755999" y="141277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Inhaltsplatzhalter 10"/>
          <p:cNvSpPr>
            <a:spLocks noGrp="1"/>
          </p:cNvSpPr>
          <p:nvPr>
            <p:ph sz="quarter" idx="10" hasCustomPrompt="1"/>
          </p:nvPr>
        </p:nvSpPr>
        <p:spPr>
          <a:xfrm>
            <a:off x="756000" y="1988840"/>
            <a:ext cx="7920000" cy="574675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de-DE" dirty="0" smtClean="0"/>
              <a:t>Untertitel</a:t>
            </a:r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09.06.2016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Ergebnispräsentation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9104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feld 10"/>
          <p:cNvSpPr txBox="1"/>
          <p:nvPr userDrawn="1"/>
        </p:nvSpPr>
        <p:spPr>
          <a:xfrm>
            <a:off x="683568" y="897945"/>
            <a:ext cx="7920000" cy="52322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2800" dirty="0" smtClean="0">
                <a:solidFill>
                  <a:srgbClr val="64B9E6"/>
                </a:solidFill>
                <a:latin typeface="Arial"/>
              </a:rPr>
              <a:t>Vielen Dank für Ihre Aufmerksamkeit</a:t>
            </a:r>
            <a:endParaRPr lang="de-DE" sz="2800" dirty="0">
              <a:solidFill>
                <a:srgbClr val="64B9E6"/>
              </a:solidFill>
              <a:latin typeface="Arial"/>
            </a:endParaRPr>
          </a:p>
        </p:txBody>
      </p:sp>
      <p:sp>
        <p:nvSpPr>
          <p:cNvPr id="3" name="Rechteck 2"/>
          <p:cNvSpPr/>
          <p:nvPr userDrawn="1"/>
        </p:nvSpPr>
        <p:spPr>
          <a:xfrm>
            <a:off x="680075" y="3369600"/>
            <a:ext cx="3747909" cy="21175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None/>
            </a:pPr>
            <a:r>
              <a:rPr lang="de-DE" sz="1400" b="1" dirty="0" err="1" smtClean="0">
                <a:solidFill>
                  <a:srgbClr val="000000"/>
                </a:solidFill>
                <a:latin typeface="Arial"/>
              </a:rPr>
              <a:t>bayme</a:t>
            </a:r>
            <a:r>
              <a:rPr lang="de-DE" sz="1400" b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de-DE" sz="1400" b="1" dirty="0" err="1" smtClean="0">
                <a:solidFill>
                  <a:srgbClr val="000000"/>
                </a:solidFill>
                <a:latin typeface="Arial"/>
              </a:rPr>
              <a:t>vbm</a:t>
            </a:r>
            <a:endParaRPr lang="de-DE" sz="1400" b="1" dirty="0" smtClean="0">
              <a:solidFill>
                <a:srgbClr val="000000"/>
              </a:solidFill>
              <a:latin typeface="Arial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None/>
            </a:pPr>
            <a:r>
              <a:rPr lang="de-DE" sz="1400" dirty="0" smtClean="0">
                <a:solidFill>
                  <a:srgbClr val="000000"/>
                </a:solidFill>
                <a:latin typeface="Arial"/>
              </a:rPr>
              <a:t>Die bayerischen Metall- und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None/>
            </a:pPr>
            <a:r>
              <a:rPr lang="de-DE" sz="1400" dirty="0" smtClean="0">
                <a:solidFill>
                  <a:srgbClr val="000000"/>
                </a:solidFill>
                <a:latin typeface="Arial"/>
              </a:rPr>
              <a:t>Elektro-Arbeitgeber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None/>
            </a:pPr>
            <a:r>
              <a:rPr lang="de-DE" sz="1400" dirty="0" smtClean="0">
                <a:solidFill>
                  <a:srgbClr val="000000"/>
                </a:solidFill>
                <a:latin typeface="Arial"/>
              </a:rPr>
              <a:t> 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None/>
              <a:defRPr/>
            </a:pPr>
            <a:endParaRPr lang="de-DE" sz="1400" dirty="0" smtClean="0">
              <a:solidFill>
                <a:srgbClr val="000000"/>
              </a:solidFill>
              <a:latin typeface="Arial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None/>
              <a:defRPr/>
            </a:pPr>
            <a:endParaRPr lang="de-DE" sz="1400" dirty="0" smtClean="0">
              <a:solidFill>
                <a:srgbClr val="000000"/>
              </a:solidFill>
              <a:latin typeface="Arial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None/>
            </a:pPr>
            <a:r>
              <a:rPr lang="de-DE" sz="1400" dirty="0" smtClean="0">
                <a:solidFill>
                  <a:srgbClr val="000000"/>
                </a:solidFill>
                <a:latin typeface="Arial"/>
              </a:rPr>
              <a:t> 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None/>
            </a:pPr>
            <a:r>
              <a:rPr lang="de-DE" sz="1400" dirty="0" smtClean="0">
                <a:solidFill>
                  <a:srgbClr val="000000"/>
                </a:solidFill>
                <a:latin typeface="Arial"/>
              </a:rPr>
              <a:t>www.baymevbm.de</a:t>
            </a:r>
          </a:p>
        </p:txBody>
      </p:sp>
      <p:cxnSp>
        <p:nvCxnSpPr>
          <p:cNvPr id="5" name="Gerade Verbindung 4"/>
          <p:cNvCxnSpPr/>
          <p:nvPr userDrawn="1"/>
        </p:nvCxnSpPr>
        <p:spPr>
          <a:xfrm>
            <a:off x="755999" y="141277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09.06.2016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3" name="Fußzeilenplatzhalt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Ergebnispräsentation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90643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5187" y="206399"/>
            <a:ext cx="6639636" cy="516933"/>
          </a:xfrm>
          <a:prstGeom prst="rect">
            <a:avLst/>
          </a:prstGeom>
        </p:spPr>
        <p:txBody>
          <a:bodyPr/>
          <a:lstStyle>
            <a:lvl1pPr algn="l">
              <a:defRPr sz="24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1739948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\\GR-SERVER\gr_all\gr_projects_aktuell\verbaende_design\powerpoint\titelbilder\baymevbm-Titelslide-V01a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4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70400" y="5237446"/>
            <a:ext cx="7920000" cy="908808"/>
          </a:xfrm>
        </p:spPr>
        <p:txBody>
          <a:bodyPr>
            <a:noAutofit/>
          </a:bodyPr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770400" y="6165304"/>
            <a:ext cx="7920000" cy="687712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10" name="Textfeld 9"/>
          <p:cNvSpPr txBox="1"/>
          <p:nvPr userDrawn="1"/>
        </p:nvSpPr>
        <p:spPr>
          <a:xfrm>
            <a:off x="770400" y="4943688"/>
            <a:ext cx="7920000" cy="26161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de-DE" sz="140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46592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98400" y="356400"/>
            <a:ext cx="79200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56456" y="1573200"/>
            <a:ext cx="7920000" cy="47880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cxnSp>
        <p:nvCxnSpPr>
          <p:cNvPr id="10" name="Gerade Verbindung 9"/>
          <p:cNvCxnSpPr/>
          <p:nvPr userDrawn="1"/>
        </p:nvCxnSpPr>
        <p:spPr>
          <a:xfrm>
            <a:off x="756456" y="1501200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7236296" y="6541200"/>
            <a:ext cx="1500386" cy="268139"/>
          </a:xfrm>
        </p:spPr>
        <p:txBody>
          <a:bodyPr/>
          <a:lstStyle/>
          <a:p>
            <a:r>
              <a:rPr lang="de-DE" dirty="0" smtClean="0">
                <a:solidFill>
                  <a:prstClr val="black"/>
                </a:solidFill>
              </a:rPr>
              <a:t>19.09.2016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222778" y="6541200"/>
            <a:ext cx="6020096" cy="268139"/>
          </a:xfrm>
        </p:spPr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Ergebnispräsentation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56456" y="6541200"/>
            <a:ext cx="432000" cy="270000"/>
          </a:xfrm>
        </p:spPr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2516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461125"/>
            <a:ext cx="2895600" cy="3524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http://www.itb.uni-bremen.de</a:t>
            </a:r>
          </a:p>
        </p:txBody>
      </p:sp>
    </p:spTree>
    <p:extLst>
      <p:ext uri="{BB962C8B-B14F-4D97-AF65-F5344CB8AC3E}">
        <p14:creationId xmlns:p14="http://schemas.microsoft.com/office/powerpoint/2010/main" xmlns="" val="3601503816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viel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47611" y="274638"/>
            <a:ext cx="7920000" cy="1058862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56000" y="1543050"/>
            <a:ext cx="7920000" cy="486495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cxnSp>
        <p:nvCxnSpPr>
          <p:cNvPr id="4" name="Gerade Verbindung 3"/>
          <p:cNvCxnSpPr/>
          <p:nvPr userDrawn="1"/>
        </p:nvCxnSpPr>
        <p:spPr>
          <a:xfrm>
            <a:off x="755999" y="126228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09.06.2016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Ergebnispräsentation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06556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274638"/>
            <a:ext cx="79200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56000" y="1600200"/>
            <a:ext cx="38700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804802" y="1600200"/>
            <a:ext cx="38700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cxnSp>
        <p:nvCxnSpPr>
          <p:cNvPr id="8" name="Gerade Verbindung 7"/>
          <p:cNvCxnSpPr/>
          <p:nvPr userDrawn="1"/>
        </p:nvCxnSpPr>
        <p:spPr>
          <a:xfrm>
            <a:off x="755999" y="141277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09.06.2016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3" name="Fußzeilenplatzhalt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Ergebnispräsentation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6072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* horizontal, 2 *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274638"/>
            <a:ext cx="7920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56000" y="1535112"/>
            <a:ext cx="7920000" cy="1605855"/>
          </a:xfrm>
        </p:spPr>
        <p:txBody>
          <a:bodyPr anchor="t">
            <a:normAutofit/>
          </a:bodyPr>
          <a:lstStyle>
            <a:lvl1pPr marL="0" indent="0">
              <a:buNone/>
              <a:defRPr lang="de-DE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</a:pPr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756000" y="3212975"/>
            <a:ext cx="3870000" cy="291318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806456" y="3212975"/>
            <a:ext cx="3870000" cy="291318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cxnSp>
        <p:nvCxnSpPr>
          <p:cNvPr id="10" name="Gerade Verbindung 9"/>
          <p:cNvCxnSpPr/>
          <p:nvPr userDrawn="1"/>
        </p:nvCxnSpPr>
        <p:spPr>
          <a:xfrm>
            <a:off x="755999" y="141277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umsplatzhalt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09.06.2016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Ergebnispräsentation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756456" y="6534000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718622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274638"/>
            <a:ext cx="79200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56000" y="1600200"/>
            <a:ext cx="25200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66993" y="1600200"/>
            <a:ext cx="25200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sp>
        <p:nvSpPr>
          <p:cNvPr id="5" name="Inhaltsplatzhalter 3"/>
          <p:cNvSpPr>
            <a:spLocks noGrp="1"/>
          </p:cNvSpPr>
          <p:nvPr>
            <p:ph sz="half" idx="10"/>
          </p:nvPr>
        </p:nvSpPr>
        <p:spPr>
          <a:xfrm>
            <a:off x="6156456" y="1602000"/>
            <a:ext cx="25200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cxnSp>
        <p:nvCxnSpPr>
          <p:cNvPr id="6" name="Gerade Verbindung 5"/>
          <p:cNvCxnSpPr/>
          <p:nvPr userDrawn="1"/>
        </p:nvCxnSpPr>
        <p:spPr>
          <a:xfrm>
            <a:off x="755999" y="141277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umsplatzhalter 1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09.06.2016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Ergebnispräsentation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2951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274638"/>
            <a:ext cx="79200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56000" y="1600200"/>
            <a:ext cx="1800000" cy="4525963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05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5" name="Inhaltsplatzhalter 2"/>
          <p:cNvSpPr>
            <a:spLocks noGrp="1"/>
          </p:cNvSpPr>
          <p:nvPr>
            <p:ph sz="half" idx="10"/>
          </p:nvPr>
        </p:nvSpPr>
        <p:spPr>
          <a:xfrm>
            <a:off x="2797167" y="1602000"/>
            <a:ext cx="1800000" cy="4525963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6" name="Inhaltsplatzhalter 2"/>
          <p:cNvSpPr>
            <a:spLocks noGrp="1"/>
          </p:cNvSpPr>
          <p:nvPr>
            <p:ph sz="half" idx="11"/>
          </p:nvPr>
        </p:nvSpPr>
        <p:spPr>
          <a:xfrm>
            <a:off x="4860232" y="1602000"/>
            <a:ext cx="1800000" cy="4525963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7" name="Inhaltsplatzhalter 2"/>
          <p:cNvSpPr>
            <a:spLocks noGrp="1"/>
          </p:cNvSpPr>
          <p:nvPr>
            <p:ph sz="half" idx="12"/>
          </p:nvPr>
        </p:nvSpPr>
        <p:spPr>
          <a:xfrm>
            <a:off x="6876456" y="1602000"/>
            <a:ext cx="1800000" cy="4525963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cxnSp>
        <p:nvCxnSpPr>
          <p:cNvPr id="8" name="Gerade Verbindung 7"/>
          <p:cNvCxnSpPr/>
          <p:nvPr userDrawn="1"/>
        </p:nvCxnSpPr>
        <p:spPr>
          <a:xfrm>
            <a:off x="755999" y="141277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Datumsplatzhalter 13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09.06.2016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5" name="Fußzeilenplatzhalter 1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Ergebnispräsentation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24131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hne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09.06.2016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Ergebnispräsentation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  <p:cxnSp>
        <p:nvCxnSpPr>
          <p:cNvPr id="6" name="Gerade Verbindung 5"/>
          <p:cNvCxnSpPr/>
          <p:nvPr userDrawn="1"/>
        </p:nvCxnSpPr>
        <p:spPr>
          <a:xfrm>
            <a:off x="755999" y="141277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48177446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9" name="Inhaltsplatzhalter 3"/>
          <p:cNvSpPr>
            <a:spLocks noGrp="1"/>
          </p:cNvSpPr>
          <p:nvPr>
            <p:ph sz="half" idx="10"/>
          </p:nvPr>
        </p:nvSpPr>
        <p:spPr>
          <a:xfrm>
            <a:off x="6156456" y="1602000"/>
            <a:ext cx="2520000" cy="45259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sp>
        <p:nvSpPr>
          <p:cNvPr id="4" name="Diagrammplatzhalter 3"/>
          <p:cNvSpPr>
            <a:spLocks noGrp="1"/>
          </p:cNvSpPr>
          <p:nvPr>
            <p:ph type="chart" sz="quarter" idx="11"/>
          </p:nvPr>
        </p:nvSpPr>
        <p:spPr>
          <a:xfrm>
            <a:off x="755650" y="1602000"/>
            <a:ext cx="5256213" cy="4525200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r>
              <a:rPr lang="de-DE" smtClean="0"/>
              <a:t>Diagramm durch Klicken auf Symbol hinzufügen</a:t>
            </a:r>
            <a:endParaRPr lang="de-DE" dirty="0"/>
          </a:p>
        </p:txBody>
      </p:sp>
      <p:cxnSp>
        <p:nvCxnSpPr>
          <p:cNvPr id="5" name="Gerade Verbindung 4"/>
          <p:cNvCxnSpPr/>
          <p:nvPr userDrawn="1"/>
        </p:nvCxnSpPr>
        <p:spPr>
          <a:xfrm>
            <a:off x="755999" y="141277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umsplatzhalter 1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09.06.2016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3" name="Fußzeilenplatzhalter 1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Ergebnispräsentation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20517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55576" y="1493912"/>
            <a:ext cx="7920000" cy="494928"/>
          </a:xfrm>
        </p:spPr>
        <p:txBody>
          <a:bodyPr anchor="t"/>
          <a:lstStyle>
            <a:lvl1pPr>
              <a:defRPr/>
            </a:lvl1pPr>
          </a:lstStyle>
          <a:p>
            <a:r>
              <a:rPr lang="de-DE" dirty="0" smtClean="0"/>
              <a:t>Zwischenüberschrift</a:t>
            </a:r>
            <a:endParaRPr lang="de-DE" dirty="0"/>
          </a:p>
        </p:txBody>
      </p:sp>
      <p:cxnSp>
        <p:nvCxnSpPr>
          <p:cNvPr id="6" name="Gerade Verbindung 5"/>
          <p:cNvCxnSpPr/>
          <p:nvPr userDrawn="1"/>
        </p:nvCxnSpPr>
        <p:spPr>
          <a:xfrm>
            <a:off x="755999" y="141277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Inhaltsplatzhalter 10"/>
          <p:cNvSpPr>
            <a:spLocks noGrp="1"/>
          </p:cNvSpPr>
          <p:nvPr>
            <p:ph sz="quarter" idx="10" hasCustomPrompt="1"/>
          </p:nvPr>
        </p:nvSpPr>
        <p:spPr>
          <a:xfrm>
            <a:off x="756000" y="1988840"/>
            <a:ext cx="7920000" cy="574675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de-DE" dirty="0" smtClean="0"/>
              <a:t>Untertitel</a:t>
            </a:r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09.06.2016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Ergebnispräsentation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4021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feld 10"/>
          <p:cNvSpPr txBox="1"/>
          <p:nvPr userDrawn="1"/>
        </p:nvSpPr>
        <p:spPr>
          <a:xfrm>
            <a:off x="683568" y="897945"/>
            <a:ext cx="7920000" cy="52322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2800" dirty="0" smtClean="0">
                <a:solidFill>
                  <a:srgbClr val="64B9E6"/>
                </a:solidFill>
                <a:latin typeface="Arial"/>
              </a:rPr>
              <a:t>Vielen Dank für Ihre Aufmerksamkeit</a:t>
            </a:r>
            <a:endParaRPr lang="de-DE" sz="2800" dirty="0">
              <a:solidFill>
                <a:srgbClr val="64B9E6"/>
              </a:solidFill>
              <a:latin typeface="Arial"/>
            </a:endParaRPr>
          </a:p>
        </p:txBody>
      </p:sp>
      <p:sp>
        <p:nvSpPr>
          <p:cNvPr id="3" name="Rechteck 2"/>
          <p:cNvSpPr/>
          <p:nvPr userDrawn="1"/>
        </p:nvSpPr>
        <p:spPr>
          <a:xfrm>
            <a:off x="680075" y="3369600"/>
            <a:ext cx="3747909" cy="21175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None/>
            </a:pPr>
            <a:r>
              <a:rPr lang="de-DE" sz="1400" b="1" dirty="0" err="1" smtClean="0">
                <a:solidFill>
                  <a:srgbClr val="000000"/>
                </a:solidFill>
                <a:latin typeface="Arial"/>
              </a:rPr>
              <a:t>bayme</a:t>
            </a:r>
            <a:r>
              <a:rPr lang="de-DE" sz="1400" b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de-DE" sz="1400" b="1" dirty="0" err="1" smtClean="0">
                <a:solidFill>
                  <a:srgbClr val="000000"/>
                </a:solidFill>
                <a:latin typeface="Arial"/>
              </a:rPr>
              <a:t>vbm</a:t>
            </a:r>
            <a:endParaRPr lang="de-DE" sz="1400" b="1" dirty="0" smtClean="0">
              <a:solidFill>
                <a:srgbClr val="000000"/>
              </a:solidFill>
              <a:latin typeface="Arial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None/>
            </a:pPr>
            <a:r>
              <a:rPr lang="de-DE" sz="1400" dirty="0" smtClean="0">
                <a:solidFill>
                  <a:srgbClr val="000000"/>
                </a:solidFill>
                <a:latin typeface="Arial"/>
              </a:rPr>
              <a:t>Die bayerischen Metall- und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None/>
            </a:pPr>
            <a:r>
              <a:rPr lang="de-DE" sz="1400" dirty="0" smtClean="0">
                <a:solidFill>
                  <a:srgbClr val="000000"/>
                </a:solidFill>
                <a:latin typeface="Arial"/>
              </a:rPr>
              <a:t>Elektro-Arbeitgeber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None/>
            </a:pPr>
            <a:r>
              <a:rPr lang="de-DE" sz="1400" dirty="0" smtClean="0">
                <a:solidFill>
                  <a:srgbClr val="000000"/>
                </a:solidFill>
                <a:latin typeface="Arial"/>
              </a:rPr>
              <a:t> 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None/>
              <a:defRPr/>
            </a:pPr>
            <a:endParaRPr lang="de-DE" sz="1400" dirty="0" smtClean="0">
              <a:solidFill>
                <a:srgbClr val="000000"/>
              </a:solidFill>
              <a:latin typeface="Arial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None/>
              <a:defRPr/>
            </a:pPr>
            <a:endParaRPr lang="de-DE" sz="1400" dirty="0" smtClean="0">
              <a:solidFill>
                <a:srgbClr val="000000"/>
              </a:solidFill>
              <a:latin typeface="Arial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None/>
            </a:pPr>
            <a:r>
              <a:rPr lang="de-DE" sz="1400" dirty="0" smtClean="0">
                <a:solidFill>
                  <a:srgbClr val="000000"/>
                </a:solidFill>
                <a:latin typeface="Arial"/>
              </a:rPr>
              <a:t> 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None/>
            </a:pPr>
            <a:r>
              <a:rPr lang="de-DE" sz="1400" dirty="0" smtClean="0">
                <a:solidFill>
                  <a:srgbClr val="000000"/>
                </a:solidFill>
                <a:latin typeface="Arial"/>
              </a:rPr>
              <a:t>www.baymevbm.de</a:t>
            </a:r>
          </a:p>
        </p:txBody>
      </p:sp>
      <p:cxnSp>
        <p:nvCxnSpPr>
          <p:cNvPr id="5" name="Gerade Verbindung 4"/>
          <p:cNvCxnSpPr/>
          <p:nvPr userDrawn="1"/>
        </p:nvCxnSpPr>
        <p:spPr>
          <a:xfrm>
            <a:off x="755999" y="141277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09.06.2016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3" name="Fußzeilenplatzhalt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Ergebnispräsentation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6117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5187" y="206399"/>
            <a:ext cx="6639636" cy="516933"/>
          </a:xfrm>
          <a:prstGeom prst="rect">
            <a:avLst/>
          </a:prstGeom>
        </p:spPr>
        <p:txBody>
          <a:bodyPr/>
          <a:lstStyle>
            <a:lvl1pPr algn="l">
              <a:defRPr sz="24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6220206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083945320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93740639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501735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8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xmlns="" val="495960067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25439" y="1009652"/>
            <a:ext cx="4191000" cy="4837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68841" y="1009652"/>
            <a:ext cx="4192587" cy="4837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133751498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158148866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1639414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5187" y="206399"/>
            <a:ext cx="6639636" cy="516933"/>
          </a:xfrm>
          <a:prstGeom prst="rect">
            <a:avLst/>
          </a:prstGeom>
        </p:spPr>
        <p:txBody>
          <a:bodyPr/>
          <a:lstStyle>
            <a:lvl1pPr algn="l">
              <a:defRPr sz="24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5441" y="1009652"/>
            <a:ext cx="8535987" cy="483711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837754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5187" y="206399"/>
            <a:ext cx="6639636" cy="516933"/>
          </a:xfrm>
          <a:prstGeom prst="rect">
            <a:avLst/>
          </a:prstGeom>
        </p:spPr>
        <p:txBody>
          <a:bodyPr/>
          <a:lstStyle>
            <a:lvl1pPr algn="l">
              <a:defRPr sz="24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5014090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61798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6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5" y="273055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6" y="1435105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xmlns="" val="20174538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654856831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xmlns="" val="326941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5264278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27825" y="274640"/>
            <a:ext cx="2133600" cy="55721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25441" y="274640"/>
            <a:ext cx="6249987" cy="55721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6610574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6553" y="274640"/>
            <a:ext cx="8513763" cy="5429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325439" y="1009652"/>
            <a:ext cx="4191000" cy="483711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68841" y="1009652"/>
            <a:ext cx="4192587" cy="483711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527635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el und Text über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6553" y="274640"/>
            <a:ext cx="8513763" cy="5429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325441" y="1009652"/>
            <a:ext cx="8535987" cy="234156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25441" y="3503613"/>
            <a:ext cx="8535987" cy="2343150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598398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el, Inhal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6553" y="274640"/>
            <a:ext cx="8513763" cy="5429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25439" y="1009652"/>
            <a:ext cx="4191000" cy="483711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668841" y="1009652"/>
            <a:ext cx="4192587" cy="483711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7483096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\\GR-SERVER\gr_all\gr_projects_aktuell\verbaende_design\powerpoint\titelbilder\baymevbm-Titelslide-V01a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4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70400" y="5237446"/>
            <a:ext cx="7920000" cy="908808"/>
          </a:xfrm>
        </p:spPr>
        <p:txBody>
          <a:bodyPr>
            <a:noAutofit/>
          </a:bodyPr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770400" y="6165304"/>
            <a:ext cx="7920000" cy="687712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10" name="Textfeld 9"/>
          <p:cNvSpPr txBox="1"/>
          <p:nvPr userDrawn="1"/>
        </p:nvSpPr>
        <p:spPr>
          <a:xfrm>
            <a:off x="770400" y="4943688"/>
            <a:ext cx="7920000" cy="26161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1400" dirty="0" smtClean="0">
                <a:solidFill>
                  <a:prstClr val="black"/>
                </a:solidFill>
                <a:latin typeface="Arial"/>
              </a:rPr>
              <a:t>Ergebnispräsentation </a:t>
            </a:r>
            <a:endParaRPr lang="de-DE" sz="140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53272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98400" y="356400"/>
            <a:ext cx="79200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56456" y="1573200"/>
            <a:ext cx="7920000" cy="47880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cxnSp>
        <p:nvCxnSpPr>
          <p:cNvPr id="10" name="Gerade Verbindung 9"/>
          <p:cNvCxnSpPr/>
          <p:nvPr userDrawn="1"/>
        </p:nvCxnSpPr>
        <p:spPr>
          <a:xfrm>
            <a:off x="756456" y="1501200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7236296" y="6541200"/>
            <a:ext cx="1500386" cy="268139"/>
          </a:xfrm>
        </p:spPr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25.11.2015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222778" y="6541200"/>
            <a:ext cx="6020096" cy="268139"/>
          </a:xfrm>
        </p:spPr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Expertenworkshop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56456" y="6541200"/>
            <a:ext cx="432000" cy="270000"/>
          </a:xfrm>
        </p:spPr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06056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viel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47611" y="274638"/>
            <a:ext cx="7920000" cy="792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56000" y="1116000"/>
            <a:ext cx="7920000" cy="52920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cxnSp>
        <p:nvCxnSpPr>
          <p:cNvPr id="4" name="Gerade Verbindung 3"/>
          <p:cNvCxnSpPr/>
          <p:nvPr userDrawn="1"/>
        </p:nvCxnSpPr>
        <p:spPr>
          <a:xfrm>
            <a:off x="755999" y="105273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25.11.2015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Expertenworkshop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40626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274638"/>
            <a:ext cx="79200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56000" y="1600200"/>
            <a:ext cx="38700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804802" y="1600200"/>
            <a:ext cx="38700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cxnSp>
        <p:nvCxnSpPr>
          <p:cNvPr id="8" name="Gerade Verbindung 7"/>
          <p:cNvCxnSpPr/>
          <p:nvPr userDrawn="1"/>
        </p:nvCxnSpPr>
        <p:spPr>
          <a:xfrm>
            <a:off x="755999" y="141277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25.11.2015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3" name="Fußzeilenplatzhalt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Expertenworkshop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871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xmlns="" val="4244821609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* horizontal, 2 *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274638"/>
            <a:ext cx="7920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56000" y="1535112"/>
            <a:ext cx="7920000" cy="1605855"/>
          </a:xfrm>
        </p:spPr>
        <p:txBody>
          <a:bodyPr anchor="t">
            <a:normAutofit/>
          </a:bodyPr>
          <a:lstStyle>
            <a:lvl1pPr marL="0" indent="0">
              <a:buNone/>
              <a:defRPr lang="de-DE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</a:pPr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756000" y="3212975"/>
            <a:ext cx="3870000" cy="291318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806456" y="3212975"/>
            <a:ext cx="3870000" cy="291318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cxnSp>
        <p:nvCxnSpPr>
          <p:cNvPr id="10" name="Gerade Verbindung 9"/>
          <p:cNvCxnSpPr/>
          <p:nvPr userDrawn="1"/>
        </p:nvCxnSpPr>
        <p:spPr>
          <a:xfrm>
            <a:off x="755999" y="141277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umsplatzhalt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25.11.2015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Expertenworkshop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756456" y="6534000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912314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274638"/>
            <a:ext cx="79200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56000" y="1600200"/>
            <a:ext cx="25200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66993" y="1600200"/>
            <a:ext cx="25200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sp>
        <p:nvSpPr>
          <p:cNvPr id="5" name="Inhaltsplatzhalter 3"/>
          <p:cNvSpPr>
            <a:spLocks noGrp="1"/>
          </p:cNvSpPr>
          <p:nvPr>
            <p:ph sz="half" idx="10"/>
          </p:nvPr>
        </p:nvSpPr>
        <p:spPr>
          <a:xfrm>
            <a:off x="6156456" y="1602000"/>
            <a:ext cx="25200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cxnSp>
        <p:nvCxnSpPr>
          <p:cNvPr id="6" name="Gerade Verbindung 5"/>
          <p:cNvCxnSpPr/>
          <p:nvPr userDrawn="1"/>
        </p:nvCxnSpPr>
        <p:spPr>
          <a:xfrm>
            <a:off x="755999" y="141277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umsplatzhalter 1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25.11.2015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Expertenworkshop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07572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274638"/>
            <a:ext cx="79200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56000" y="1600200"/>
            <a:ext cx="1800000" cy="4525963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05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5" name="Inhaltsplatzhalter 2"/>
          <p:cNvSpPr>
            <a:spLocks noGrp="1"/>
          </p:cNvSpPr>
          <p:nvPr>
            <p:ph sz="half" idx="10"/>
          </p:nvPr>
        </p:nvSpPr>
        <p:spPr>
          <a:xfrm>
            <a:off x="2797167" y="1602000"/>
            <a:ext cx="1800000" cy="4525963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6" name="Inhaltsplatzhalter 2"/>
          <p:cNvSpPr>
            <a:spLocks noGrp="1"/>
          </p:cNvSpPr>
          <p:nvPr>
            <p:ph sz="half" idx="11"/>
          </p:nvPr>
        </p:nvSpPr>
        <p:spPr>
          <a:xfrm>
            <a:off x="4860232" y="1602000"/>
            <a:ext cx="1800000" cy="4525963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7" name="Inhaltsplatzhalter 2"/>
          <p:cNvSpPr>
            <a:spLocks noGrp="1"/>
          </p:cNvSpPr>
          <p:nvPr>
            <p:ph sz="half" idx="12"/>
          </p:nvPr>
        </p:nvSpPr>
        <p:spPr>
          <a:xfrm>
            <a:off x="6876456" y="1602000"/>
            <a:ext cx="1800000" cy="4525963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cxnSp>
        <p:nvCxnSpPr>
          <p:cNvPr id="8" name="Gerade Verbindung 7"/>
          <p:cNvCxnSpPr/>
          <p:nvPr userDrawn="1"/>
        </p:nvCxnSpPr>
        <p:spPr>
          <a:xfrm>
            <a:off x="755999" y="141277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Datumsplatzhalter 13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25.11.2015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5" name="Fußzeilenplatzhalter 1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Expertenworkshop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5125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hne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25.11.2015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Expertenworkshop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  <p:cxnSp>
        <p:nvCxnSpPr>
          <p:cNvPr id="6" name="Gerade Verbindung 5"/>
          <p:cNvCxnSpPr/>
          <p:nvPr userDrawn="1"/>
        </p:nvCxnSpPr>
        <p:spPr>
          <a:xfrm>
            <a:off x="755999" y="141277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28783088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9" name="Inhaltsplatzhalter 3"/>
          <p:cNvSpPr>
            <a:spLocks noGrp="1"/>
          </p:cNvSpPr>
          <p:nvPr>
            <p:ph sz="half" idx="10"/>
          </p:nvPr>
        </p:nvSpPr>
        <p:spPr>
          <a:xfrm>
            <a:off x="6156456" y="1602000"/>
            <a:ext cx="2520000" cy="45259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sp>
        <p:nvSpPr>
          <p:cNvPr id="4" name="Diagrammplatzhalter 3"/>
          <p:cNvSpPr>
            <a:spLocks noGrp="1"/>
          </p:cNvSpPr>
          <p:nvPr>
            <p:ph type="chart" sz="quarter" idx="11"/>
          </p:nvPr>
        </p:nvSpPr>
        <p:spPr>
          <a:xfrm>
            <a:off x="755650" y="1602000"/>
            <a:ext cx="5256213" cy="4525200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r>
              <a:rPr lang="de-DE" smtClean="0"/>
              <a:t>Diagramm durch Klicken auf Symbol hinzufügen</a:t>
            </a:r>
            <a:endParaRPr lang="de-DE" dirty="0"/>
          </a:p>
        </p:txBody>
      </p:sp>
      <p:cxnSp>
        <p:nvCxnSpPr>
          <p:cNvPr id="5" name="Gerade Verbindung 4"/>
          <p:cNvCxnSpPr/>
          <p:nvPr userDrawn="1"/>
        </p:nvCxnSpPr>
        <p:spPr>
          <a:xfrm>
            <a:off x="755999" y="141277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umsplatzhalter 1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25.11.2015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3" name="Fußzeilenplatzhalter 1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Expertenworkshop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3755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55576" y="1493912"/>
            <a:ext cx="7920000" cy="494928"/>
          </a:xfrm>
        </p:spPr>
        <p:txBody>
          <a:bodyPr anchor="t"/>
          <a:lstStyle>
            <a:lvl1pPr>
              <a:defRPr/>
            </a:lvl1pPr>
          </a:lstStyle>
          <a:p>
            <a:r>
              <a:rPr lang="de-DE" dirty="0" smtClean="0"/>
              <a:t>Zwischenüberschrift</a:t>
            </a:r>
            <a:endParaRPr lang="de-DE" dirty="0"/>
          </a:p>
        </p:txBody>
      </p:sp>
      <p:cxnSp>
        <p:nvCxnSpPr>
          <p:cNvPr id="6" name="Gerade Verbindung 5"/>
          <p:cNvCxnSpPr/>
          <p:nvPr userDrawn="1"/>
        </p:nvCxnSpPr>
        <p:spPr>
          <a:xfrm>
            <a:off x="755999" y="141277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Inhaltsplatzhalter 10"/>
          <p:cNvSpPr>
            <a:spLocks noGrp="1"/>
          </p:cNvSpPr>
          <p:nvPr>
            <p:ph sz="quarter" idx="10" hasCustomPrompt="1"/>
          </p:nvPr>
        </p:nvSpPr>
        <p:spPr>
          <a:xfrm>
            <a:off x="756000" y="1988840"/>
            <a:ext cx="7920000" cy="574675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de-DE" dirty="0" smtClean="0"/>
              <a:t>Untertitel</a:t>
            </a:r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25.11.2015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Expertenworkshop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34605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feld 10"/>
          <p:cNvSpPr txBox="1"/>
          <p:nvPr userDrawn="1"/>
        </p:nvSpPr>
        <p:spPr>
          <a:xfrm>
            <a:off x="683568" y="897945"/>
            <a:ext cx="7920000" cy="52322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2800" dirty="0" smtClean="0">
                <a:solidFill>
                  <a:srgbClr val="64B9E6"/>
                </a:solidFill>
                <a:latin typeface="Arial"/>
              </a:rPr>
              <a:t>Vielen Dank für Ihre Aufmerksamkeit</a:t>
            </a:r>
            <a:endParaRPr lang="de-DE" sz="2800" dirty="0">
              <a:solidFill>
                <a:srgbClr val="64B9E6"/>
              </a:solidFill>
              <a:latin typeface="Arial"/>
            </a:endParaRPr>
          </a:p>
        </p:txBody>
      </p:sp>
      <p:sp>
        <p:nvSpPr>
          <p:cNvPr id="3" name="Rechteck 2"/>
          <p:cNvSpPr/>
          <p:nvPr userDrawn="1"/>
        </p:nvSpPr>
        <p:spPr>
          <a:xfrm>
            <a:off x="680075" y="3369600"/>
            <a:ext cx="3747909" cy="21175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None/>
            </a:pPr>
            <a:r>
              <a:rPr lang="de-DE" sz="1400" b="1" dirty="0" err="1" smtClean="0">
                <a:solidFill>
                  <a:srgbClr val="000000"/>
                </a:solidFill>
                <a:latin typeface="Arial"/>
              </a:rPr>
              <a:t>bayme</a:t>
            </a:r>
            <a:r>
              <a:rPr lang="de-DE" sz="1400" b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de-DE" sz="1400" b="1" dirty="0" err="1" smtClean="0">
                <a:solidFill>
                  <a:srgbClr val="000000"/>
                </a:solidFill>
                <a:latin typeface="Arial"/>
              </a:rPr>
              <a:t>vbm</a:t>
            </a:r>
            <a:endParaRPr lang="de-DE" sz="1400" b="1" dirty="0" smtClean="0">
              <a:solidFill>
                <a:srgbClr val="000000"/>
              </a:solidFill>
              <a:latin typeface="Arial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None/>
            </a:pPr>
            <a:r>
              <a:rPr lang="de-DE" sz="1400" dirty="0" smtClean="0">
                <a:solidFill>
                  <a:srgbClr val="000000"/>
                </a:solidFill>
                <a:latin typeface="Arial"/>
              </a:rPr>
              <a:t>Die bayerischen Metall- und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None/>
            </a:pPr>
            <a:r>
              <a:rPr lang="de-DE" sz="1400" dirty="0" smtClean="0">
                <a:solidFill>
                  <a:srgbClr val="000000"/>
                </a:solidFill>
                <a:latin typeface="Arial"/>
              </a:rPr>
              <a:t>Elektro-Arbeitgeber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None/>
            </a:pPr>
            <a:r>
              <a:rPr lang="de-DE" sz="1400" dirty="0" smtClean="0">
                <a:solidFill>
                  <a:srgbClr val="000000"/>
                </a:solidFill>
                <a:latin typeface="Arial"/>
              </a:rPr>
              <a:t> 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None/>
              <a:defRPr/>
            </a:pPr>
            <a:endParaRPr lang="de-DE" sz="1400" dirty="0" smtClean="0">
              <a:solidFill>
                <a:srgbClr val="000000"/>
              </a:solidFill>
              <a:latin typeface="Arial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None/>
              <a:defRPr/>
            </a:pPr>
            <a:endParaRPr lang="de-DE" sz="1400" dirty="0" smtClean="0">
              <a:solidFill>
                <a:srgbClr val="000000"/>
              </a:solidFill>
              <a:latin typeface="Arial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None/>
            </a:pPr>
            <a:r>
              <a:rPr lang="de-DE" sz="1400" dirty="0" smtClean="0">
                <a:solidFill>
                  <a:srgbClr val="000000"/>
                </a:solidFill>
                <a:latin typeface="Arial"/>
              </a:rPr>
              <a:t> 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None/>
            </a:pPr>
            <a:r>
              <a:rPr lang="de-DE" sz="1400" dirty="0" smtClean="0">
                <a:solidFill>
                  <a:srgbClr val="000000"/>
                </a:solidFill>
                <a:latin typeface="Arial"/>
              </a:rPr>
              <a:t>www.baymevbm.de</a:t>
            </a:r>
          </a:p>
        </p:txBody>
      </p:sp>
      <p:cxnSp>
        <p:nvCxnSpPr>
          <p:cNvPr id="5" name="Gerade Verbindung 4"/>
          <p:cNvCxnSpPr/>
          <p:nvPr userDrawn="1"/>
        </p:nvCxnSpPr>
        <p:spPr>
          <a:xfrm>
            <a:off x="755999" y="141277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25.11.2015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3" name="Fußzeilenplatzhalt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Expertenworkshop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24469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25438" y="1009650"/>
            <a:ext cx="4191000" cy="4837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68838" y="1009650"/>
            <a:ext cx="4192587" cy="4837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4186751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6420798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5758459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899724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48407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xmlns="" val="34502133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xmlns="" val="11241739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2002087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27825" y="274638"/>
            <a:ext cx="2133600" cy="55721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25438" y="274638"/>
            <a:ext cx="6249987" cy="55721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5809639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6550" y="274638"/>
            <a:ext cx="8513763" cy="5429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325438" y="1009650"/>
            <a:ext cx="4191000" cy="483711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68838" y="1009650"/>
            <a:ext cx="4192587" cy="483711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8495639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el und Text über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6550" y="274638"/>
            <a:ext cx="8513763" cy="5429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325438" y="1009650"/>
            <a:ext cx="8535987" cy="234156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25438" y="3503613"/>
            <a:ext cx="8535987" cy="2343150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8553212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el, Inhal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6550" y="274638"/>
            <a:ext cx="8513763" cy="5429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25438" y="1009650"/>
            <a:ext cx="4191000" cy="483711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668838" y="1009650"/>
            <a:ext cx="4192587" cy="483711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39281197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880380717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439410096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xmlns="" val="28757940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xmlns="" val="184702533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363164250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56735792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339555119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1439974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xmlns="" val="20584498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xmlns="" val="2857823185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007818724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556810823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77734073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3150271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23850" y="2708275"/>
            <a:ext cx="4208463" cy="3417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84713" y="2708275"/>
            <a:ext cx="4208462" cy="3417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68858039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8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xmlns="" val="134770605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25439" y="1009652"/>
            <a:ext cx="4191000" cy="4837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68841" y="1009652"/>
            <a:ext cx="4192587" cy="4837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89342719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96108889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5678834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5187" y="206399"/>
            <a:ext cx="6639636" cy="516933"/>
          </a:xfrm>
          <a:prstGeom prst="rect">
            <a:avLst/>
          </a:prstGeom>
        </p:spPr>
        <p:txBody>
          <a:bodyPr/>
          <a:lstStyle>
            <a:lvl1pPr algn="l">
              <a:defRPr sz="24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5441" y="1009652"/>
            <a:ext cx="8535987" cy="483711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4494144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5187" y="206399"/>
            <a:ext cx="6639636" cy="516933"/>
          </a:xfrm>
          <a:prstGeom prst="rect">
            <a:avLst/>
          </a:prstGeom>
        </p:spPr>
        <p:txBody>
          <a:bodyPr/>
          <a:lstStyle>
            <a:lvl1pPr algn="l">
              <a:defRPr sz="24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6764806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086948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6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5" y="273055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6" y="1435105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xmlns="" val="754440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xmlns="" val="2021928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1811819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69200534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27825" y="274640"/>
            <a:ext cx="2133600" cy="55721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25441" y="274640"/>
            <a:ext cx="6249987" cy="55721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909105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6553" y="274640"/>
            <a:ext cx="8513763" cy="5429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325439" y="1009652"/>
            <a:ext cx="4191000" cy="483711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68841" y="1009652"/>
            <a:ext cx="4192587" cy="483711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49798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el und Text über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6553" y="274640"/>
            <a:ext cx="8513763" cy="5429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325441" y="1009652"/>
            <a:ext cx="8535987" cy="234156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25441" y="3503613"/>
            <a:ext cx="8535987" cy="2343150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172931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el, Inhal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6553" y="274640"/>
            <a:ext cx="8513763" cy="5429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25439" y="1009652"/>
            <a:ext cx="4191000" cy="483711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668841" y="1009652"/>
            <a:ext cx="4192587" cy="483711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934208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58699156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7559520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8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xmlns="" val="240710922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25439" y="1009652"/>
            <a:ext cx="4191000" cy="4837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68841" y="1009652"/>
            <a:ext cx="4192587" cy="4837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76248074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1110727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36274036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42888" y="188913"/>
            <a:ext cx="586263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Institut für Bildung, Beruf und Technik</a:t>
            </a:r>
            <a:br>
              <a:rPr lang="de-DE" dirty="0" smtClean="0"/>
            </a:br>
            <a:r>
              <a:rPr lang="de-DE" dirty="0" smtClean="0"/>
              <a:t>Abteilung: Technik und ihre Didaktik</a:t>
            </a:r>
          </a:p>
        </p:txBody>
      </p:sp>
    </p:spTree>
    <p:extLst>
      <p:ext uri="{BB962C8B-B14F-4D97-AF65-F5344CB8AC3E}">
        <p14:creationId xmlns:p14="http://schemas.microsoft.com/office/powerpoint/2010/main" xmlns="" val="167534851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5187" y="206399"/>
            <a:ext cx="6639636" cy="516933"/>
          </a:xfrm>
          <a:prstGeom prst="rect">
            <a:avLst/>
          </a:prstGeom>
        </p:spPr>
        <p:txBody>
          <a:bodyPr/>
          <a:lstStyle>
            <a:lvl1pPr algn="l">
              <a:defRPr sz="24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5441" y="1009652"/>
            <a:ext cx="8535987" cy="483711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341135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5187" y="206399"/>
            <a:ext cx="6639636" cy="516933"/>
          </a:xfrm>
          <a:prstGeom prst="rect">
            <a:avLst/>
          </a:prstGeom>
        </p:spPr>
        <p:txBody>
          <a:bodyPr/>
          <a:lstStyle>
            <a:lvl1pPr algn="l">
              <a:defRPr sz="24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7709153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034903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6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5" y="273055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6" y="1435105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xmlns="" val="42250238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xmlns="" val="17374705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618760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27825" y="274640"/>
            <a:ext cx="2133600" cy="55721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25441" y="274640"/>
            <a:ext cx="6249987" cy="55721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280280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6553" y="274640"/>
            <a:ext cx="8513763" cy="5429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325439" y="1009652"/>
            <a:ext cx="4191000" cy="483711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68841" y="1009652"/>
            <a:ext cx="4192587" cy="483711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3087931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el und Text über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6553" y="274640"/>
            <a:ext cx="8513763" cy="5429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325441" y="1009652"/>
            <a:ext cx="8535987" cy="234156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25441" y="3503613"/>
            <a:ext cx="8535987" cy="2343150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5578011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el, Inhal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6553" y="274640"/>
            <a:ext cx="8513763" cy="5429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25439" y="1009652"/>
            <a:ext cx="4191000" cy="483711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668841" y="1009652"/>
            <a:ext cx="4192587" cy="483711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001591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42888" y="188913"/>
            <a:ext cx="586263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Institut für Bildung, Beruf und Technik</a:t>
            </a:r>
            <a:br>
              <a:rPr lang="de-DE" dirty="0" smtClean="0"/>
            </a:br>
            <a:r>
              <a:rPr lang="de-DE" dirty="0" smtClean="0"/>
              <a:t>Abteilung: Technik und ihre Didaktik</a:t>
            </a:r>
          </a:p>
        </p:txBody>
      </p:sp>
    </p:spTree>
    <p:extLst>
      <p:ext uri="{BB962C8B-B14F-4D97-AF65-F5344CB8AC3E}">
        <p14:creationId xmlns:p14="http://schemas.microsoft.com/office/powerpoint/2010/main" xmlns="" val="3748270123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\\GR-SERVER\gr_all\gr_projects_aktuell\verbaende_design\powerpoint\titelbilder\baymevbm-Titelslide-V01a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4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70400" y="5237446"/>
            <a:ext cx="7920000" cy="908808"/>
          </a:xfrm>
        </p:spPr>
        <p:txBody>
          <a:bodyPr>
            <a:noAutofit/>
          </a:bodyPr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770400" y="6165304"/>
            <a:ext cx="7920000" cy="687712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10" name="Textfeld 9"/>
          <p:cNvSpPr txBox="1"/>
          <p:nvPr userDrawn="1"/>
        </p:nvSpPr>
        <p:spPr>
          <a:xfrm>
            <a:off x="770400" y="4943688"/>
            <a:ext cx="7920000" cy="26161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de-DE" sz="140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62730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98400" y="356400"/>
            <a:ext cx="79200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56456" y="1573200"/>
            <a:ext cx="7920000" cy="47880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cxnSp>
        <p:nvCxnSpPr>
          <p:cNvPr id="10" name="Gerade Verbindung 9"/>
          <p:cNvCxnSpPr/>
          <p:nvPr userDrawn="1"/>
        </p:nvCxnSpPr>
        <p:spPr>
          <a:xfrm>
            <a:off x="756456" y="1501200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7236296" y="6541200"/>
            <a:ext cx="1500386" cy="268139"/>
          </a:xfrm>
        </p:spPr>
        <p:txBody>
          <a:bodyPr/>
          <a:lstStyle/>
          <a:p>
            <a:r>
              <a:rPr lang="de-DE" dirty="0" smtClean="0">
                <a:solidFill>
                  <a:prstClr val="black"/>
                </a:solidFill>
              </a:rPr>
              <a:t>19.09.2016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222778" y="6541200"/>
            <a:ext cx="6020096" cy="268139"/>
          </a:xfrm>
        </p:spPr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Ergebnispräsentation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56456" y="6541200"/>
            <a:ext cx="432000" cy="270000"/>
          </a:xfrm>
        </p:spPr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2746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viel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47611" y="274638"/>
            <a:ext cx="7920000" cy="1058862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56000" y="1543050"/>
            <a:ext cx="7920000" cy="486495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cxnSp>
        <p:nvCxnSpPr>
          <p:cNvPr id="4" name="Gerade Verbindung 3"/>
          <p:cNvCxnSpPr/>
          <p:nvPr userDrawn="1"/>
        </p:nvCxnSpPr>
        <p:spPr>
          <a:xfrm>
            <a:off x="755999" y="126228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09.06.2016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Ergebnispräsentation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25349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274638"/>
            <a:ext cx="79200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56000" y="1600200"/>
            <a:ext cx="38700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804802" y="1600200"/>
            <a:ext cx="38700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cxnSp>
        <p:nvCxnSpPr>
          <p:cNvPr id="8" name="Gerade Verbindung 7"/>
          <p:cNvCxnSpPr/>
          <p:nvPr userDrawn="1"/>
        </p:nvCxnSpPr>
        <p:spPr>
          <a:xfrm>
            <a:off x="755999" y="141277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09.06.2016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3" name="Fußzeilenplatzhalt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Ergebnispräsentation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71549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* horizontal, 2 *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274638"/>
            <a:ext cx="7920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56000" y="1535112"/>
            <a:ext cx="7920000" cy="1605855"/>
          </a:xfrm>
        </p:spPr>
        <p:txBody>
          <a:bodyPr anchor="t">
            <a:normAutofit/>
          </a:bodyPr>
          <a:lstStyle>
            <a:lvl1pPr marL="0" indent="0">
              <a:buNone/>
              <a:defRPr lang="de-DE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</a:pPr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756000" y="3212975"/>
            <a:ext cx="3870000" cy="291318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806456" y="3212975"/>
            <a:ext cx="3870000" cy="291318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cxnSp>
        <p:nvCxnSpPr>
          <p:cNvPr id="10" name="Gerade Verbindung 9"/>
          <p:cNvCxnSpPr/>
          <p:nvPr userDrawn="1"/>
        </p:nvCxnSpPr>
        <p:spPr>
          <a:xfrm>
            <a:off x="755999" y="141277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umsplatzhalt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09.06.2016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Ergebnispräsentation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756456" y="6534000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1102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274638"/>
            <a:ext cx="79200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56000" y="1600200"/>
            <a:ext cx="25200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66993" y="1600200"/>
            <a:ext cx="25200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sp>
        <p:nvSpPr>
          <p:cNvPr id="5" name="Inhaltsplatzhalter 3"/>
          <p:cNvSpPr>
            <a:spLocks noGrp="1"/>
          </p:cNvSpPr>
          <p:nvPr>
            <p:ph sz="half" idx="10"/>
          </p:nvPr>
        </p:nvSpPr>
        <p:spPr>
          <a:xfrm>
            <a:off x="6156456" y="1602000"/>
            <a:ext cx="25200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cxnSp>
        <p:nvCxnSpPr>
          <p:cNvPr id="6" name="Gerade Verbindung 5"/>
          <p:cNvCxnSpPr/>
          <p:nvPr userDrawn="1"/>
        </p:nvCxnSpPr>
        <p:spPr>
          <a:xfrm>
            <a:off x="755999" y="141277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umsplatzhalter 1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09.06.2016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Ergebnispräsentation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89244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274638"/>
            <a:ext cx="79200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56000" y="1600200"/>
            <a:ext cx="1800000" cy="4525963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05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5" name="Inhaltsplatzhalter 2"/>
          <p:cNvSpPr>
            <a:spLocks noGrp="1"/>
          </p:cNvSpPr>
          <p:nvPr>
            <p:ph sz="half" idx="10"/>
          </p:nvPr>
        </p:nvSpPr>
        <p:spPr>
          <a:xfrm>
            <a:off x="2797167" y="1602000"/>
            <a:ext cx="1800000" cy="4525963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6" name="Inhaltsplatzhalter 2"/>
          <p:cNvSpPr>
            <a:spLocks noGrp="1"/>
          </p:cNvSpPr>
          <p:nvPr>
            <p:ph sz="half" idx="11"/>
          </p:nvPr>
        </p:nvSpPr>
        <p:spPr>
          <a:xfrm>
            <a:off x="4860232" y="1602000"/>
            <a:ext cx="1800000" cy="4525963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7" name="Inhaltsplatzhalter 2"/>
          <p:cNvSpPr>
            <a:spLocks noGrp="1"/>
          </p:cNvSpPr>
          <p:nvPr>
            <p:ph sz="half" idx="12"/>
          </p:nvPr>
        </p:nvSpPr>
        <p:spPr>
          <a:xfrm>
            <a:off x="6876456" y="1602000"/>
            <a:ext cx="1800000" cy="4525963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cxnSp>
        <p:nvCxnSpPr>
          <p:cNvPr id="8" name="Gerade Verbindung 7"/>
          <p:cNvCxnSpPr/>
          <p:nvPr userDrawn="1"/>
        </p:nvCxnSpPr>
        <p:spPr>
          <a:xfrm>
            <a:off x="755999" y="141277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Datumsplatzhalter 13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09.06.2016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5" name="Fußzeilenplatzhalter 1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Ergebnispräsentation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4483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hne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09.06.2016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Ergebnispräsentation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  <p:cxnSp>
        <p:nvCxnSpPr>
          <p:cNvPr id="6" name="Gerade Verbindung 5"/>
          <p:cNvCxnSpPr/>
          <p:nvPr userDrawn="1"/>
        </p:nvCxnSpPr>
        <p:spPr>
          <a:xfrm>
            <a:off x="755999" y="141277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1211049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9" name="Inhaltsplatzhalter 3"/>
          <p:cNvSpPr>
            <a:spLocks noGrp="1"/>
          </p:cNvSpPr>
          <p:nvPr>
            <p:ph sz="half" idx="10"/>
          </p:nvPr>
        </p:nvSpPr>
        <p:spPr>
          <a:xfrm>
            <a:off x="6156456" y="1602000"/>
            <a:ext cx="2520000" cy="45259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sp>
        <p:nvSpPr>
          <p:cNvPr id="4" name="Diagrammplatzhalter 3"/>
          <p:cNvSpPr>
            <a:spLocks noGrp="1"/>
          </p:cNvSpPr>
          <p:nvPr>
            <p:ph type="chart" sz="quarter" idx="11"/>
          </p:nvPr>
        </p:nvSpPr>
        <p:spPr>
          <a:xfrm>
            <a:off x="755650" y="1602000"/>
            <a:ext cx="5256213" cy="4525200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r>
              <a:rPr lang="de-DE" smtClean="0"/>
              <a:t>Diagramm durch Klicken auf Symbol hinzufügen</a:t>
            </a:r>
            <a:endParaRPr lang="de-DE" dirty="0"/>
          </a:p>
        </p:txBody>
      </p:sp>
      <p:cxnSp>
        <p:nvCxnSpPr>
          <p:cNvPr id="5" name="Gerade Verbindung 4"/>
          <p:cNvCxnSpPr/>
          <p:nvPr userDrawn="1"/>
        </p:nvCxnSpPr>
        <p:spPr>
          <a:xfrm>
            <a:off x="755999" y="141277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umsplatzhalter 1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09.06.2016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3" name="Fußzeilenplatzhalter 1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Ergebnispräsentation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6561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55576" y="1493912"/>
            <a:ext cx="7920000" cy="494928"/>
          </a:xfrm>
        </p:spPr>
        <p:txBody>
          <a:bodyPr anchor="t"/>
          <a:lstStyle>
            <a:lvl1pPr>
              <a:defRPr/>
            </a:lvl1pPr>
          </a:lstStyle>
          <a:p>
            <a:r>
              <a:rPr lang="de-DE" dirty="0" smtClean="0"/>
              <a:t>Zwischenüberschrift</a:t>
            </a:r>
            <a:endParaRPr lang="de-DE" dirty="0"/>
          </a:p>
        </p:txBody>
      </p:sp>
      <p:cxnSp>
        <p:nvCxnSpPr>
          <p:cNvPr id="6" name="Gerade Verbindung 5"/>
          <p:cNvCxnSpPr/>
          <p:nvPr userDrawn="1"/>
        </p:nvCxnSpPr>
        <p:spPr>
          <a:xfrm>
            <a:off x="755999" y="141277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Inhaltsplatzhalter 10"/>
          <p:cNvSpPr>
            <a:spLocks noGrp="1"/>
          </p:cNvSpPr>
          <p:nvPr>
            <p:ph sz="quarter" idx="10" hasCustomPrompt="1"/>
          </p:nvPr>
        </p:nvSpPr>
        <p:spPr>
          <a:xfrm>
            <a:off x="756000" y="1988840"/>
            <a:ext cx="7920000" cy="574675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de-DE" dirty="0" smtClean="0"/>
              <a:t>Untertitel</a:t>
            </a:r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09.06.2016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Ergebnispräsentation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14924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xmlns="" val="354496446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feld 10"/>
          <p:cNvSpPr txBox="1"/>
          <p:nvPr userDrawn="1"/>
        </p:nvSpPr>
        <p:spPr>
          <a:xfrm>
            <a:off x="683568" y="897945"/>
            <a:ext cx="7920000" cy="52322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2800" dirty="0" smtClean="0">
                <a:solidFill>
                  <a:srgbClr val="64B9E6"/>
                </a:solidFill>
                <a:latin typeface="Arial"/>
              </a:rPr>
              <a:t>Vielen Dank für Ihre Aufmerksamkeit</a:t>
            </a:r>
            <a:endParaRPr lang="de-DE" sz="2800" dirty="0">
              <a:solidFill>
                <a:srgbClr val="64B9E6"/>
              </a:solidFill>
              <a:latin typeface="Arial"/>
            </a:endParaRPr>
          </a:p>
        </p:txBody>
      </p:sp>
      <p:sp>
        <p:nvSpPr>
          <p:cNvPr id="3" name="Rechteck 2"/>
          <p:cNvSpPr/>
          <p:nvPr userDrawn="1"/>
        </p:nvSpPr>
        <p:spPr>
          <a:xfrm>
            <a:off x="680075" y="3369600"/>
            <a:ext cx="3747909" cy="21175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None/>
            </a:pPr>
            <a:r>
              <a:rPr lang="de-DE" sz="1400" b="1" dirty="0" err="1" smtClean="0">
                <a:solidFill>
                  <a:srgbClr val="000000"/>
                </a:solidFill>
                <a:latin typeface="Arial"/>
              </a:rPr>
              <a:t>bayme</a:t>
            </a:r>
            <a:r>
              <a:rPr lang="de-DE" sz="1400" b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de-DE" sz="1400" b="1" dirty="0" err="1" smtClean="0">
                <a:solidFill>
                  <a:srgbClr val="000000"/>
                </a:solidFill>
                <a:latin typeface="Arial"/>
              </a:rPr>
              <a:t>vbm</a:t>
            </a:r>
            <a:endParaRPr lang="de-DE" sz="1400" b="1" dirty="0" smtClean="0">
              <a:solidFill>
                <a:srgbClr val="000000"/>
              </a:solidFill>
              <a:latin typeface="Arial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None/>
            </a:pPr>
            <a:r>
              <a:rPr lang="de-DE" sz="1400" dirty="0" smtClean="0">
                <a:solidFill>
                  <a:srgbClr val="000000"/>
                </a:solidFill>
                <a:latin typeface="Arial"/>
              </a:rPr>
              <a:t>Die bayerischen Metall- und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None/>
            </a:pPr>
            <a:r>
              <a:rPr lang="de-DE" sz="1400" dirty="0" smtClean="0">
                <a:solidFill>
                  <a:srgbClr val="000000"/>
                </a:solidFill>
                <a:latin typeface="Arial"/>
              </a:rPr>
              <a:t>Elektro-Arbeitgeber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None/>
            </a:pPr>
            <a:r>
              <a:rPr lang="de-DE" sz="1400" dirty="0" smtClean="0">
                <a:solidFill>
                  <a:srgbClr val="000000"/>
                </a:solidFill>
                <a:latin typeface="Arial"/>
              </a:rPr>
              <a:t> 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None/>
              <a:defRPr/>
            </a:pPr>
            <a:endParaRPr lang="de-DE" sz="1400" dirty="0" smtClean="0">
              <a:solidFill>
                <a:srgbClr val="000000"/>
              </a:solidFill>
              <a:latin typeface="Arial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None/>
              <a:defRPr/>
            </a:pPr>
            <a:endParaRPr lang="de-DE" sz="1400" dirty="0" smtClean="0">
              <a:solidFill>
                <a:srgbClr val="000000"/>
              </a:solidFill>
              <a:latin typeface="Arial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None/>
            </a:pPr>
            <a:r>
              <a:rPr lang="de-DE" sz="1400" dirty="0" smtClean="0">
                <a:solidFill>
                  <a:srgbClr val="000000"/>
                </a:solidFill>
                <a:latin typeface="Arial"/>
              </a:rPr>
              <a:t> 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None/>
            </a:pPr>
            <a:r>
              <a:rPr lang="de-DE" sz="1400" dirty="0" smtClean="0">
                <a:solidFill>
                  <a:srgbClr val="000000"/>
                </a:solidFill>
                <a:latin typeface="Arial"/>
              </a:rPr>
              <a:t>www.baymevbm.de</a:t>
            </a:r>
          </a:p>
        </p:txBody>
      </p:sp>
      <p:cxnSp>
        <p:nvCxnSpPr>
          <p:cNvPr id="5" name="Gerade Verbindung 4"/>
          <p:cNvCxnSpPr/>
          <p:nvPr userDrawn="1"/>
        </p:nvCxnSpPr>
        <p:spPr>
          <a:xfrm>
            <a:off x="755999" y="141277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09.06.2016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3" name="Fußzeilenplatzhalt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Ergebnispräsentation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6787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5187" y="206399"/>
            <a:ext cx="6639636" cy="516933"/>
          </a:xfrm>
          <a:prstGeom prst="rect">
            <a:avLst/>
          </a:prstGeom>
        </p:spPr>
        <p:txBody>
          <a:bodyPr/>
          <a:lstStyle>
            <a:lvl1pPr algn="l">
              <a:defRPr sz="24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41960859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\\GR-SERVER\gr_all\gr_projects_aktuell\verbaende_design\powerpoint\titelbilder\baymevbm-Titelslide-V01a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4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70400" y="5237446"/>
            <a:ext cx="7920000" cy="908808"/>
          </a:xfrm>
        </p:spPr>
        <p:txBody>
          <a:bodyPr>
            <a:noAutofit/>
          </a:bodyPr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770400" y="6165304"/>
            <a:ext cx="7920000" cy="687712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10" name="Textfeld 9"/>
          <p:cNvSpPr txBox="1"/>
          <p:nvPr userDrawn="1"/>
        </p:nvSpPr>
        <p:spPr>
          <a:xfrm>
            <a:off x="770400" y="4943688"/>
            <a:ext cx="7920000" cy="26161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de-DE" sz="140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2269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98400" y="356400"/>
            <a:ext cx="79200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56456" y="1573200"/>
            <a:ext cx="7920000" cy="47880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cxnSp>
        <p:nvCxnSpPr>
          <p:cNvPr id="10" name="Gerade Verbindung 9"/>
          <p:cNvCxnSpPr/>
          <p:nvPr userDrawn="1"/>
        </p:nvCxnSpPr>
        <p:spPr>
          <a:xfrm>
            <a:off x="756456" y="1501200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7236296" y="6541200"/>
            <a:ext cx="1500386" cy="268139"/>
          </a:xfrm>
        </p:spPr>
        <p:txBody>
          <a:bodyPr/>
          <a:lstStyle/>
          <a:p>
            <a:r>
              <a:rPr lang="de-DE" dirty="0" smtClean="0">
                <a:solidFill>
                  <a:prstClr val="black"/>
                </a:solidFill>
              </a:rPr>
              <a:t>19.09.2016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222778" y="6541200"/>
            <a:ext cx="6020096" cy="268139"/>
          </a:xfrm>
        </p:spPr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Ergebnispräsentation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56456" y="6541200"/>
            <a:ext cx="432000" cy="270000"/>
          </a:xfrm>
        </p:spPr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13513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viel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47611" y="274638"/>
            <a:ext cx="7920000" cy="1058862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56000" y="1543050"/>
            <a:ext cx="7920000" cy="486495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cxnSp>
        <p:nvCxnSpPr>
          <p:cNvPr id="4" name="Gerade Verbindung 3"/>
          <p:cNvCxnSpPr/>
          <p:nvPr userDrawn="1"/>
        </p:nvCxnSpPr>
        <p:spPr>
          <a:xfrm>
            <a:off x="755999" y="126228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09.06.2016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Ergebnispräsentation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1989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274638"/>
            <a:ext cx="79200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56000" y="1600200"/>
            <a:ext cx="38700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804802" y="1600200"/>
            <a:ext cx="38700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cxnSp>
        <p:nvCxnSpPr>
          <p:cNvPr id="8" name="Gerade Verbindung 7"/>
          <p:cNvCxnSpPr/>
          <p:nvPr userDrawn="1"/>
        </p:nvCxnSpPr>
        <p:spPr>
          <a:xfrm>
            <a:off x="755999" y="141277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09.06.2016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3" name="Fußzeilenplatzhalt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Ergebnispräsentation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6550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* horizontal, 2 *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274638"/>
            <a:ext cx="7920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56000" y="1535112"/>
            <a:ext cx="7920000" cy="1605855"/>
          </a:xfrm>
        </p:spPr>
        <p:txBody>
          <a:bodyPr anchor="t">
            <a:normAutofit/>
          </a:bodyPr>
          <a:lstStyle>
            <a:lvl1pPr marL="0" indent="0">
              <a:buNone/>
              <a:defRPr lang="de-DE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</a:pPr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756000" y="3212975"/>
            <a:ext cx="3870000" cy="291318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806456" y="3212975"/>
            <a:ext cx="3870000" cy="291318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cxnSp>
        <p:nvCxnSpPr>
          <p:cNvPr id="10" name="Gerade Verbindung 9"/>
          <p:cNvCxnSpPr/>
          <p:nvPr userDrawn="1"/>
        </p:nvCxnSpPr>
        <p:spPr>
          <a:xfrm>
            <a:off x="755999" y="141277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umsplatzhalt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09.06.2016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Ergebnispräsentation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756456" y="6534000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16975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274638"/>
            <a:ext cx="79200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56000" y="1600200"/>
            <a:ext cx="25200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66993" y="1600200"/>
            <a:ext cx="25200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sp>
        <p:nvSpPr>
          <p:cNvPr id="5" name="Inhaltsplatzhalter 3"/>
          <p:cNvSpPr>
            <a:spLocks noGrp="1"/>
          </p:cNvSpPr>
          <p:nvPr>
            <p:ph sz="half" idx="10"/>
          </p:nvPr>
        </p:nvSpPr>
        <p:spPr>
          <a:xfrm>
            <a:off x="6156456" y="1602000"/>
            <a:ext cx="25200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cxnSp>
        <p:nvCxnSpPr>
          <p:cNvPr id="6" name="Gerade Verbindung 5"/>
          <p:cNvCxnSpPr/>
          <p:nvPr userDrawn="1"/>
        </p:nvCxnSpPr>
        <p:spPr>
          <a:xfrm>
            <a:off x="755999" y="141277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umsplatzhalter 1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09.06.2016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Ergebnispräsentation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70279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274638"/>
            <a:ext cx="79200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56000" y="1600200"/>
            <a:ext cx="1800000" cy="4525963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05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5" name="Inhaltsplatzhalter 2"/>
          <p:cNvSpPr>
            <a:spLocks noGrp="1"/>
          </p:cNvSpPr>
          <p:nvPr>
            <p:ph sz="half" idx="10"/>
          </p:nvPr>
        </p:nvSpPr>
        <p:spPr>
          <a:xfrm>
            <a:off x="2797167" y="1602000"/>
            <a:ext cx="1800000" cy="4525963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6" name="Inhaltsplatzhalter 2"/>
          <p:cNvSpPr>
            <a:spLocks noGrp="1"/>
          </p:cNvSpPr>
          <p:nvPr>
            <p:ph sz="half" idx="11"/>
          </p:nvPr>
        </p:nvSpPr>
        <p:spPr>
          <a:xfrm>
            <a:off x="4860232" y="1602000"/>
            <a:ext cx="1800000" cy="4525963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7" name="Inhaltsplatzhalter 2"/>
          <p:cNvSpPr>
            <a:spLocks noGrp="1"/>
          </p:cNvSpPr>
          <p:nvPr>
            <p:ph sz="half" idx="12"/>
          </p:nvPr>
        </p:nvSpPr>
        <p:spPr>
          <a:xfrm>
            <a:off x="6876456" y="1602000"/>
            <a:ext cx="1800000" cy="4525963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cxnSp>
        <p:nvCxnSpPr>
          <p:cNvPr id="8" name="Gerade Verbindung 7"/>
          <p:cNvCxnSpPr/>
          <p:nvPr userDrawn="1"/>
        </p:nvCxnSpPr>
        <p:spPr>
          <a:xfrm>
            <a:off x="755999" y="141277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Datumsplatzhalter 13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09.06.2016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5" name="Fußzeilenplatzhalter 1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Ergebnispräsentation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45584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hne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09.06.2016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Ergebnispräsentation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  <p:cxnSp>
        <p:nvCxnSpPr>
          <p:cNvPr id="6" name="Gerade Verbindung 5"/>
          <p:cNvCxnSpPr/>
          <p:nvPr userDrawn="1"/>
        </p:nvCxnSpPr>
        <p:spPr>
          <a:xfrm>
            <a:off x="755999" y="141277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16881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xmlns="" val="3099881096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9" name="Inhaltsplatzhalter 3"/>
          <p:cNvSpPr>
            <a:spLocks noGrp="1"/>
          </p:cNvSpPr>
          <p:nvPr>
            <p:ph sz="half" idx="10"/>
          </p:nvPr>
        </p:nvSpPr>
        <p:spPr>
          <a:xfrm>
            <a:off x="6156456" y="1602000"/>
            <a:ext cx="2520000" cy="45259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sp>
        <p:nvSpPr>
          <p:cNvPr id="4" name="Diagrammplatzhalter 3"/>
          <p:cNvSpPr>
            <a:spLocks noGrp="1"/>
          </p:cNvSpPr>
          <p:nvPr>
            <p:ph type="chart" sz="quarter" idx="11"/>
          </p:nvPr>
        </p:nvSpPr>
        <p:spPr>
          <a:xfrm>
            <a:off x="755650" y="1602000"/>
            <a:ext cx="5256213" cy="4525200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r>
              <a:rPr lang="de-DE" smtClean="0"/>
              <a:t>Diagramm durch Klicken auf Symbol hinzufügen</a:t>
            </a:r>
            <a:endParaRPr lang="de-DE" dirty="0"/>
          </a:p>
        </p:txBody>
      </p:sp>
      <p:cxnSp>
        <p:nvCxnSpPr>
          <p:cNvPr id="5" name="Gerade Verbindung 4"/>
          <p:cNvCxnSpPr/>
          <p:nvPr userDrawn="1"/>
        </p:nvCxnSpPr>
        <p:spPr>
          <a:xfrm>
            <a:off x="755999" y="141277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umsplatzhalter 1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09.06.2016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3" name="Fußzeilenplatzhalter 1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Ergebnispräsentation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16976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55576" y="1493912"/>
            <a:ext cx="7920000" cy="494928"/>
          </a:xfrm>
        </p:spPr>
        <p:txBody>
          <a:bodyPr anchor="t"/>
          <a:lstStyle>
            <a:lvl1pPr>
              <a:defRPr/>
            </a:lvl1pPr>
          </a:lstStyle>
          <a:p>
            <a:r>
              <a:rPr lang="de-DE" dirty="0" smtClean="0"/>
              <a:t>Zwischenüberschrift</a:t>
            </a:r>
            <a:endParaRPr lang="de-DE" dirty="0"/>
          </a:p>
        </p:txBody>
      </p:sp>
      <p:cxnSp>
        <p:nvCxnSpPr>
          <p:cNvPr id="6" name="Gerade Verbindung 5"/>
          <p:cNvCxnSpPr/>
          <p:nvPr userDrawn="1"/>
        </p:nvCxnSpPr>
        <p:spPr>
          <a:xfrm>
            <a:off x="755999" y="141277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Inhaltsplatzhalter 10"/>
          <p:cNvSpPr>
            <a:spLocks noGrp="1"/>
          </p:cNvSpPr>
          <p:nvPr>
            <p:ph sz="quarter" idx="10" hasCustomPrompt="1"/>
          </p:nvPr>
        </p:nvSpPr>
        <p:spPr>
          <a:xfrm>
            <a:off x="756000" y="1988840"/>
            <a:ext cx="7920000" cy="574675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de-DE" dirty="0" smtClean="0"/>
              <a:t>Untertitel</a:t>
            </a:r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09.06.2016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Ergebnispräsentation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49616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feld 10"/>
          <p:cNvSpPr txBox="1"/>
          <p:nvPr userDrawn="1"/>
        </p:nvSpPr>
        <p:spPr>
          <a:xfrm>
            <a:off x="683568" y="897945"/>
            <a:ext cx="7920000" cy="52322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2800" dirty="0" smtClean="0">
                <a:solidFill>
                  <a:srgbClr val="64B9E6"/>
                </a:solidFill>
                <a:latin typeface="Arial"/>
              </a:rPr>
              <a:t>Vielen Dank für Ihre Aufmerksamkeit</a:t>
            </a:r>
            <a:endParaRPr lang="de-DE" sz="2800" dirty="0">
              <a:solidFill>
                <a:srgbClr val="64B9E6"/>
              </a:solidFill>
              <a:latin typeface="Arial"/>
            </a:endParaRPr>
          </a:p>
        </p:txBody>
      </p:sp>
      <p:sp>
        <p:nvSpPr>
          <p:cNvPr id="3" name="Rechteck 2"/>
          <p:cNvSpPr/>
          <p:nvPr userDrawn="1"/>
        </p:nvSpPr>
        <p:spPr>
          <a:xfrm>
            <a:off x="680075" y="3369600"/>
            <a:ext cx="3747909" cy="21175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None/>
            </a:pPr>
            <a:r>
              <a:rPr lang="de-DE" sz="1400" b="1" dirty="0" err="1" smtClean="0">
                <a:solidFill>
                  <a:srgbClr val="000000"/>
                </a:solidFill>
                <a:latin typeface="Arial"/>
              </a:rPr>
              <a:t>bayme</a:t>
            </a:r>
            <a:r>
              <a:rPr lang="de-DE" sz="1400" b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de-DE" sz="1400" b="1" dirty="0" err="1" smtClean="0">
                <a:solidFill>
                  <a:srgbClr val="000000"/>
                </a:solidFill>
                <a:latin typeface="Arial"/>
              </a:rPr>
              <a:t>vbm</a:t>
            </a:r>
            <a:endParaRPr lang="de-DE" sz="1400" b="1" dirty="0" smtClean="0">
              <a:solidFill>
                <a:srgbClr val="000000"/>
              </a:solidFill>
              <a:latin typeface="Arial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None/>
            </a:pPr>
            <a:r>
              <a:rPr lang="de-DE" sz="1400" dirty="0" smtClean="0">
                <a:solidFill>
                  <a:srgbClr val="000000"/>
                </a:solidFill>
                <a:latin typeface="Arial"/>
              </a:rPr>
              <a:t>Die bayerischen Metall- und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None/>
            </a:pPr>
            <a:r>
              <a:rPr lang="de-DE" sz="1400" dirty="0" smtClean="0">
                <a:solidFill>
                  <a:srgbClr val="000000"/>
                </a:solidFill>
                <a:latin typeface="Arial"/>
              </a:rPr>
              <a:t>Elektro-Arbeitgeber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None/>
            </a:pPr>
            <a:r>
              <a:rPr lang="de-DE" sz="1400" dirty="0" smtClean="0">
                <a:solidFill>
                  <a:srgbClr val="000000"/>
                </a:solidFill>
                <a:latin typeface="Arial"/>
              </a:rPr>
              <a:t> 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None/>
              <a:defRPr/>
            </a:pPr>
            <a:endParaRPr lang="de-DE" sz="1400" dirty="0" smtClean="0">
              <a:solidFill>
                <a:srgbClr val="000000"/>
              </a:solidFill>
              <a:latin typeface="Arial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None/>
              <a:defRPr/>
            </a:pPr>
            <a:endParaRPr lang="de-DE" sz="1400" dirty="0" smtClean="0">
              <a:solidFill>
                <a:srgbClr val="000000"/>
              </a:solidFill>
              <a:latin typeface="Arial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None/>
            </a:pPr>
            <a:r>
              <a:rPr lang="de-DE" sz="1400" dirty="0" smtClean="0">
                <a:solidFill>
                  <a:srgbClr val="000000"/>
                </a:solidFill>
                <a:latin typeface="Arial"/>
              </a:rPr>
              <a:t> 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None/>
            </a:pPr>
            <a:r>
              <a:rPr lang="de-DE" sz="1400" dirty="0" smtClean="0">
                <a:solidFill>
                  <a:srgbClr val="000000"/>
                </a:solidFill>
                <a:latin typeface="Arial"/>
              </a:rPr>
              <a:t>www.baymevbm.de</a:t>
            </a:r>
          </a:p>
        </p:txBody>
      </p:sp>
      <p:cxnSp>
        <p:nvCxnSpPr>
          <p:cNvPr id="5" name="Gerade Verbindung 4"/>
          <p:cNvCxnSpPr/>
          <p:nvPr userDrawn="1"/>
        </p:nvCxnSpPr>
        <p:spPr>
          <a:xfrm>
            <a:off x="755999" y="141277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09.06.2016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3" name="Fußzeilenplatzhalt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Ergebnispräsentation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6326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5187" y="206399"/>
            <a:ext cx="6639636" cy="516933"/>
          </a:xfrm>
          <a:prstGeom prst="rect">
            <a:avLst/>
          </a:prstGeom>
        </p:spPr>
        <p:txBody>
          <a:bodyPr/>
          <a:lstStyle>
            <a:lvl1pPr algn="l">
              <a:defRPr sz="24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36615977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\\GR-SERVER\gr_all\gr_projects_aktuell\verbaende_design\powerpoint\titelbilder\baymevbm-Titelslide-V01a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4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70400" y="5237446"/>
            <a:ext cx="7920000" cy="908808"/>
          </a:xfrm>
        </p:spPr>
        <p:txBody>
          <a:bodyPr>
            <a:noAutofit/>
          </a:bodyPr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770400" y="6165304"/>
            <a:ext cx="7920000" cy="687712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10" name="Textfeld 9"/>
          <p:cNvSpPr txBox="1"/>
          <p:nvPr userDrawn="1"/>
        </p:nvSpPr>
        <p:spPr>
          <a:xfrm>
            <a:off x="770400" y="4943688"/>
            <a:ext cx="7920000" cy="26161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de-DE" sz="140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3492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98400" y="356400"/>
            <a:ext cx="79200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56456" y="1573200"/>
            <a:ext cx="7920000" cy="47880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cxnSp>
        <p:nvCxnSpPr>
          <p:cNvPr id="10" name="Gerade Verbindung 9"/>
          <p:cNvCxnSpPr/>
          <p:nvPr userDrawn="1"/>
        </p:nvCxnSpPr>
        <p:spPr>
          <a:xfrm>
            <a:off x="756456" y="1501200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7236296" y="6541200"/>
            <a:ext cx="1500386" cy="268139"/>
          </a:xfrm>
        </p:spPr>
        <p:txBody>
          <a:bodyPr/>
          <a:lstStyle/>
          <a:p>
            <a:r>
              <a:rPr lang="de-DE" dirty="0" smtClean="0">
                <a:solidFill>
                  <a:prstClr val="black"/>
                </a:solidFill>
              </a:rPr>
              <a:t>19.09.2016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222778" y="6541200"/>
            <a:ext cx="6020096" cy="268139"/>
          </a:xfrm>
        </p:spPr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Ergebnispräsentation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56456" y="6541200"/>
            <a:ext cx="432000" cy="270000"/>
          </a:xfrm>
        </p:spPr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19743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viel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47611" y="274638"/>
            <a:ext cx="7920000" cy="1058862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56000" y="1543050"/>
            <a:ext cx="7920000" cy="486495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cxnSp>
        <p:nvCxnSpPr>
          <p:cNvPr id="4" name="Gerade Verbindung 3"/>
          <p:cNvCxnSpPr/>
          <p:nvPr userDrawn="1"/>
        </p:nvCxnSpPr>
        <p:spPr>
          <a:xfrm>
            <a:off x="755999" y="126228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09.06.2016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Ergebnispräsentation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17965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274638"/>
            <a:ext cx="79200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56000" y="1600200"/>
            <a:ext cx="38700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804802" y="1600200"/>
            <a:ext cx="38700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cxnSp>
        <p:nvCxnSpPr>
          <p:cNvPr id="8" name="Gerade Verbindung 7"/>
          <p:cNvCxnSpPr/>
          <p:nvPr userDrawn="1"/>
        </p:nvCxnSpPr>
        <p:spPr>
          <a:xfrm>
            <a:off x="755999" y="141277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09.06.2016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3" name="Fußzeilenplatzhalt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Ergebnispräsentation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17215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* horizontal, 2 *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274638"/>
            <a:ext cx="7920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56000" y="1535112"/>
            <a:ext cx="7920000" cy="1605855"/>
          </a:xfrm>
        </p:spPr>
        <p:txBody>
          <a:bodyPr anchor="t">
            <a:normAutofit/>
          </a:bodyPr>
          <a:lstStyle>
            <a:lvl1pPr marL="0" indent="0">
              <a:buNone/>
              <a:defRPr lang="de-DE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</a:pPr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756000" y="3212975"/>
            <a:ext cx="3870000" cy="291318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806456" y="3212975"/>
            <a:ext cx="3870000" cy="291318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cxnSp>
        <p:nvCxnSpPr>
          <p:cNvPr id="10" name="Gerade Verbindung 9"/>
          <p:cNvCxnSpPr/>
          <p:nvPr userDrawn="1"/>
        </p:nvCxnSpPr>
        <p:spPr>
          <a:xfrm>
            <a:off x="755999" y="141277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umsplatzhalt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09.06.2016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Ergebnispräsentation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756456" y="6534000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553223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274638"/>
            <a:ext cx="79200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56000" y="1600200"/>
            <a:ext cx="25200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66993" y="1600200"/>
            <a:ext cx="25200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sp>
        <p:nvSpPr>
          <p:cNvPr id="5" name="Inhaltsplatzhalter 3"/>
          <p:cNvSpPr>
            <a:spLocks noGrp="1"/>
          </p:cNvSpPr>
          <p:nvPr>
            <p:ph sz="half" idx="10"/>
          </p:nvPr>
        </p:nvSpPr>
        <p:spPr>
          <a:xfrm>
            <a:off x="6156456" y="1602000"/>
            <a:ext cx="25200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cxnSp>
        <p:nvCxnSpPr>
          <p:cNvPr id="6" name="Gerade Verbindung 5"/>
          <p:cNvCxnSpPr/>
          <p:nvPr userDrawn="1"/>
        </p:nvCxnSpPr>
        <p:spPr>
          <a:xfrm>
            <a:off x="755999" y="141277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umsplatzhalter 1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09.06.2016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Ergebnispräsentation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0196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5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124.xml"/><Relationship Id="rId12" Type="http://schemas.openxmlformats.org/officeDocument/2006/relationships/slideLayout" Target="../slideLayouts/slideLayout129.xml"/><Relationship Id="rId2" Type="http://schemas.openxmlformats.org/officeDocument/2006/relationships/slideLayout" Target="../slideLayouts/slideLayout119.xml"/><Relationship Id="rId1" Type="http://schemas.openxmlformats.org/officeDocument/2006/relationships/slideLayout" Target="../slideLayouts/slideLayout118.xml"/><Relationship Id="rId6" Type="http://schemas.openxmlformats.org/officeDocument/2006/relationships/slideLayout" Target="../slideLayouts/slideLayout123.xml"/><Relationship Id="rId11" Type="http://schemas.openxmlformats.org/officeDocument/2006/relationships/slideLayout" Target="../slideLayouts/slideLayout128.xml"/><Relationship Id="rId5" Type="http://schemas.openxmlformats.org/officeDocument/2006/relationships/slideLayout" Target="../slideLayouts/slideLayout122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127.xml"/><Relationship Id="rId4" Type="http://schemas.openxmlformats.org/officeDocument/2006/relationships/slideLayout" Target="../slideLayouts/slideLayout121.xml"/><Relationship Id="rId9" Type="http://schemas.openxmlformats.org/officeDocument/2006/relationships/slideLayout" Target="../slideLayouts/slideLayout126.xml"/><Relationship Id="rId14" Type="http://schemas.openxmlformats.org/officeDocument/2006/relationships/image" Target="../media/image4.jpeg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7.xml"/><Relationship Id="rId13" Type="http://schemas.openxmlformats.org/officeDocument/2006/relationships/slideLayout" Target="../slideLayouts/slideLayout142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132.xml"/><Relationship Id="rId7" Type="http://schemas.openxmlformats.org/officeDocument/2006/relationships/slideLayout" Target="../slideLayouts/slideLayout136.xml"/><Relationship Id="rId12" Type="http://schemas.openxmlformats.org/officeDocument/2006/relationships/slideLayout" Target="../slideLayouts/slideLayout141.xml"/><Relationship Id="rId17" Type="http://schemas.openxmlformats.org/officeDocument/2006/relationships/theme" Target="../theme/theme11.xml"/><Relationship Id="rId2" Type="http://schemas.openxmlformats.org/officeDocument/2006/relationships/slideLayout" Target="../slideLayouts/slideLayout131.xml"/><Relationship Id="rId16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30.xml"/><Relationship Id="rId6" Type="http://schemas.openxmlformats.org/officeDocument/2006/relationships/slideLayout" Target="../slideLayouts/slideLayout135.xml"/><Relationship Id="rId11" Type="http://schemas.openxmlformats.org/officeDocument/2006/relationships/slideLayout" Target="../slideLayouts/slideLayout140.xml"/><Relationship Id="rId5" Type="http://schemas.openxmlformats.org/officeDocument/2006/relationships/slideLayout" Target="../slideLayouts/slideLayout134.xml"/><Relationship Id="rId15" Type="http://schemas.openxmlformats.org/officeDocument/2006/relationships/slideLayout" Target="../slideLayouts/slideLayout144.xml"/><Relationship Id="rId10" Type="http://schemas.openxmlformats.org/officeDocument/2006/relationships/slideLayout" Target="../slideLayouts/slideLayout139.xml"/><Relationship Id="rId4" Type="http://schemas.openxmlformats.org/officeDocument/2006/relationships/slideLayout" Target="../slideLayouts/slideLayout133.xml"/><Relationship Id="rId9" Type="http://schemas.openxmlformats.org/officeDocument/2006/relationships/slideLayout" Target="../slideLayouts/slideLayout138.xml"/><Relationship Id="rId14" Type="http://schemas.openxmlformats.org/officeDocument/2006/relationships/slideLayout" Target="../slideLayouts/slideLayout143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3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48.xml"/><Relationship Id="rId7" Type="http://schemas.openxmlformats.org/officeDocument/2006/relationships/slideLayout" Target="../slideLayouts/slideLayout152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47.xml"/><Relationship Id="rId1" Type="http://schemas.openxmlformats.org/officeDocument/2006/relationships/slideLayout" Target="../slideLayouts/slideLayout146.xml"/><Relationship Id="rId6" Type="http://schemas.openxmlformats.org/officeDocument/2006/relationships/slideLayout" Target="../slideLayouts/slideLayout151.xml"/><Relationship Id="rId11" Type="http://schemas.openxmlformats.org/officeDocument/2006/relationships/slideLayout" Target="../slideLayouts/slideLayout156.xml"/><Relationship Id="rId5" Type="http://schemas.openxmlformats.org/officeDocument/2006/relationships/slideLayout" Target="../slideLayouts/slideLayout150.xml"/><Relationship Id="rId10" Type="http://schemas.openxmlformats.org/officeDocument/2006/relationships/slideLayout" Target="../slideLayouts/slideLayout155.xml"/><Relationship Id="rId4" Type="http://schemas.openxmlformats.org/officeDocument/2006/relationships/slideLayout" Target="../slideLayouts/slideLayout149.xml"/><Relationship Id="rId9" Type="http://schemas.openxmlformats.org/officeDocument/2006/relationships/slideLayout" Target="../slideLayouts/slideLayout15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slideLayout" Target="../slideLayouts/slideLayout50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39.xml"/><Relationship Id="rId16" Type="http://schemas.openxmlformats.org/officeDocument/2006/relationships/slideLayout" Target="../slideLayouts/slideLayout53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slideLayout" Target="../slideLayouts/slideLayout51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1.xml"/><Relationship Id="rId13" Type="http://schemas.openxmlformats.org/officeDocument/2006/relationships/slideLayout" Target="../slideLayouts/slideLayout66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56.xml"/><Relationship Id="rId7" Type="http://schemas.openxmlformats.org/officeDocument/2006/relationships/slideLayout" Target="../slideLayouts/slideLayout60.xml"/><Relationship Id="rId12" Type="http://schemas.openxmlformats.org/officeDocument/2006/relationships/slideLayout" Target="../slideLayouts/slideLayout65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55.xml"/><Relationship Id="rId16" Type="http://schemas.openxmlformats.org/officeDocument/2006/relationships/slideLayout" Target="../slideLayouts/slideLayout69.xml"/><Relationship Id="rId1" Type="http://schemas.openxmlformats.org/officeDocument/2006/relationships/slideLayout" Target="../slideLayouts/slideLayout54.xml"/><Relationship Id="rId6" Type="http://schemas.openxmlformats.org/officeDocument/2006/relationships/slideLayout" Target="../slideLayouts/slideLayout59.xml"/><Relationship Id="rId11" Type="http://schemas.openxmlformats.org/officeDocument/2006/relationships/slideLayout" Target="../slideLayouts/slideLayout64.xml"/><Relationship Id="rId5" Type="http://schemas.openxmlformats.org/officeDocument/2006/relationships/slideLayout" Target="../slideLayouts/slideLayout58.xml"/><Relationship Id="rId15" Type="http://schemas.openxmlformats.org/officeDocument/2006/relationships/slideLayout" Target="../slideLayouts/slideLayout68.xml"/><Relationship Id="rId10" Type="http://schemas.openxmlformats.org/officeDocument/2006/relationships/slideLayout" Target="../slideLayouts/slideLayout63.xml"/><Relationship Id="rId4" Type="http://schemas.openxmlformats.org/officeDocument/2006/relationships/slideLayout" Target="../slideLayouts/slideLayout57.xml"/><Relationship Id="rId9" Type="http://schemas.openxmlformats.org/officeDocument/2006/relationships/slideLayout" Target="../slideLayouts/slideLayout62.xml"/><Relationship Id="rId14" Type="http://schemas.openxmlformats.org/officeDocument/2006/relationships/slideLayout" Target="../slideLayouts/slideLayout6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7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6.xml"/><Relationship Id="rId12" Type="http://schemas.openxmlformats.org/officeDocument/2006/relationships/slideLayout" Target="../slideLayouts/slideLayout81.xml"/><Relationship Id="rId2" Type="http://schemas.openxmlformats.org/officeDocument/2006/relationships/slideLayout" Target="../slideLayouts/slideLayout71.xml"/><Relationship Id="rId1" Type="http://schemas.openxmlformats.org/officeDocument/2006/relationships/slideLayout" Target="../slideLayouts/slideLayout70.xml"/><Relationship Id="rId6" Type="http://schemas.openxmlformats.org/officeDocument/2006/relationships/slideLayout" Target="../slideLayouts/slideLayout75.xml"/><Relationship Id="rId11" Type="http://schemas.openxmlformats.org/officeDocument/2006/relationships/slideLayout" Target="../slideLayouts/slideLayout80.xml"/><Relationship Id="rId5" Type="http://schemas.openxmlformats.org/officeDocument/2006/relationships/slideLayout" Target="../slideLayouts/slideLayout74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79.xml"/><Relationship Id="rId4" Type="http://schemas.openxmlformats.org/officeDocument/2006/relationships/slideLayout" Target="../slideLayouts/slideLayout73.xml"/><Relationship Id="rId9" Type="http://schemas.openxmlformats.org/officeDocument/2006/relationships/slideLayout" Target="../slideLayouts/slideLayout78.xml"/><Relationship Id="rId14" Type="http://schemas.openxmlformats.org/officeDocument/2006/relationships/image" Target="../media/image4.jpe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9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84.xml"/><Relationship Id="rId7" Type="http://schemas.openxmlformats.org/officeDocument/2006/relationships/slideLayout" Target="../slideLayouts/slideLayout88.xml"/><Relationship Id="rId12" Type="http://schemas.openxmlformats.org/officeDocument/2006/relationships/slideLayout" Target="../slideLayouts/slideLayout93.xml"/><Relationship Id="rId2" Type="http://schemas.openxmlformats.org/officeDocument/2006/relationships/slideLayout" Target="../slideLayouts/slideLayout83.xml"/><Relationship Id="rId1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7.xml"/><Relationship Id="rId11" Type="http://schemas.openxmlformats.org/officeDocument/2006/relationships/slideLayout" Target="../slideLayouts/slideLayout92.xml"/><Relationship Id="rId5" Type="http://schemas.openxmlformats.org/officeDocument/2006/relationships/slideLayout" Target="../slideLayouts/slideLayout86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91.xml"/><Relationship Id="rId4" Type="http://schemas.openxmlformats.org/officeDocument/2006/relationships/slideLayout" Target="../slideLayouts/slideLayout85.xml"/><Relationship Id="rId9" Type="http://schemas.openxmlformats.org/officeDocument/2006/relationships/slideLayout" Target="../slideLayouts/slideLayout90.xml"/><Relationship Id="rId14" Type="http://schemas.openxmlformats.org/officeDocument/2006/relationships/image" Target="../media/image4.jpe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1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96.xml"/><Relationship Id="rId7" Type="http://schemas.openxmlformats.org/officeDocument/2006/relationships/slideLayout" Target="../slideLayouts/slideLayout100.xml"/><Relationship Id="rId12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95.xml"/><Relationship Id="rId1" Type="http://schemas.openxmlformats.org/officeDocument/2006/relationships/slideLayout" Target="../slideLayouts/slideLayout94.xml"/><Relationship Id="rId6" Type="http://schemas.openxmlformats.org/officeDocument/2006/relationships/slideLayout" Target="../slideLayouts/slideLayout99.xml"/><Relationship Id="rId11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98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97.xml"/><Relationship Id="rId9" Type="http://schemas.openxmlformats.org/officeDocument/2006/relationships/slideLayout" Target="../slideLayouts/slideLayout102.xml"/><Relationship Id="rId14" Type="http://schemas.openxmlformats.org/officeDocument/2006/relationships/image" Target="../media/image4.jpe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3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12" Type="http://schemas.openxmlformats.org/officeDocument/2006/relationships/slideLayout" Target="../slideLayouts/slideLayout117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11" Type="http://schemas.openxmlformats.org/officeDocument/2006/relationships/slideLayout" Target="../slideLayouts/slideLayout116.xml"/><Relationship Id="rId5" Type="http://schemas.openxmlformats.org/officeDocument/2006/relationships/slideLayout" Target="../slideLayouts/slideLayout110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115.xml"/><Relationship Id="rId4" Type="http://schemas.openxmlformats.org/officeDocument/2006/relationships/slideLayout" Target="../slideLayouts/slideLayout109.xml"/><Relationship Id="rId9" Type="http://schemas.openxmlformats.org/officeDocument/2006/relationships/slideLayout" Target="../slideLayouts/slideLayout114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ChangeArrowheads="1"/>
          </p:cNvSpPr>
          <p:nvPr/>
        </p:nvSpPr>
        <p:spPr bwMode="auto">
          <a:xfrm>
            <a:off x="0" y="0"/>
            <a:ext cx="9144000" cy="1150938"/>
          </a:xfrm>
          <a:prstGeom prst="rect">
            <a:avLst/>
          </a:prstGeom>
          <a:gradFill rotWithShape="1">
            <a:gsLst>
              <a:gs pos="0">
                <a:srgbClr val="CCECFF"/>
              </a:gs>
              <a:gs pos="100000">
                <a:srgbClr val="205B9E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27" name="Rectangle 5"/>
          <p:cNvSpPr>
            <a:spLocks noChangeArrowheads="1"/>
          </p:cNvSpPr>
          <p:nvPr/>
        </p:nvSpPr>
        <p:spPr bwMode="auto">
          <a:xfrm flipV="1">
            <a:off x="0" y="1125538"/>
            <a:ext cx="9144000" cy="36512"/>
          </a:xfrm>
          <a:prstGeom prst="rect">
            <a:avLst/>
          </a:prstGeom>
          <a:gradFill rotWithShape="1">
            <a:gsLst>
              <a:gs pos="0">
                <a:srgbClr val="205B9E"/>
              </a:gs>
              <a:gs pos="50000">
                <a:srgbClr val="CCECFF"/>
              </a:gs>
              <a:gs pos="100000">
                <a:srgbClr val="205B9E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2708275"/>
            <a:ext cx="8569325" cy="341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1029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42888" y="188913"/>
            <a:ext cx="586263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Institut für Bildung, Beruf und Technik</a:t>
            </a:r>
            <a:br>
              <a:rPr lang="de-DE" dirty="0" smtClean="0"/>
            </a:br>
            <a:r>
              <a:rPr lang="de-DE" dirty="0" smtClean="0"/>
              <a:t>Abteilung: Technik und ihre Didaktik</a:t>
            </a:r>
          </a:p>
        </p:txBody>
      </p:sp>
      <p:pic>
        <p:nvPicPr>
          <p:cNvPr id="1030" name="Picture 21" descr="ph-Logo_3zeilig-linie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9375" y="220663"/>
            <a:ext cx="2519363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33" r:id="rId12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2100" b="1" baseline="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5813" indent="-227013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3013" indent="-227013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0213" indent="-227013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7413" indent="-227013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4613" indent="-227013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20000" cy="11445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56456" y="1600200"/>
            <a:ext cx="7920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7236296" y="6541200"/>
            <a:ext cx="1500386" cy="268139"/>
          </a:xfrm>
          <a:prstGeom prst="rect">
            <a:avLst/>
          </a:prstGeom>
        </p:spPr>
        <p:txBody>
          <a:bodyPr vert="horz" wrap="none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dirty="0" smtClean="0">
                <a:solidFill>
                  <a:prstClr val="black"/>
                </a:solidFill>
                <a:latin typeface="Arial"/>
              </a:rPr>
              <a:t>19.09.2016</a:t>
            </a:r>
            <a:endParaRPr lang="de-DE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222778" y="6541200"/>
            <a:ext cx="6020096" cy="268139"/>
          </a:xfrm>
          <a:prstGeom prst="rect">
            <a:avLst/>
          </a:prstGeom>
        </p:spPr>
        <p:txBody>
          <a:bodyPr vert="horz" wrap="none" lIns="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mtClean="0">
                <a:solidFill>
                  <a:prstClr val="black"/>
                </a:solidFill>
                <a:latin typeface="Arial"/>
              </a:rPr>
              <a:t>/ Ergebnispräsentation</a:t>
            </a:r>
            <a:endParaRPr lang="de-DE" dirty="0">
              <a:solidFill>
                <a:prstClr val="black"/>
              </a:solidFill>
              <a:latin typeface="Arial"/>
            </a:endParaRPr>
          </a:p>
        </p:txBody>
      </p:sp>
      <p:pic>
        <p:nvPicPr>
          <p:cNvPr id="8" name="Picture 7" descr="\\GR-SERVER\gr_all\gr_projects_aktuell\verbaende_design\logo\Verbaende Logos 01-2010\baymevbm\baymevbm_RGB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9517"/>
          <a:stretch>
            <a:fillRect/>
          </a:stretch>
        </p:blipFill>
        <p:spPr bwMode="auto">
          <a:xfrm>
            <a:off x="6819900" y="328613"/>
            <a:ext cx="19145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56456" y="6541200"/>
            <a:ext cx="432000" cy="270000"/>
          </a:xfrm>
          <a:prstGeom prst="rect">
            <a:avLst/>
          </a:prstGeom>
        </p:spPr>
        <p:txBody>
          <a:bodyPr vert="horz" wrap="none" lIns="0" tIns="45720" rIns="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dirty="0" smtClean="0">
                <a:solidFill>
                  <a:prstClr val="black"/>
                </a:solidFill>
                <a:latin typeface="Arial"/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  <a:latin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‹Nr.›</a:t>
            </a:fld>
            <a:endParaRPr lang="de-DE" dirty="0">
              <a:solidFill>
                <a:prstClr val="black"/>
              </a:solidFill>
              <a:latin typeface="Arial"/>
            </a:endParaRPr>
          </a:p>
        </p:txBody>
      </p:sp>
      <p:cxnSp>
        <p:nvCxnSpPr>
          <p:cNvPr id="9" name="Gerade Verbindung 8"/>
          <p:cNvCxnSpPr/>
          <p:nvPr/>
        </p:nvCxnSpPr>
        <p:spPr>
          <a:xfrm>
            <a:off x="756456" y="6534000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18" descr="ph-Logo_3zeilig_linie_blau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314117"/>
            <a:ext cx="1766894" cy="529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610404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6" r:id="rId3"/>
    <p:sldLayoutId id="2147483827" r:id="rId4"/>
    <p:sldLayoutId id="2147483828" r:id="rId5"/>
    <p:sldLayoutId id="2147483829" r:id="rId6"/>
    <p:sldLayoutId id="2147483830" r:id="rId7"/>
    <p:sldLayoutId id="2147483831" r:id="rId8"/>
    <p:sldLayoutId id="2147483832" r:id="rId9"/>
    <p:sldLayoutId id="2147483833" r:id="rId10"/>
    <p:sldLayoutId id="2147483834" r:id="rId11"/>
    <p:sldLayoutId id="2147483835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Symbol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Symbol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Symbol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Symbol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Symbol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5" name="Rectangle 7"/>
          <p:cNvSpPr>
            <a:spLocks noChangeArrowheads="1"/>
          </p:cNvSpPr>
          <p:nvPr/>
        </p:nvSpPr>
        <p:spPr bwMode="auto">
          <a:xfrm>
            <a:off x="0" y="1"/>
            <a:ext cx="9144000" cy="882650"/>
          </a:xfrm>
          <a:prstGeom prst="rect">
            <a:avLst/>
          </a:prstGeom>
          <a:gradFill rotWithShape="1">
            <a:gsLst>
              <a:gs pos="0">
                <a:srgbClr val="205B9E">
                  <a:alpha val="60001"/>
                </a:srgbClr>
              </a:gs>
              <a:gs pos="50000">
                <a:srgbClr val="CCECFF"/>
              </a:gs>
              <a:gs pos="100000">
                <a:srgbClr val="205B9E">
                  <a:alpha val="60001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sz="1800">
              <a:solidFill>
                <a:srgbClr val="205B9E"/>
              </a:solidFill>
              <a:latin typeface="Arial" pitchFamily="34" charset="0"/>
            </a:endParaRPr>
          </a:p>
        </p:txBody>
      </p:sp>
      <p:sp>
        <p:nvSpPr>
          <p:cNvPr id="2053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5441" y="1009652"/>
            <a:ext cx="8535987" cy="483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grpSp>
        <p:nvGrpSpPr>
          <p:cNvPr id="2054" name="Group 19"/>
          <p:cNvGrpSpPr>
            <a:grpSpLocks/>
          </p:cNvGrpSpPr>
          <p:nvPr/>
        </p:nvGrpSpPr>
        <p:grpSpPr bwMode="auto">
          <a:xfrm>
            <a:off x="284165" y="5970593"/>
            <a:ext cx="8612187" cy="720725"/>
            <a:chOff x="179" y="3695"/>
            <a:chExt cx="5425" cy="454"/>
          </a:xfrm>
        </p:grpSpPr>
        <p:sp>
          <p:nvSpPr>
            <p:cNvPr id="2057" name="Line 14"/>
            <p:cNvSpPr>
              <a:spLocks noChangeShapeType="1"/>
            </p:cNvSpPr>
            <p:nvPr/>
          </p:nvSpPr>
          <p:spPr bwMode="auto">
            <a:xfrm flipV="1">
              <a:off x="179" y="3879"/>
              <a:ext cx="3753" cy="12"/>
            </a:xfrm>
            <a:prstGeom prst="line">
              <a:avLst/>
            </a:prstGeom>
            <a:noFill/>
            <a:ln w="12700">
              <a:solidFill>
                <a:srgbClr val="205B9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de-DE">
                <a:solidFill>
                  <a:srgbClr val="FFFFFF"/>
                </a:solidFill>
              </a:endParaRPr>
            </a:p>
          </p:txBody>
        </p:sp>
        <p:pic>
          <p:nvPicPr>
            <p:cNvPr id="2058" name="Picture 18" descr="ph-Logo_3zeilig_linie_blau"/>
            <p:cNvPicPr>
              <a:picLocks noChangeAspect="1" noChangeArrowheads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90" y="3695"/>
              <a:ext cx="1514" cy="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55" name="AutoShape 20"/>
          <p:cNvSpPr>
            <a:spLocks noChangeAspect="1" noChangeArrowheads="1"/>
          </p:cNvSpPr>
          <p:nvPr/>
        </p:nvSpPr>
        <p:spPr bwMode="auto">
          <a:xfrm>
            <a:off x="2343157" y="-293688"/>
            <a:ext cx="2416175" cy="199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>
              <a:solidFill>
                <a:srgbClr val="FFFFFF"/>
              </a:solidFill>
            </a:endParaRPr>
          </a:p>
        </p:txBody>
      </p:sp>
      <p:sp>
        <p:nvSpPr>
          <p:cNvPr id="10" name="Fußzeilenplatzhalter 3"/>
          <p:cNvSpPr txBox="1">
            <a:spLocks/>
          </p:cNvSpPr>
          <p:nvPr/>
        </p:nvSpPr>
        <p:spPr>
          <a:xfrm>
            <a:off x="255591" y="6315075"/>
            <a:ext cx="6057900" cy="431800"/>
          </a:xfrm>
          <a:prstGeom prst="rect">
            <a:avLst/>
          </a:prstGeom>
        </p:spPr>
        <p:txBody>
          <a:bodyPr/>
          <a:lstStyle>
            <a:lvl1pPr eaLnBrk="0" hangingPunct="0">
              <a:tabLst>
                <a:tab pos="893763" algn="l"/>
                <a:tab pos="17065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893763" algn="l"/>
                <a:tab pos="17065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893763" algn="l"/>
                <a:tab pos="17065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893763" algn="l"/>
                <a:tab pos="17065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893763" algn="l"/>
                <a:tab pos="17065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93763" algn="l"/>
                <a:tab pos="17065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93763" algn="l"/>
                <a:tab pos="17065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93763" algn="l"/>
                <a:tab pos="17065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93763" algn="l"/>
                <a:tab pos="17065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de-DE" sz="1000" dirty="0" smtClean="0">
                <a:solidFill>
                  <a:srgbClr val="000000"/>
                </a:solidFill>
              </a:rPr>
              <a:t>Prof. Dr. Lars Windelband	                      Technik und ihre Didaktik	                   06.04.2017 </a:t>
            </a:r>
          </a:p>
        </p:txBody>
      </p:sp>
    </p:spTree>
    <p:extLst>
      <p:ext uri="{BB962C8B-B14F-4D97-AF65-F5344CB8AC3E}">
        <p14:creationId xmlns:p14="http://schemas.microsoft.com/office/powerpoint/2010/main" xmlns="" val="2509591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  <p:sldLayoutId id="2147483848" r:id="rId12"/>
    <p:sldLayoutId id="2147483849" r:id="rId13"/>
    <p:sldLayoutId id="2147483850" r:id="rId14"/>
    <p:sldLayoutId id="2147483851" r:id="rId15"/>
    <p:sldLayoutId id="2147483852" r:id="rId16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20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56456" y="1600200"/>
            <a:ext cx="7920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7236296" y="6541200"/>
            <a:ext cx="1500386" cy="268139"/>
          </a:xfrm>
          <a:prstGeom prst="rect">
            <a:avLst/>
          </a:prstGeom>
        </p:spPr>
        <p:txBody>
          <a:bodyPr vert="horz" wrap="none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mtClean="0">
                <a:solidFill>
                  <a:prstClr val="black"/>
                </a:solidFill>
                <a:latin typeface="Arial"/>
              </a:rPr>
              <a:t>25.11.2015</a:t>
            </a:r>
            <a:endParaRPr lang="de-DE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222778" y="6541200"/>
            <a:ext cx="6020096" cy="268139"/>
          </a:xfrm>
          <a:prstGeom prst="rect">
            <a:avLst/>
          </a:prstGeom>
        </p:spPr>
        <p:txBody>
          <a:bodyPr vert="horz" wrap="none" lIns="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mtClean="0">
                <a:solidFill>
                  <a:prstClr val="black"/>
                </a:solidFill>
                <a:latin typeface="Arial"/>
              </a:rPr>
              <a:t>/ Expertenworkshop</a:t>
            </a:r>
            <a:endParaRPr lang="de-DE" dirty="0">
              <a:solidFill>
                <a:prstClr val="black"/>
              </a:solidFill>
              <a:latin typeface="Arial"/>
            </a:endParaRPr>
          </a:p>
        </p:txBody>
      </p:sp>
      <p:pic>
        <p:nvPicPr>
          <p:cNvPr id="8" name="Picture 7" descr="\\GR-SERVER\gr_all\gr_projects_aktuell\verbaende_design\logo\Verbaende Logos 01-2010\baymevbm\baymevbm_RGB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9517"/>
          <a:stretch>
            <a:fillRect/>
          </a:stretch>
        </p:blipFill>
        <p:spPr bwMode="auto">
          <a:xfrm>
            <a:off x="6819900" y="328613"/>
            <a:ext cx="19145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56456" y="6541200"/>
            <a:ext cx="432000" cy="270000"/>
          </a:xfrm>
          <a:prstGeom prst="rect">
            <a:avLst/>
          </a:prstGeom>
        </p:spPr>
        <p:txBody>
          <a:bodyPr vert="horz" wrap="none" lIns="0" tIns="45720" rIns="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dirty="0" smtClean="0">
                <a:solidFill>
                  <a:prstClr val="black"/>
                </a:solidFill>
                <a:latin typeface="Arial"/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  <a:latin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‹Nr.›</a:t>
            </a:fld>
            <a:endParaRPr lang="de-DE" dirty="0">
              <a:solidFill>
                <a:prstClr val="black"/>
              </a:solidFill>
              <a:latin typeface="Arial"/>
            </a:endParaRPr>
          </a:p>
        </p:txBody>
      </p:sp>
      <p:cxnSp>
        <p:nvCxnSpPr>
          <p:cNvPr id="9" name="Gerade Verbindung 8"/>
          <p:cNvCxnSpPr/>
          <p:nvPr/>
        </p:nvCxnSpPr>
        <p:spPr>
          <a:xfrm>
            <a:off x="756456" y="6534000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83984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56" r:id="rId2"/>
    <p:sldLayoutId id="2147483857" r:id="rId3"/>
    <p:sldLayoutId id="2147483858" r:id="rId4"/>
    <p:sldLayoutId id="2147483859" r:id="rId5"/>
    <p:sldLayoutId id="2147483860" r:id="rId6"/>
    <p:sldLayoutId id="2147483861" r:id="rId7"/>
    <p:sldLayoutId id="2147483862" r:id="rId8"/>
    <p:sldLayoutId id="2147483863" r:id="rId9"/>
    <p:sldLayoutId id="2147483864" r:id="rId10"/>
    <p:sldLayoutId id="2147483865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Symbol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Symbol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Symbol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Symbol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Symbol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5" name="Rectangle 7"/>
          <p:cNvSpPr>
            <a:spLocks noChangeArrowheads="1"/>
          </p:cNvSpPr>
          <p:nvPr/>
        </p:nvSpPr>
        <p:spPr bwMode="auto">
          <a:xfrm>
            <a:off x="0" y="0"/>
            <a:ext cx="9144000" cy="882650"/>
          </a:xfrm>
          <a:prstGeom prst="rect">
            <a:avLst/>
          </a:prstGeom>
          <a:gradFill rotWithShape="1">
            <a:gsLst>
              <a:gs pos="0">
                <a:srgbClr val="205B9E">
                  <a:alpha val="60001"/>
                </a:srgbClr>
              </a:gs>
              <a:gs pos="50000">
                <a:srgbClr val="CCECFF"/>
              </a:gs>
              <a:gs pos="100000">
                <a:srgbClr val="205B9E">
                  <a:alpha val="60001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sz="1800">
              <a:solidFill>
                <a:srgbClr val="205B9E"/>
              </a:solidFill>
              <a:latin typeface="Arial" pitchFamily="34" charset="0"/>
            </a:endParaRPr>
          </a:p>
        </p:txBody>
      </p:sp>
      <p:sp>
        <p:nvSpPr>
          <p:cNvPr id="2053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5438" y="1009650"/>
            <a:ext cx="8535987" cy="483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grpSp>
        <p:nvGrpSpPr>
          <p:cNvPr id="2054" name="Group 19"/>
          <p:cNvGrpSpPr>
            <a:grpSpLocks/>
          </p:cNvGrpSpPr>
          <p:nvPr/>
        </p:nvGrpSpPr>
        <p:grpSpPr bwMode="auto">
          <a:xfrm>
            <a:off x="284163" y="5970588"/>
            <a:ext cx="8612187" cy="720725"/>
            <a:chOff x="179" y="3695"/>
            <a:chExt cx="5425" cy="454"/>
          </a:xfrm>
        </p:grpSpPr>
        <p:sp>
          <p:nvSpPr>
            <p:cNvPr id="2057" name="Line 14"/>
            <p:cNvSpPr>
              <a:spLocks noChangeShapeType="1"/>
            </p:cNvSpPr>
            <p:nvPr/>
          </p:nvSpPr>
          <p:spPr bwMode="auto">
            <a:xfrm flipV="1">
              <a:off x="179" y="3879"/>
              <a:ext cx="3753" cy="12"/>
            </a:xfrm>
            <a:prstGeom prst="line">
              <a:avLst/>
            </a:prstGeom>
            <a:noFill/>
            <a:ln w="12700">
              <a:solidFill>
                <a:srgbClr val="205B9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pic>
          <p:nvPicPr>
            <p:cNvPr id="2058" name="Picture 18" descr="ph-Logo_3zeilig_linie_blau"/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90" y="3695"/>
              <a:ext cx="1514" cy="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55" name="AutoShape 20"/>
          <p:cNvSpPr>
            <a:spLocks noChangeAspect="1" noChangeArrowheads="1"/>
          </p:cNvSpPr>
          <p:nvPr/>
        </p:nvSpPr>
        <p:spPr bwMode="auto">
          <a:xfrm>
            <a:off x="2343150" y="-293688"/>
            <a:ext cx="2416175" cy="199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" name="Fußzeilenplatzhalter 3"/>
          <p:cNvSpPr txBox="1">
            <a:spLocks/>
          </p:cNvSpPr>
          <p:nvPr/>
        </p:nvSpPr>
        <p:spPr>
          <a:xfrm>
            <a:off x="255588" y="6315075"/>
            <a:ext cx="6057900" cy="431800"/>
          </a:xfrm>
          <a:prstGeom prst="rect">
            <a:avLst/>
          </a:prstGeom>
        </p:spPr>
        <p:txBody>
          <a:bodyPr/>
          <a:lstStyle>
            <a:lvl1pPr eaLnBrk="0" hangingPunct="0">
              <a:tabLst>
                <a:tab pos="893763" algn="l"/>
                <a:tab pos="17065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893763" algn="l"/>
                <a:tab pos="17065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893763" algn="l"/>
                <a:tab pos="17065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893763" algn="l"/>
                <a:tab pos="17065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893763" algn="l"/>
                <a:tab pos="17065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93763" algn="l"/>
                <a:tab pos="17065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93763" algn="l"/>
                <a:tab pos="17065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93763" algn="l"/>
                <a:tab pos="17065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93763" algn="l"/>
                <a:tab pos="17065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de-DE" sz="1000" dirty="0" smtClean="0">
                <a:solidFill>
                  <a:schemeClr val="tx1"/>
                </a:solidFill>
              </a:rPr>
              <a:t>Prof. Dr. Lars Windelband	</a:t>
            </a:r>
            <a:r>
              <a:rPr lang="de-DE" sz="1000" baseline="0" dirty="0" smtClean="0">
                <a:solidFill>
                  <a:schemeClr val="tx1"/>
                </a:solidFill>
              </a:rPr>
              <a:t>                      </a:t>
            </a:r>
            <a:r>
              <a:rPr lang="de-DE" sz="1000" dirty="0" smtClean="0">
                <a:solidFill>
                  <a:schemeClr val="tx1"/>
                </a:solidFill>
              </a:rPr>
              <a:t>Technik und ihre Didaktik	                   </a:t>
            </a:r>
            <a:fld id="{381C1EC9-596A-4BCA-A98B-38230CCF4463}" type="datetime1">
              <a:rPr lang="de-DE" sz="1000" smtClean="0">
                <a:solidFill>
                  <a:schemeClr val="tx1"/>
                </a:solidFill>
              </a:rPr>
              <a:pPr eaLnBrk="1" hangingPunct="1">
                <a:defRPr/>
              </a:pPr>
              <a:t>25.10.2018</a:t>
            </a:fld>
            <a:r>
              <a:rPr lang="de-DE" sz="1000" dirty="0" smtClean="0">
                <a:solidFill>
                  <a:schemeClr val="tx1"/>
                </a:solidFill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5" name="Rectangle 7"/>
          <p:cNvSpPr>
            <a:spLocks noChangeArrowheads="1"/>
          </p:cNvSpPr>
          <p:nvPr/>
        </p:nvSpPr>
        <p:spPr bwMode="auto">
          <a:xfrm>
            <a:off x="0" y="0"/>
            <a:ext cx="9144000" cy="882650"/>
          </a:xfrm>
          <a:prstGeom prst="rect">
            <a:avLst/>
          </a:prstGeom>
          <a:gradFill rotWithShape="1">
            <a:gsLst>
              <a:gs pos="0">
                <a:srgbClr val="205B9E">
                  <a:alpha val="60001"/>
                </a:srgbClr>
              </a:gs>
              <a:gs pos="50000">
                <a:srgbClr val="CCECFF"/>
              </a:gs>
              <a:gs pos="100000">
                <a:srgbClr val="205B9E">
                  <a:alpha val="60001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sz="1800">
              <a:solidFill>
                <a:srgbClr val="205B9E"/>
              </a:solidFill>
              <a:latin typeface="Arial" pitchFamily="34" charset="0"/>
            </a:endParaRPr>
          </a:p>
        </p:txBody>
      </p:sp>
      <p:sp>
        <p:nvSpPr>
          <p:cNvPr id="3077" name="AutoShape 20"/>
          <p:cNvSpPr>
            <a:spLocks noChangeAspect="1" noChangeArrowheads="1"/>
          </p:cNvSpPr>
          <p:nvPr/>
        </p:nvSpPr>
        <p:spPr bwMode="auto">
          <a:xfrm>
            <a:off x="2343150" y="-293688"/>
            <a:ext cx="2416175" cy="199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3078" name="Picture 23" descr="Bilderleiste_que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912813"/>
            <a:ext cx="9144000" cy="14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79" name="Group 19"/>
          <p:cNvGrpSpPr>
            <a:grpSpLocks/>
          </p:cNvGrpSpPr>
          <p:nvPr/>
        </p:nvGrpSpPr>
        <p:grpSpPr bwMode="auto">
          <a:xfrm>
            <a:off x="284163" y="5970588"/>
            <a:ext cx="8612187" cy="720725"/>
            <a:chOff x="179" y="3695"/>
            <a:chExt cx="5425" cy="454"/>
          </a:xfrm>
        </p:grpSpPr>
        <p:sp>
          <p:nvSpPr>
            <p:cNvPr id="3081" name="Line 14"/>
            <p:cNvSpPr>
              <a:spLocks noChangeShapeType="1"/>
            </p:cNvSpPr>
            <p:nvPr/>
          </p:nvSpPr>
          <p:spPr bwMode="auto">
            <a:xfrm flipV="1">
              <a:off x="179" y="3879"/>
              <a:ext cx="3753" cy="12"/>
            </a:xfrm>
            <a:prstGeom prst="line">
              <a:avLst/>
            </a:prstGeom>
            <a:noFill/>
            <a:ln w="12700">
              <a:solidFill>
                <a:srgbClr val="205B9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pic>
          <p:nvPicPr>
            <p:cNvPr id="3082" name="Picture 18" descr="ph-Logo_3zeilig_linie_blau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90" y="3695"/>
              <a:ext cx="1514" cy="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Fußzeilenplatzhalter 3"/>
          <p:cNvSpPr txBox="1">
            <a:spLocks/>
          </p:cNvSpPr>
          <p:nvPr userDrawn="1"/>
        </p:nvSpPr>
        <p:spPr>
          <a:xfrm>
            <a:off x="255588" y="6315075"/>
            <a:ext cx="6057900" cy="431800"/>
          </a:xfrm>
          <a:prstGeom prst="rect">
            <a:avLst/>
          </a:prstGeom>
        </p:spPr>
        <p:txBody>
          <a:bodyPr/>
          <a:lstStyle>
            <a:lvl1pPr eaLnBrk="0" hangingPunct="0">
              <a:tabLst>
                <a:tab pos="893763" algn="l"/>
                <a:tab pos="17065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893763" algn="l"/>
                <a:tab pos="17065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893763" algn="l"/>
                <a:tab pos="17065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893763" algn="l"/>
                <a:tab pos="17065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893763" algn="l"/>
                <a:tab pos="17065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93763" algn="l"/>
                <a:tab pos="17065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93763" algn="l"/>
                <a:tab pos="17065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93763" algn="l"/>
                <a:tab pos="17065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93763" algn="l"/>
                <a:tab pos="17065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de-DE" sz="1000" dirty="0" smtClean="0">
                <a:solidFill>
                  <a:schemeClr val="tx1"/>
                </a:solidFill>
              </a:rPr>
              <a:t>Prof. Dr. Lars Windelband	</a:t>
            </a:r>
            <a:r>
              <a:rPr lang="de-DE" sz="1000" baseline="0" dirty="0" smtClean="0">
                <a:solidFill>
                  <a:schemeClr val="tx1"/>
                </a:solidFill>
              </a:rPr>
              <a:t>                      </a:t>
            </a:r>
            <a:r>
              <a:rPr lang="de-DE" sz="1000" dirty="0" smtClean="0">
                <a:solidFill>
                  <a:schemeClr val="tx1"/>
                </a:solidFill>
              </a:rPr>
              <a:t>Technik und ihre Didaktik	                  01.12.2016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5" name="Rectangle 7"/>
          <p:cNvSpPr>
            <a:spLocks noChangeArrowheads="1"/>
          </p:cNvSpPr>
          <p:nvPr/>
        </p:nvSpPr>
        <p:spPr bwMode="auto">
          <a:xfrm>
            <a:off x="0" y="1"/>
            <a:ext cx="9144000" cy="882650"/>
          </a:xfrm>
          <a:prstGeom prst="rect">
            <a:avLst/>
          </a:prstGeom>
          <a:gradFill rotWithShape="1">
            <a:gsLst>
              <a:gs pos="0">
                <a:srgbClr val="205B9E">
                  <a:alpha val="60001"/>
                </a:srgbClr>
              </a:gs>
              <a:gs pos="50000">
                <a:srgbClr val="CCECFF"/>
              </a:gs>
              <a:gs pos="100000">
                <a:srgbClr val="205B9E">
                  <a:alpha val="60001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sz="1800">
              <a:solidFill>
                <a:srgbClr val="205B9E"/>
              </a:solidFill>
              <a:latin typeface="Arial" pitchFamily="34" charset="0"/>
            </a:endParaRPr>
          </a:p>
        </p:txBody>
      </p:sp>
      <p:sp>
        <p:nvSpPr>
          <p:cNvPr id="2053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5441" y="1009652"/>
            <a:ext cx="8535987" cy="483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grpSp>
        <p:nvGrpSpPr>
          <p:cNvPr id="2054" name="Group 19"/>
          <p:cNvGrpSpPr>
            <a:grpSpLocks/>
          </p:cNvGrpSpPr>
          <p:nvPr/>
        </p:nvGrpSpPr>
        <p:grpSpPr bwMode="auto">
          <a:xfrm>
            <a:off x="284165" y="5970593"/>
            <a:ext cx="8612187" cy="720725"/>
            <a:chOff x="179" y="3695"/>
            <a:chExt cx="5425" cy="454"/>
          </a:xfrm>
        </p:grpSpPr>
        <p:sp>
          <p:nvSpPr>
            <p:cNvPr id="2057" name="Line 14"/>
            <p:cNvSpPr>
              <a:spLocks noChangeShapeType="1"/>
            </p:cNvSpPr>
            <p:nvPr/>
          </p:nvSpPr>
          <p:spPr bwMode="auto">
            <a:xfrm flipV="1">
              <a:off x="179" y="3879"/>
              <a:ext cx="3753" cy="12"/>
            </a:xfrm>
            <a:prstGeom prst="line">
              <a:avLst/>
            </a:prstGeom>
            <a:noFill/>
            <a:ln w="12700">
              <a:solidFill>
                <a:srgbClr val="205B9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de-DE">
                <a:solidFill>
                  <a:srgbClr val="FFFFFF"/>
                </a:solidFill>
              </a:endParaRPr>
            </a:p>
          </p:txBody>
        </p:sp>
        <p:pic>
          <p:nvPicPr>
            <p:cNvPr id="2058" name="Picture 18" descr="ph-Logo_3zeilig_linie_blau"/>
            <p:cNvPicPr>
              <a:picLocks noChangeAspect="1" noChangeArrowheads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90" y="3695"/>
              <a:ext cx="1514" cy="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55" name="AutoShape 20"/>
          <p:cNvSpPr>
            <a:spLocks noChangeAspect="1" noChangeArrowheads="1"/>
          </p:cNvSpPr>
          <p:nvPr/>
        </p:nvSpPr>
        <p:spPr bwMode="auto">
          <a:xfrm>
            <a:off x="2343157" y="-293688"/>
            <a:ext cx="2416175" cy="199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>
              <a:solidFill>
                <a:srgbClr val="FFFFFF"/>
              </a:solidFill>
            </a:endParaRPr>
          </a:p>
        </p:txBody>
      </p:sp>
      <p:sp>
        <p:nvSpPr>
          <p:cNvPr id="10" name="Fußzeilenplatzhalter 3"/>
          <p:cNvSpPr txBox="1">
            <a:spLocks/>
          </p:cNvSpPr>
          <p:nvPr/>
        </p:nvSpPr>
        <p:spPr>
          <a:xfrm>
            <a:off x="255591" y="6315075"/>
            <a:ext cx="6057900" cy="431800"/>
          </a:xfrm>
          <a:prstGeom prst="rect">
            <a:avLst/>
          </a:prstGeom>
        </p:spPr>
        <p:txBody>
          <a:bodyPr/>
          <a:lstStyle>
            <a:lvl1pPr eaLnBrk="0" hangingPunct="0">
              <a:tabLst>
                <a:tab pos="893763" algn="l"/>
                <a:tab pos="17065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893763" algn="l"/>
                <a:tab pos="17065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893763" algn="l"/>
                <a:tab pos="17065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893763" algn="l"/>
                <a:tab pos="17065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893763" algn="l"/>
                <a:tab pos="17065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93763" algn="l"/>
                <a:tab pos="17065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93763" algn="l"/>
                <a:tab pos="17065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93763" algn="l"/>
                <a:tab pos="17065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93763" algn="l"/>
                <a:tab pos="17065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de-DE" sz="1000" dirty="0" smtClean="0">
                <a:solidFill>
                  <a:srgbClr val="000000"/>
                </a:solidFill>
              </a:rPr>
              <a:t>Prof. Dr. Lars Windelband	                      Technik und ihre Didaktik                                      06.04.2017 </a:t>
            </a:r>
          </a:p>
        </p:txBody>
      </p:sp>
    </p:spTree>
    <p:extLst>
      <p:ext uri="{BB962C8B-B14F-4D97-AF65-F5344CB8AC3E}">
        <p14:creationId xmlns:p14="http://schemas.microsoft.com/office/powerpoint/2010/main" xmlns="" val="242779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  <p:sldLayoutId id="2147483747" r:id="rId13"/>
    <p:sldLayoutId id="2147483748" r:id="rId14"/>
    <p:sldLayoutId id="2147483749" r:id="rId15"/>
    <p:sldLayoutId id="2147483750" r:id="rId16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5" name="Rectangle 7"/>
          <p:cNvSpPr>
            <a:spLocks noChangeArrowheads="1"/>
          </p:cNvSpPr>
          <p:nvPr/>
        </p:nvSpPr>
        <p:spPr bwMode="auto">
          <a:xfrm>
            <a:off x="0" y="1"/>
            <a:ext cx="9144000" cy="882650"/>
          </a:xfrm>
          <a:prstGeom prst="rect">
            <a:avLst/>
          </a:prstGeom>
          <a:gradFill rotWithShape="1">
            <a:gsLst>
              <a:gs pos="0">
                <a:srgbClr val="205B9E">
                  <a:alpha val="60001"/>
                </a:srgbClr>
              </a:gs>
              <a:gs pos="50000">
                <a:srgbClr val="CCECFF"/>
              </a:gs>
              <a:gs pos="100000">
                <a:srgbClr val="205B9E">
                  <a:alpha val="60001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sz="1800">
              <a:solidFill>
                <a:srgbClr val="205B9E"/>
              </a:solidFill>
              <a:latin typeface="Arial" pitchFamily="34" charset="0"/>
            </a:endParaRPr>
          </a:p>
        </p:txBody>
      </p:sp>
      <p:sp>
        <p:nvSpPr>
          <p:cNvPr id="2053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5441" y="1009652"/>
            <a:ext cx="8535987" cy="483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grpSp>
        <p:nvGrpSpPr>
          <p:cNvPr id="2054" name="Group 19"/>
          <p:cNvGrpSpPr>
            <a:grpSpLocks/>
          </p:cNvGrpSpPr>
          <p:nvPr/>
        </p:nvGrpSpPr>
        <p:grpSpPr bwMode="auto">
          <a:xfrm>
            <a:off x="284165" y="5970593"/>
            <a:ext cx="8612187" cy="720725"/>
            <a:chOff x="179" y="3695"/>
            <a:chExt cx="5425" cy="454"/>
          </a:xfrm>
        </p:grpSpPr>
        <p:sp>
          <p:nvSpPr>
            <p:cNvPr id="2057" name="Line 14"/>
            <p:cNvSpPr>
              <a:spLocks noChangeShapeType="1"/>
            </p:cNvSpPr>
            <p:nvPr/>
          </p:nvSpPr>
          <p:spPr bwMode="auto">
            <a:xfrm flipV="1">
              <a:off x="179" y="3879"/>
              <a:ext cx="3753" cy="12"/>
            </a:xfrm>
            <a:prstGeom prst="line">
              <a:avLst/>
            </a:prstGeom>
            <a:noFill/>
            <a:ln w="12700">
              <a:solidFill>
                <a:srgbClr val="205B9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de-DE">
                <a:solidFill>
                  <a:srgbClr val="FFFFFF"/>
                </a:solidFill>
              </a:endParaRPr>
            </a:p>
          </p:txBody>
        </p:sp>
        <p:pic>
          <p:nvPicPr>
            <p:cNvPr id="2058" name="Picture 18" descr="ph-Logo_3zeilig_linie_blau"/>
            <p:cNvPicPr>
              <a:picLocks noChangeAspect="1" noChangeArrowheads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90" y="3695"/>
              <a:ext cx="1514" cy="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55" name="AutoShape 20"/>
          <p:cNvSpPr>
            <a:spLocks noChangeAspect="1" noChangeArrowheads="1"/>
          </p:cNvSpPr>
          <p:nvPr/>
        </p:nvSpPr>
        <p:spPr bwMode="auto">
          <a:xfrm>
            <a:off x="2343157" y="-293688"/>
            <a:ext cx="2416175" cy="199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>
              <a:solidFill>
                <a:srgbClr val="FFFFFF"/>
              </a:solidFill>
            </a:endParaRPr>
          </a:p>
        </p:txBody>
      </p:sp>
      <p:sp>
        <p:nvSpPr>
          <p:cNvPr id="10" name="Fußzeilenplatzhalter 3"/>
          <p:cNvSpPr txBox="1">
            <a:spLocks/>
          </p:cNvSpPr>
          <p:nvPr/>
        </p:nvSpPr>
        <p:spPr>
          <a:xfrm>
            <a:off x="255591" y="6315075"/>
            <a:ext cx="6057900" cy="431800"/>
          </a:xfrm>
          <a:prstGeom prst="rect">
            <a:avLst/>
          </a:prstGeom>
        </p:spPr>
        <p:txBody>
          <a:bodyPr/>
          <a:lstStyle>
            <a:lvl1pPr eaLnBrk="0" hangingPunct="0">
              <a:tabLst>
                <a:tab pos="893763" algn="l"/>
                <a:tab pos="17065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893763" algn="l"/>
                <a:tab pos="17065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893763" algn="l"/>
                <a:tab pos="17065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893763" algn="l"/>
                <a:tab pos="17065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893763" algn="l"/>
                <a:tab pos="17065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93763" algn="l"/>
                <a:tab pos="17065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93763" algn="l"/>
                <a:tab pos="17065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93763" algn="l"/>
                <a:tab pos="17065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93763" algn="l"/>
                <a:tab pos="17065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de-DE" sz="1000" dirty="0" smtClean="0">
                <a:solidFill>
                  <a:srgbClr val="000000"/>
                </a:solidFill>
              </a:rPr>
              <a:t>Prof. Dr. Lars Windelband	                      Technik und ihre Didaktik	                   06.04.2017 </a:t>
            </a:r>
          </a:p>
        </p:txBody>
      </p:sp>
    </p:spTree>
    <p:extLst>
      <p:ext uri="{BB962C8B-B14F-4D97-AF65-F5344CB8AC3E}">
        <p14:creationId xmlns:p14="http://schemas.microsoft.com/office/powerpoint/2010/main" xmlns="" val="3152071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  <p:sldLayoutId id="2147483766" r:id="rId13"/>
    <p:sldLayoutId id="2147483767" r:id="rId14"/>
    <p:sldLayoutId id="2147483768" r:id="rId15"/>
    <p:sldLayoutId id="2147483769" r:id="rId16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20000" cy="11445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56456" y="1600200"/>
            <a:ext cx="7920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7236296" y="6541200"/>
            <a:ext cx="1500386" cy="268139"/>
          </a:xfrm>
          <a:prstGeom prst="rect">
            <a:avLst/>
          </a:prstGeom>
        </p:spPr>
        <p:txBody>
          <a:bodyPr vert="horz" wrap="none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dirty="0" smtClean="0">
                <a:solidFill>
                  <a:prstClr val="black"/>
                </a:solidFill>
                <a:latin typeface="Arial"/>
              </a:rPr>
              <a:t>19.09.2016</a:t>
            </a:r>
            <a:endParaRPr lang="de-DE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222778" y="6541200"/>
            <a:ext cx="6020096" cy="268139"/>
          </a:xfrm>
          <a:prstGeom prst="rect">
            <a:avLst/>
          </a:prstGeom>
        </p:spPr>
        <p:txBody>
          <a:bodyPr vert="horz" wrap="none" lIns="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mtClean="0">
                <a:solidFill>
                  <a:prstClr val="black"/>
                </a:solidFill>
                <a:latin typeface="Arial"/>
              </a:rPr>
              <a:t>/ Ergebnispräsentation</a:t>
            </a:r>
            <a:endParaRPr lang="de-DE" dirty="0">
              <a:solidFill>
                <a:prstClr val="black"/>
              </a:solidFill>
              <a:latin typeface="Arial"/>
            </a:endParaRPr>
          </a:p>
        </p:txBody>
      </p:sp>
      <p:pic>
        <p:nvPicPr>
          <p:cNvPr id="8" name="Picture 7" descr="\\GR-SERVER\gr_all\gr_projects_aktuell\verbaende_design\logo\Verbaende Logos 01-2010\baymevbm\baymevbm_RGB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9517"/>
          <a:stretch>
            <a:fillRect/>
          </a:stretch>
        </p:blipFill>
        <p:spPr bwMode="auto">
          <a:xfrm>
            <a:off x="6819900" y="328613"/>
            <a:ext cx="19145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56456" y="6541200"/>
            <a:ext cx="432000" cy="270000"/>
          </a:xfrm>
          <a:prstGeom prst="rect">
            <a:avLst/>
          </a:prstGeom>
        </p:spPr>
        <p:txBody>
          <a:bodyPr vert="horz" wrap="none" lIns="0" tIns="45720" rIns="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dirty="0" smtClean="0">
                <a:solidFill>
                  <a:prstClr val="black"/>
                </a:solidFill>
                <a:latin typeface="Arial"/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  <a:latin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‹Nr.›</a:t>
            </a:fld>
            <a:endParaRPr lang="de-DE" dirty="0">
              <a:solidFill>
                <a:prstClr val="black"/>
              </a:solidFill>
              <a:latin typeface="Arial"/>
            </a:endParaRPr>
          </a:p>
        </p:txBody>
      </p:sp>
      <p:cxnSp>
        <p:nvCxnSpPr>
          <p:cNvPr id="9" name="Gerade Verbindung 8"/>
          <p:cNvCxnSpPr/>
          <p:nvPr/>
        </p:nvCxnSpPr>
        <p:spPr>
          <a:xfrm>
            <a:off x="756456" y="6534000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18" descr="ph-Logo_3zeilig_linie_blau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314117"/>
            <a:ext cx="1766894" cy="529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98706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  <p:sldLayoutId id="2147483783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Symbol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Symbol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Symbol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Symbol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Symbol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20000" cy="11445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56456" y="1600200"/>
            <a:ext cx="7920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7236296" y="6541200"/>
            <a:ext cx="1500386" cy="268139"/>
          </a:xfrm>
          <a:prstGeom prst="rect">
            <a:avLst/>
          </a:prstGeom>
        </p:spPr>
        <p:txBody>
          <a:bodyPr vert="horz" wrap="none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dirty="0" smtClean="0">
                <a:solidFill>
                  <a:prstClr val="black"/>
                </a:solidFill>
                <a:latin typeface="Arial"/>
              </a:rPr>
              <a:t>19.09.2016</a:t>
            </a:r>
            <a:endParaRPr lang="de-DE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222778" y="6541200"/>
            <a:ext cx="6020096" cy="268139"/>
          </a:xfrm>
          <a:prstGeom prst="rect">
            <a:avLst/>
          </a:prstGeom>
        </p:spPr>
        <p:txBody>
          <a:bodyPr vert="horz" wrap="none" lIns="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mtClean="0">
                <a:solidFill>
                  <a:prstClr val="black"/>
                </a:solidFill>
                <a:latin typeface="Arial"/>
              </a:rPr>
              <a:t>/ Ergebnispräsentation</a:t>
            </a:r>
            <a:endParaRPr lang="de-DE" dirty="0">
              <a:solidFill>
                <a:prstClr val="black"/>
              </a:solidFill>
              <a:latin typeface="Arial"/>
            </a:endParaRPr>
          </a:p>
        </p:txBody>
      </p:sp>
      <p:pic>
        <p:nvPicPr>
          <p:cNvPr id="8" name="Picture 7" descr="\\GR-SERVER\gr_all\gr_projects_aktuell\verbaende_design\logo\Verbaende Logos 01-2010\baymevbm\baymevbm_RGB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9517"/>
          <a:stretch>
            <a:fillRect/>
          </a:stretch>
        </p:blipFill>
        <p:spPr bwMode="auto">
          <a:xfrm>
            <a:off x="6819900" y="328613"/>
            <a:ext cx="19145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56456" y="6541200"/>
            <a:ext cx="432000" cy="270000"/>
          </a:xfrm>
          <a:prstGeom prst="rect">
            <a:avLst/>
          </a:prstGeom>
        </p:spPr>
        <p:txBody>
          <a:bodyPr vert="horz" wrap="none" lIns="0" tIns="45720" rIns="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dirty="0" smtClean="0">
                <a:solidFill>
                  <a:prstClr val="black"/>
                </a:solidFill>
                <a:latin typeface="Arial"/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  <a:latin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‹Nr.›</a:t>
            </a:fld>
            <a:endParaRPr lang="de-DE" dirty="0">
              <a:solidFill>
                <a:prstClr val="black"/>
              </a:solidFill>
              <a:latin typeface="Arial"/>
            </a:endParaRPr>
          </a:p>
        </p:txBody>
      </p:sp>
      <p:cxnSp>
        <p:nvCxnSpPr>
          <p:cNvPr id="9" name="Gerade Verbindung 8"/>
          <p:cNvCxnSpPr/>
          <p:nvPr/>
        </p:nvCxnSpPr>
        <p:spPr>
          <a:xfrm>
            <a:off x="756456" y="6534000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18" descr="ph-Logo_3zeilig_linie_blau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314117"/>
            <a:ext cx="1766894" cy="529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305077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96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Symbol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Symbol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Symbol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Symbol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Symbol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20000" cy="11445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56456" y="1600200"/>
            <a:ext cx="7920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7236296" y="6541200"/>
            <a:ext cx="1500386" cy="268139"/>
          </a:xfrm>
          <a:prstGeom prst="rect">
            <a:avLst/>
          </a:prstGeom>
        </p:spPr>
        <p:txBody>
          <a:bodyPr vert="horz" wrap="none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dirty="0" smtClean="0">
                <a:solidFill>
                  <a:prstClr val="black"/>
                </a:solidFill>
                <a:latin typeface="Arial"/>
              </a:rPr>
              <a:t>19.09.2016</a:t>
            </a:r>
            <a:endParaRPr lang="de-DE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222778" y="6541200"/>
            <a:ext cx="6020096" cy="268139"/>
          </a:xfrm>
          <a:prstGeom prst="rect">
            <a:avLst/>
          </a:prstGeom>
        </p:spPr>
        <p:txBody>
          <a:bodyPr vert="horz" wrap="none" lIns="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mtClean="0">
                <a:solidFill>
                  <a:prstClr val="black"/>
                </a:solidFill>
                <a:latin typeface="Arial"/>
              </a:rPr>
              <a:t>/ Ergebnispräsentation</a:t>
            </a:r>
            <a:endParaRPr lang="de-DE" dirty="0">
              <a:solidFill>
                <a:prstClr val="black"/>
              </a:solidFill>
              <a:latin typeface="Arial"/>
            </a:endParaRPr>
          </a:p>
        </p:txBody>
      </p:sp>
      <p:pic>
        <p:nvPicPr>
          <p:cNvPr id="8" name="Picture 7" descr="\\GR-SERVER\gr_all\gr_projects_aktuell\verbaende_design\logo\Verbaende Logos 01-2010\baymevbm\baymevbm_RGB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9517"/>
          <a:stretch>
            <a:fillRect/>
          </a:stretch>
        </p:blipFill>
        <p:spPr bwMode="auto">
          <a:xfrm>
            <a:off x="6819900" y="328613"/>
            <a:ext cx="19145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56456" y="6541200"/>
            <a:ext cx="432000" cy="270000"/>
          </a:xfrm>
          <a:prstGeom prst="rect">
            <a:avLst/>
          </a:prstGeom>
        </p:spPr>
        <p:txBody>
          <a:bodyPr vert="horz" wrap="none" lIns="0" tIns="45720" rIns="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dirty="0" smtClean="0">
                <a:solidFill>
                  <a:prstClr val="black"/>
                </a:solidFill>
                <a:latin typeface="Arial"/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  <a:latin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‹Nr.›</a:t>
            </a:fld>
            <a:endParaRPr lang="de-DE" dirty="0">
              <a:solidFill>
                <a:prstClr val="black"/>
              </a:solidFill>
              <a:latin typeface="Arial"/>
            </a:endParaRPr>
          </a:p>
        </p:txBody>
      </p:sp>
      <p:cxnSp>
        <p:nvCxnSpPr>
          <p:cNvPr id="9" name="Gerade Verbindung 8"/>
          <p:cNvCxnSpPr/>
          <p:nvPr/>
        </p:nvCxnSpPr>
        <p:spPr>
          <a:xfrm>
            <a:off x="756456" y="6534000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18" descr="ph-Logo_3zeilig_linie_blau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314117"/>
            <a:ext cx="1766894" cy="529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057006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809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Symbol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Symbol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Symbol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Symbol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Symbol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20000" cy="11445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56456" y="1600200"/>
            <a:ext cx="7920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7236296" y="6541200"/>
            <a:ext cx="1500386" cy="268139"/>
          </a:xfrm>
          <a:prstGeom prst="rect">
            <a:avLst/>
          </a:prstGeom>
        </p:spPr>
        <p:txBody>
          <a:bodyPr vert="horz" wrap="none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dirty="0" smtClean="0">
                <a:solidFill>
                  <a:prstClr val="black"/>
                </a:solidFill>
                <a:latin typeface="Arial"/>
              </a:rPr>
              <a:t>06.04.2017</a:t>
            </a:r>
            <a:endParaRPr lang="de-DE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222778" y="6541200"/>
            <a:ext cx="6020096" cy="268139"/>
          </a:xfrm>
          <a:prstGeom prst="rect">
            <a:avLst/>
          </a:prstGeom>
        </p:spPr>
        <p:txBody>
          <a:bodyPr vert="horz" wrap="none" lIns="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mtClean="0">
                <a:solidFill>
                  <a:prstClr val="black"/>
                </a:solidFill>
                <a:latin typeface="Arial"/>
              </a:rPr>
              <a:t>/ Ergebnispräsentation</a:t>
            </a:r>
            <a:endParaRPr lang="de-DE" dirty="0">
              <a:solidFill>
                <a:prstClr val="black"/>
              </a:solidFill>
              <a:latin typeface="Arial"/>
            </a:endParaRPr>
          </a:p>
        </p:txBody>
      </p:sp>
      <p:pic>
        <p:nvPicPr>
          <p:cNvPr id="8" name="Picture 7" descr="\\GR-SERVER\gr_all\gr_projects_aktuell\verbaende_design\logo\Verbaende Logos 01-2010\baymevbm\baymevbm_RGB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9517"/>
          <a:stretch>
            <a:fillRect/>
          </a:stretch>
        </p:blipFill>
        <p:spPr bwMode="auto">
          <a:xfrm>
            <a:off x="6819900" y="328613"/>
            <a:ext cx="19145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56456" y="6541200"/>
            <a:ext cx="432000" cy="270000"/>
          </a:xfrm>
          <a:prstGeom prst="rect">
            <a:avLst/>
          </a:prstGeom>
        </p:spPr>
        <p:txBody>
          <a:bodyPr vert="horz" wrap="none" lIns="0" tIns="45720" rIns="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dirty="0" smtClean="0">
                <a:solidFill>
                  <a:prstClr val="black"/>
                </a:solidFill>
                <a:latin typeface="Arial"/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  <a:latin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‹Nr.›</a:t>
            </a:fld>
            <a:endParaRPr lang="de-DE" dirty="0">
              <a:solidFill>
                <a:prstClr val="black"/>
              </a:solidFill>
              <a:latin typeface="Arial"/>
            </a:endParaRPr>
          </a:p>
        </p:txBody>
      </p:sp>
      <p:cxnSp>
        <p:nvCxnSpPr>
          <p:cNvPr id="9" name="Gerade Verbindung 8"/>
          <p:cNvCxnSpPr/>
          <p:nvPr/>
        </p:nvCxnSpPr>
        <p:spPr>
          <a:xfrm>
            <a:off x="756456" y="6534000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18" descr="ph-Logo_3zeilig_linie_blau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314117"/>
            <a:ext cx="1766894" cy="529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44664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  <p:sldLayoutId id="2147483822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Symbol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Symbol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Symbol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Symbol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Symbol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hyperlink" Target="https://www.google.de/url?sa=i&amp;rct=j&amp;q=&amp;esrc=s&amp;source=images&amp;cd=&amp;cad=rja&amp;uact=8&amp;ved=2ahUKEwiLn53vmqHeAhXJUlAKHXZEA3MQjRx6BAgBEAU&amp;url=https://creativecommons.org/about/downloads/&amp;psig=AOvVaw2UkxaIw3L3H5uwyiRTc_Vq&amp;ust=1540543697675812" TargetMode="External"/><Relationship Id="rId4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oqua.eu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7"/>
          <p:cNvSpPr txBox="1">
            <a:spLocks noChangeArrowheads="1"/>
          </p:cNvSpPr>
          <p:nvPr/>
        </p:nvSpPr>
        <p:spPr bwMode="auto">
          <a:xfrm>
            <a:off x="867001" y="2814747"/>
            <a:ext cx="7772400" cy="67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/>
            <a:r>
              <a:rPr lang="de-DE" sz="2400" b="1" dirty="0" smtClean="0">
                <a:solidFill>
                  <a:schemeClr val="tx1"/>
                </a:solidFill>
              </a:rPr>
              <a:t>Methodenkompetenz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3" name="Rectangle 10"/>
          <p:cNvSpPr txBox="1">
            <a:spLocks noChangeArrowheads="1"/>
          </p:cNvSpPr>
          <p:nvPr/>
        </p:nvSpPr>
        <p:spPr bwMode="auto">
          <a:xfrm>
            <a:off x="242888" y="188913"/>
            <a:ext cx="586263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r>
              <a:rPr lang="de-DE" kern="0" dirty="0" smtClean="0">
                <a:solidFill>
                  <a:schemeClr val="tx1"/>
                </a:solidFill>
              </a:rPr>
              <a:t>Institut für Bildung, Beruf und Technik</a:t>
            </a:r>
            <a:br>
              <a:rPr lang="de-DE" kern="0" dirty="0" smtClean="0">
                <a:solidFill>
                  <a:schemeClr val="tx1"/>
                </a:solidFill>
              </a:rPr>
            </a:br>
            <a:r>
              <a:rPr lang="de-DE" kern="0" dirty="0" smtClean="0">
                <a:solidFill>
                  <a:schemeClr val="tx1"/>
                </a:solidFill>
              </a:rPr>
              <a:t>Abteilung: Technik und ihre Didaktik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289717" y="3874359"/>
            <a:ext cx="4758804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sz="1700" dirty="0" smtClean="0">
                <a:solidFill>
                  <a:schemeClr val="tx2"/>
                </a:solidFill>
              </a:rPr>
              <a:t>Heike Arold</a:t>
            </a:r>
          </a:p>
          <a:p>
            <a:pPr algn="ctr"/>
            <a:endParaRPr lang="de-DE" sz="1700" b="1" dirty="0" smtClean="0">
              <a:solidFill>
                <a:schemeClr val="tx2"/>
              </a:solidFill>
            </a:endParaRPr>
          </a:p>
          <a:p>
            <a:pPr algn="ctr"/>
            <a:r>
              <a:rPr lang="de-DE" sz="1700" b="1" dirty="0" smtClean="0">
                <a:solidFill>
                  <a:schemeClr val="tx2"/>
                </a:solidFill>
              </a:rPr>
              <a:t>Ausgewählte Folien für Lehreinheit C4</a:t>
            </a:r>
            <a:endParaRPr lang="de-DE" sz="1700" b="1" dirty="0">
              <a:solidFill>
                <a:schemeClr val="tx2"/>
              </a:solidFill>
            </a:endParaRP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endParaRPr lang="de-DE" sz="1700" dirty="0">
              <a:solidFill>
                <a:schemeClr val="tx2"/>
              </a:solidFill>
            </a:endParaRPr>
          </a:p>
        </p:txBody>
      </p:sp>
      <p:pic>
        <p:nvPicPr>
          <p:cNvPr id="6" name="Grafik 5" descr="-Erasmus+_vect_PO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22731" y="5549419"/>
            <a:ext cx="2942897" cy="840614"/>
          </a:xfrm>
          <a:prstGeom prst="rect">
            <a:avLst/>
          </a:prstGeom>
        </p:spPr>
      </p:pic>
      <p:pic>
        <p:nvPicPr>
          <p:cNvPr id="7" name="Grafik 6" descr="FINAl Logo BOQua jp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1738" y="5397903"/>
            <a:ext cx="2186152" cy="1081394"/>
          </a:xfrm>
          <a:prstGeom prst="rect">
            <a:avLst/>
          </a:prstGeom>
        </p:spPr>
      </p:pic>
      <p:pic>
        <p:nvPicPr>
          <p:cNvPr id="8" name="irc_mi" descr="Bildergebnis für cc by-nc-sa 4.0 logo">
            <a:hlinkClick r:id="rId5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39372" y="5450036"/>
            <a:ext cx="2269375" cy="792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7"/>
          <p:cNvSpPr txBox="1">
            <a:spLocks noChangeArrowheads="1"/>
          </p:cNvSpPr>
          <p:nvPr/>
        </p:nvSpPr>
        <p:spPr bwMode="auto">
          <a:xfrm>
            <a:off x="940572" y="1606056"/>
            <a:ext cx="7783013" cy="779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de-DE" sz="2400" b="1" dirty="0" smtClean="0">
                <a:solidFill>
                  <a:schemeClr val="tx1"/>
                </a:solidFill>
              </a:rPr>
              <a:t>Arbeitstechniken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3" name="Rectangle 10"/>
          <p:cNvSpPr txBox="1">
            <a:spLocks noChangeArrowheads="1"/>
          </p:cNvSpPr>
          <p:nvPr/>
        </p:nvSpPr>
        <p:spPr bwMode="auto">
          <a:xfrm>
            <a:off x="242888" y="188913"/>
            <a:ext cx="586263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r>
              <a:rPr lang="de-DE" kern="0" dirty="0" smtClean="0">
                <a:solidFill>
                  <a:schemeClr val="tx1"/>
                </a:solidFill>
              </a:rPr>
              <a:t>Institut für Bildung, Beruf und Technik</a:t>
            </a:r>
            <a:br>
              <a:rPr lang="de-DE" kern="0" dirty="0" smtClean="0">
                <a:solidFill>
                  <a:schemeClr val="tx1"/>
                </a:solidFill>
              </a:rPr>
            </a:br>
            <a:r>
              <a:rPr lang="de-DE" kern="0" dirty="0" smtClean="0">
                <a:solidFill>
                  <a:schemeClr val="tx1"/>
                </a:solidFill>
              </a:rPr>
              <a:t>Abteilung: Technik und ihre Didaktik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986434" y="2322785"/>
            <a:ext cx="7611027" cy="341632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Aufgabe</a:t>
            </a:r>
            <a:r>
              <a:rPr lang="en-US" sz="2400" b="1" dirty="0" smtClean="0">
                <a:solidFill>
                  <a:srgbClr val="FF0000"/>
                </a:solidFill>
              </a:rPr>
              <a:t> 2: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2400" dirty="0" err="1" smtClean="0">
                <a:solidFill>
                  <a:srgbClr val="FF0000"/>
                </a:solidFill>
              </a:rPr>
              <a:t>Zur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Umsetzung</a:t>
            </a:r>
            <a:r>
              <a:rPr lang="en-US" sz="2400" dirty="0" smtClean="0">
                <a:solidFill>
                  <a:srgbClr val="FF0000"/>
                </a:solidFill>
              </a:rPr>
              <a:t> von BO-</a:t>
            </a:r>
            <a:r>
              <a:rPr lang="en-US" sz="2400" dirty="0" err="1" smtClean="0">
                <a:solidFill>
                  <a:srgbClr val="FF0000"/>
                </a:solidFill>
              </a:rPr>
              <a:t>Maßnahmen</a:t>
            </a:r>
            <a:r>
              <a:rPr lang="en-US" sz="2400" dirty="0" smtClean="0">
                <a:solidFill>
                  <a:srgbClr val="FF0000"/>
                </a:solidFill>
              </a:rPr>
              <a:t> und –</a:t>
            </a:r>
            <a:r>
              <a:rPr lang="en-US" sz="2400" dirty="0" err="1" smtClean="0">
                <a:solidFill>
                  <a:srgbClr val="FF0000"/>
                </a:solidFill>
              </a:rPr>
              <a:t>Aktivitäten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sind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unterschiedliche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Arbeitstechniken</a:t>
            </a:r>
            <a:r>
              <a:rPr lang="en-US" sz="2400" dirty="0" smtClean="0">
                <a:solidFill>
                  <a:srgbClr val="FF0000"/>
                </a:solidFill>
              </a:rPr>
              <a:t> und </a:t>
            </a:r>
            <a:r>
              <a:rPr lang="en-US" sz="2400" dirty="0" err="1" smtClean="0">
                <a:solidFill>
                  <a:srgbClr val="FF0000"/>
                </a:solidFill>
              </a:rPr>
              <a:t>Herangehensweise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erforderlich</a:t>
            </a:r>
            <a:r>
              <a:rPr lang="en-US" sz="2400" dirty="0" smtClean="0">
                <a:solidFill>
                  <a:srgbClr val="FF0000"/>
                </a:solidFill>
              </a:rPr>
              <a:t>. </a:t>
            </a:r>
            <a:r>
              <a:rPr lang="en-US" sz="2400" dirty="0" err="1" smtClean="0">
                <a:solidFill>
                  <a:srgbClr val="FF0000"/>
                </a:solidFill>
              </a:rPr>
              <a:t>Erarbeiten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Sie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Vorschläge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wie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z.B</a:t>
            </a:r>
            <a:r>
              <a:rPr lang="en-US" sz="2400" dirty="0" smtClean="0">
                <a:solidFill>
                  <a:srgbClr val="FF0000"/>
                </a:solidFill>
              </a:rPr>
              <a:t>. </a:t>
            </a:r>
            <a:r>
              <a:rPr lang="en-US" sz="2400" dirty="0" err="1" smtClean="0">
                <a:solidFill>
                  <a:srgbClr val="FF0000"/>
                </a:solidFill>
              </a:rPr>
              <a:t>für</a:t>
            </a:r>
            <a:r>
              <a:rPr lang="en-US" sz="2400" dirty="0" smtClean="0">
                <a:solidFill>
                  <a:srgbClr val="FF0000"/>
                </a:solidFill>
              </a:rPr>
              <a:t> den </a:t>
            </a:r>
            <a:r>
              <a:rPr lang="en-US" sz="2400" dirty="0" err="1" smtClean="0">
                <a:solidFill>
                  <a:srgbClr val="FF0000"/>
                </a:solidFill>
              </a:rPr>
              <a:t>gewerblich-technischen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Bereich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geeinete</a:t>
            </a:r>
            <a:r>
              <a:rPr lang="en-US" sz="2400" dirty="0" smtClean="0">
                <a:solidFill>
                  <a:srgbClr val="FF0000"/>
                </a:solidFill>
              </a:rPr>
              <a:t> BO-</a:t>
            </a:r>
            <a:r>
              <a:rPr lang="en-US" sz="2400" dirty="0" err="1" smtClean="0">
                <a:solidFill>
                  <a:srgbClr val="FF0000"/>
                </a:solidFill>
              </a:rPr>
              <a:t>Maßnahmen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methodisch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umgesetzt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werden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können</a:t>
            </a:r>
            <a:r>
              <a:rPr lang="en-US" sz="2400" dirty="0" smtClean="0">
                <a:solidFill>
                  <a:srgbClr val="FF0000"/>
                </a:solidFill>
              </a:rPr>
              <a:t>. </a:t>
            </a:r>
            <a:r>
              <a:rPr lang="en-US" sz="2400" dirty="0" err="1" smtClean="0">
                <a:solidFill>
                  <a:srgbClr val="FF0000"/>
                </a:solidFill>
              </a:rPr>
              <a:t>Beutzen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Sie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hierfür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auch</a:t>
            </a:r>
            <a:r>
              <a:rPr lang="en-US" sz="2400" dirty="0" smtClean="0">
                <a:solidFill>
                  <a:srgbClr val="FF0000"/>
                </a:solidFill>
              </a:rPr>
              <a:t> den Good-Practice-</a:t>
            </a:r>
            <a:r>
              <a:rPr lang="en-US" sz="2400" dirty="0" err="1" smtClean="0">
                <a:solidFill>
                  <a:srgbClr val="FF0000"/>
                </a:solidFill>
              </a:rPr>
              <a:t>Leitfaden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zur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Umsetzung</a:t>
            </a:r>
            <a:r>
              <a:rPr lang="en-US" sz="2400" dirty="0" smtClean="0">
                <a:solidFill>
                  <a:srgbClr val="FF0000"/>
                </a:solidFill>
              </a:rPr>
              <a:t> von BO-</a:t>
            </a:r>
            <a:r>
              <a:rPr lang="en-US" sz="2400" dirty="0" err="1" smtClean="0">
                <a:solidFill>
                  <a:srgbClr val="FF0000"/>
                </a:solidFill>
              </a:rPr>
              <a:t>Maßnahmen</a:t>
            </a:r>
            <a:r>
              <a:rPr lang="en-US" sz="2400" dirty="0" smtClean="0">
                <a:solidFill>
                  <a:srgbClr val="FF0000"/>
                </a:solidFill>
              </a:rPr>
              <a:t> (</a:t>
            </a:r>
            <a:r>
              <a:rPr lang="en-US" sz="2400" dirty="0" smtClean="0">
                <a:solidFill>
                  <a:srgbClr val="FF0000"/>
                </a:solidFill>
                <a:hlinkClick r:id="rId3"/>
              </a:rPr>
              <a:t>www.boqua.eu</a:t>
            </a:r>
            <a:r>
              <a:rPr lang="en-US" sz="2400" dirty="0" smtClean="0">
                <a:solidFill>
                  <a:srgbClr val="FF0000"/>
                </a:solidFill>
              </a:rPr>
              <a:t> – Downloads)</a:t>
            </a:r>
            <a:endParaRPr lang="bg-BG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7"/>
          <p:cNvSpPr txBox="1">
            <a:spLocks noChangeArrowheads="1"/>
          </p:cNvSpPr>
          <p:nvPr/>
        </p:nvSpPr>
        <p:spPr bwMode="auto">
          <a:xfrm>
            <a:off x="940572" y="1606056"/>
            <a:ext cx="7783013" cy="779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de-DE" sz="2400" b="1" dirty="0" smtClean="0">
                <a:solidFill>
                  <a:schemeClr val="tx1"/>
                </a:solidFill>
              </a:rPr>
              <a:t>Arbeitstechniken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3" name="Rectangle 10"/>
          <p:cNvSpPr txBox="1">
            <a:spLocks noChangeArrowheads="1"/>
          </p:cNvSpPr>
          <p:nvPr/>
        </p:nvSpPr>
        <p:spPr bwMode="auto">
          <a:xfrm>
            <a:off x="242888" y="188913"/>
            <a:ext cx="586263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r>
              <a:rPr lang="de-DE" kern="0" dirty="0" smtClean="0">
                <a:solidFill>
                  <a:schemeClr val="tx1"/>
                </a:solidFill>
              </a:rPr>
              <a:t>Institut für Bildung, Beruf und Technik</a:t>
            </a:r>
            <a:br>
              <a:rPr lang="de-DE" kern="0" dirty="0" smtClean="0">
                <a:solidFill>
                  <a:schemeClr val="tx1"/>
                </a:solidFill>
              </a:rPr>
            </a:br>
            <a:r>
              <a:rPr lang="de-DE" kern="0" dirty="0" smtClean="0">
                <a:solidFill>
                  <a:schemeClr val="tx1"/>
                </a:solidFill>
              </a:rPr>
              <a:t>Abteilung: Technik und ihre Didaktik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986434" y="2322785"/>
            <a:ext cx="7611027" cy="353943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Aufgabe</a:t>
            </a:r>
            <a:r>
              <a:rPr lang="en-US" sz="2400" b="1" smtClean="0">
                <a:solidFill>
                  <a:srgbClr val="FF0000"/>
                </a:solidFill>
              </a:rPr>
              <a:t> 3: </a:t>
            </a:r>
            <a:r>
              <a:rPr lang="en-US" sz="2400" dirty="0" err="1" smtClean="0">
                <a:solidFill>
                  <a:srgbClr val="FF0000"/>
                </a:solidFill>
              </a:rPr>
              <a:t>Vorschläge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zu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folgenden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Beispielen</a:t>
            </a:r>
            <a:endParaRPr lang="en-US" sz="2400" dirty="0" smtClean="0">
              <a:solidFill>
                <a:srgbClr val="FF0000"/>
              </a:solidFill>
            </a:endParaRP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de-DE" dirty="0" smtClean="0">
                <a:solidFill>
                  <a:srgbClr val="FF0000"/>
                </a:solidFill>
              </a:rPr>
              <a:t>1. </a:t>
            </a:r>
            <a:r>
              <a:rPr lang="sl-SI" dirty="0" smtClean="0">
                <a:solidFill>
                  <a:srgbClr val="FF0000"/>
                </a:solidFill>
              </a:rPr>
              <a:t>Planspiele mit Fokus auf den gewerblich-technischen Bereich</a:t>
            </a:r>
            <a:endParaRPr lang="de-DE" dirty="0" smtClean="0">
              <a:solidFill>
                <a:srgbClr val="FF0000"/>
              </a:solidFill>
            </a:endParaRPr>
          </a:p>
          <a:p>
            <a:r>
              <a:rPr lang="sl-SI" dirty="0" smtClean="0">
                <a:solidFill>
                  <a:srgbClr val="FF0000"/>
                </a:solidFill>
              </a:rPr>
              <a:t>2. Camps zur Berufsorientierung (zu bestimmten Berufen)</a:t>
            </a:r>
            <a:endParaRPr lang="de-DE" dirty="0" smtClean="0">
              <a:solidFill>
                <a:srgbClr val="FF0000"/>
              </a:solidFill>
            </a:endParaRPr>
          </a:p>
          <a:p>
            <a:r>
              <a:rPr lang="sl-SI" dirty="0" smtClean="0">
                <a:solidFill>
                  <a:srgbClr val="FF0000"/>
                </a:solidFill>
              </a:rPr>
              <a:t>3. Theaterpädagogische Aktivitäten</a:t>
            </a:r>
            <a:endParaRPr lang="de-DE" dirty="0" smtClean="0">
              <a:solidFill>
                <a:srgbClr val="FF0000"/>
              </a:solidFill>
            </a:endParaRPr>
          </a:p>
          <a:p>
            <a:r>
              <a:rPr lang="sl-SI" dirty="0" smtClean="0">
                <a:solidFill>
                  <a:srgbClr val="FF0000"/>
                </a:solidFill>
              </a:rPr>
              <a:t>4. Integration von Praktikern (Wirtschaft)</a:t>
            </a:r>
            <a:endParaRPr lang="de-DE" dirty="0" smtClean="0">
              <a:solidFill>
                <a:srgbClr val="FF0000"/>
              </a:solidFill>
            </a:endParaRPr>
          </a:p>
          <a:p>
            <a:r>
              <a:rPr lang="sl-SI" dirty="0" smtClean="0">
                <a:solidFill>
                  <a:srgbClr val="FF0000"/>
                </a:solidFill>
              </a:rPr>
              <a:t>5. Berufsmessen (ausschließliche gewerblich-technische Berufe)</a:t>
            </a:r>
            <a:endParaRPr lang="de-DE" dirty="0" smtClean="0">
              <a:solidFill>
                <a:srgbClr val="FF0000"/>
              </a:solidFill>
            </a:endParaRPr>
          </a:p>
          <a:p>
            <a:r>
              <a:rPr lang="sl-SI" dirty="0" smtClean="0">
                <a:solidFill>
                  <a:srgbClr val="FF0000"/>
                </a:solidFill>
              </a:rPr>
              <a:t>6. Integrierte Aktivitäten im Berufsorientierungsbüro</a:t>
            </a:r>
            <a:endParaRPr lang="de-DE" dirty="0" smtClean="0">
              <a:solidFill>
                <a:srgbClr val="FF0000"/>
              </a:solidFill>
            </a:endParaRPr>
          </a:p>
          <a:p>
            <a:r>
              <a:rPr lang="sl-SI" dirty="0" smtClean="0">
                <a:solidFill>
                  <a:srgbClr val="FF0000"/>
                </a:solidFill>
              </a:rPr>
              <a:t>7.Schülerfirmen </a:t>
            </a:r>
            <a:endParaRPr lang="de-DE" dirty="0" smtClean="0">
              <a:solidFill>
                <a:srgbClr val="FF0000"/>
              </a:solidFill>
            </a:endParaRPr>
          </a:p>
          <a:p>
            <a:r>
              <a:rPr lang="sl-SI" dirty="0" smtClean="0">
                <a:solidFill>
                  <a:srgbClr val="FF0000"/>
                </a:solidFill>
              </a:rPr>
              <a:t>8.Berufsorientierter Wahlpflichtunterricht (Integration von gewerblich-technisch berufsbezogenen Inhalten in die Unterrichtsinhalte)</a:t>
            </a:r>
            <a:endParaRPr lang="de-DE" dirty="0" smtClean="0">
              <a:solidFill>
                <a:srgbClr val="FF0000"/>
              </a:solidFill>
            </a:endParaRPr>
          </a:p>
          <a:p>
            <a:r>
              <a:rPr lang="sl-SI" dirty="0" smtClean="0">
                <a:solidFill>
                  <a:srgbClr val="FF0000"/>
                </a:solidFill>
              </a:rPr>
              <a:t>9. Seminare und Workshops zu unterschiedlichen gewerblich-technischen Berufen</a:t>
            </a:r>
            <a:endParaRPr lang="de-DE" dirty="0" smtClean="0">
              <a:solidFill>
                <a:srgbClr val="FF0000"/>
              </a:solidFill>
            </a:endParaRPr>
          </a:p>
          <a:p>
            <a:endParaRPr lang="bg-B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"/>
          <p:cNvSpPr txBox="1">
            <a:spLocks noChangeArrowheads="1"/>
          </p:cNvSpPr>
          <p:nvPr/>
        </p:nvSpPr>
        <p:spPr bwMode="auto">
          <a:xfrm>
            <a:off x="242888" y="188913"/>
            <a:ext cx="586263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r>
              <a:rPr lang="de-DE" kern="0" dirty="0" smtClean="0">
                <a:solidFill>
                  <a:schemeClr val="tx1"/>
                </a:solidFill>
              </a:rPr>
              <a:t>Institut für Bildung, Beruf und Technik</a:t>
            </a:r>
            <a:br>
              <a:rPr lang="de-DE" kern="0" dirty="0" smtClean="0">
                <a:solidFill>
                  <a:schemeClr val="tx1"/>
                </a:solidFill>
              </a:rPr>
            </a:br>
            <a:r>
              <a:rPr lang="de-DE" kern="0" dirty="0" smtClean="0">
                <a:solidFill>
                  <a:schemeClr val="tx1"/>
                </a:solidFill>
              </a:rPr>
              <a:t>Abteilung: Technik und ihre Didaktik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01752" y="1527048"/>
            <a:ext cx="850392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ct val="20000"/>
              </a:spcBef>
            </a:pPr>
            <a:endParaRPr kumimoji="0" lang="bg-BG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599090" y="1970038"/>
            <a:ext cx="7451833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de-DE" sz="2200" b="1" dirty="0" smtClean="0">
                <a:solidFill>
                  <a:schemeClr val="tx1"/>
                </a:solidFill>
              </a:rPr>
              <a:t>Definition:</a:t>
            </a:r>
          </a:p>
          <a:p>
            <a:pPr marL="0" indent="0">
              <a:buNone/>
            </a:pPr>
            <a:endParaRPr lang="de-DE" sz="22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e-DE" sz="2200" dirty="0" smtClean="0">
                <a:solidFill>
                  <a:schemeClr val="tx1"/>
                </a:solidFill>
              </a:rPr>
              <a:t>Die Methodenkompetenz (</a:t>
            </a:r>
            <a:r>
              <a:rPr lang="de-DE" sz="2200" dirty="0" err="1" smtClean="0">
                <a:solidFill>
                  <a:schemeClr val="tx1"/>
                </a:solidFill>
              </a:rPr>
              <a:t>Querschnittskompetenz</a:t>
            </a:r>
            <a:r>
              <a:rPr lang="de-DE" sz="2200" dirty="0" smtClean="0">
                <a:solidFill>
                  <a:schemeClr val="tx1"/>
                </a:solidFill>
              </a:rPr>
              <a:t>) umfasst alle Fähigkeiten und Fertigkeiten, die erforderlich sind, um das fachliche und relevante Wissen zu beschaffen und zu nutzen und um Probleme zielorientiert zu lösen.</a:t>
            </a:r>
          </a:p>
          <a:p>
            <a:pPr marL="0" indent="0">
              <a:buNone/>
            </a:pPr>
            <a:endParaRPr lang="de-DE" sz="22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e-DE" sz="2200" dirty="0" smtClean="0">
                <a:solidFill>
                  <a:schemeClr val="tx1"/>
                </a:solidFill>
              </a:rPr>
              <a:t>Sie ist vor allem für den Aufbau und die Nutzung der Fachkompetenz erforderlich.</a:t>
            </a:r>
          </a:p>
          <a:p>
            <a:pPr marL="0" indent="0">
              <a:buNone/>
            </a:pPr>
            <a:endParaRPr lang="bg-BG" sz="2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7"/>
          <p:cNvSpPr txBox="1">
            <a:spLocks noChangeArrowheads="1"/>
          </p:cNvSpPr>
          <p:nvPr/>
        </p:nvSpPr>
        <p:spPr bwMode="auto">
          <a:xfrm>
            <a:off x="667305" y="1763713"/>
            <a:ext cx="7772400" cy="580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de-DE" sz="2400" b="1" dirty="0" smtClean="0">
                <a:solidFill>
                  <a:schemeClr val="tx1"/>
                </a:solidFill>
              </a:rPr>
              <a:t>Im Detail heißt Methodenkompetenz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3" name="Rectangle 10"/>
          <p:cNvSpPr txBox="1">
            <a:spLocks noChangeArrowheads="1"/>
          </p:cNvSpPr>
          <p:nvPr/>
        </p:nvSpPr>
        <p:spPr bwMode="auto">
          <a:xfrm>
            <a:off x="242888" y="188913"/>
            <a:ext cx="586263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r>
              <a:rPr lang="de-DE" kern="0" dirty="0" smtClean="0">
                <a:solidFill>
                  <a:schemeClr val="tx1"/>
                </a:solidFill>
              </a:rPr>
              <a:t>Institut für Bildung, Beruf und Technik</a:t>
            </a:r>
            <a:br>
              <a:rPr lang="de-DE" kern="0" dirty="0" smtClean="0">
                <a:solidFill>
                  <a:schemeClr val="tx1"/>
                </a:solidFill>
              </a:rPr>
            </a:br>
            <a:r>
              <a:rPr lang="de-DE" kern="0" dirty="0" smtClean="0">
                <a:solidFill>
                  <a:schemeClr val="tx1"/>
                </a:solidFill>
              </a:rPr>
              <a:t>Abteilung: Technik und ihre Didaktik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62151" y="2550056"/>
            <a:ext cx="8040414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de-DE" sz="2200" dirty="0" smtClean="0">
                <a:solidFill>
                  <a:schemeClr val="tx1"/>
                </a:solidFill>
              </a:rPr>
              <a:t>Die Fähigkeit in Zusammenhängen zu denken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2200" dirty="0" smtClean="0">
                <a:solidFill>
                  <a:schemeClr val="tx1"/>
                </a:solidFill>
              </a:rPr>
              <a:t>Die Fertigkeit Informationen zu beschaffen, diese zu strukturieren und zu bearbeiten, zu sichern, wiederzuverwenden und zu präsentieren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2200" dirty="0" smtClean="0">
                <a:solidFill>
                  <a:schemeClr val="tx1"/>
                </a:solidFill>
              </a:rPr>
              <a:t>Die Fertigkeit, Ergebnisse von Arbeitsprozessen korrekt zu interpretieren und ggf. in einer geeigneten Form und Art und Weise zu darzustellen 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2200" dirty="0" smtClean="0">
                <a:solidFill>
                  <a:schemeClr val="tx1"/>
                </a:solidFill>
              </a:rPr>
              <a:t>Die Fertigkeit Problemlösungstechniken anzuwenden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2200" dirty="0" smtClean="0">
                <a:solidFill>
                  <a:schemeClr val="tx1"/>
                </a:solidFill>
              </a:rPr>
              <a:t>Die Fertigkeit Problemlösungsprozesse zu gestalten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7"/>
          <p:cNvSpPr txBox="1">
            <a:spLocks noChangeArrowheads="1"/>
          </p:cNvSpPr>
          <p:nvPr/>
        </p:nvSpPr>
        <p:spPr bwMode="auto">
          <a:xfrm>
            <a:off x="919551" y="2152594"/>
            <a:ext cx="7783013" cy="779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de-DE" sz="2400" b="1" dirty="0" smtClean="0">
                <a:solidFill>
                  <a:schemeClr val="tx1"/>
                </a:solidFill>
              </a:rPr>
              <a:t>Wie kann Zusammenhangdenken verbessert werden?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3" name="Rectangle 10"/>
          <p:cNvSpPr txBox="1">
            <a:spLocks noChangeArrowheads="1"/>
          </p:cNvSpPr>
          <p:nvPr/>
        </p:nvSpPr>
        <p:spPr bwMode="auto">
          <a:xfrm>
            <a:off x="242888" y="188913"/>
            <a:ext cx="586263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r>
              <a:rPr lang="de-DE" kern="0" dirty="0" smtClean="0">
                <a:solidFill>
                  <a:schemeClr val="tx1"/>
                </a:solidFill>
              </a:rPr>
              <a:t>Institut für Bildung, Beruf und Technik</a:t>
            </a:r>
            <a:br>
              <a:rPr lang="de-DE" kern="0" dirty="0" smtClean="0">
                <a:solidFill>
                  <a:schemeClr val="tx1"/>
                </a:solidFill>
              </a:rPr>
            </a:br>
            <a:r>
              <a:rPr lang="de-DE" kern="0" dirty="0" smtClean="0">
                <a:solidFill>
                  <a:schemeClr val="tx1"/>
                </a:solidFill>
              </a:rPr>
              <a:t>Abteilung: Technik und ihre Didaktik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923372" y="3394841"/>
            <a:ext cx="7611027" cy="1938992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Aufgabe</a:t>
            </a:r>
            <a:r>
              <a:rPr lang="en-US" sz="2400" b="1" dirty="0" smtClean="0">
                <a:solidFill>
                  <a:srgbClr val="FF0000"/>
                </a:solidFill>
              </a:rPr>
              <a:t> 1: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Erarbeiten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Sie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im</a:t>
            </a:r>
            <a:r>
              <a:rPr lang="en-US" sz="2400" dirty="0" smtClean="0">
                <a:solidFill>
                  <a:srgbClr val="FF0000"/>
                </a:solidFill>
              </a:rPr>
              <a:t> Team </a:t>
            </a:r>
            <a:r>
              <a:rPr lang="en-US" sz="2400" dirty="0" err="1" smtClean="0">
                <a:solidFill>
                  <a:srgbClr val="FF0000"/>
                </a:solidFill>
              </a:rPr>
              <a:t>oder</a:t>
            </a:r>
            <a:r>
              <a:rPr lang="en-US" sz="2400" dirty="0" smtClean="0">
                <a:solidFill>
                  <a:srgbClr val="FF0000"/>
                </a:solidFill>
              </a:rPr>
              <a:t> in </a:t>
            </a:r>
            <a:r>
              <a:rPr lang="en-US" sz="2400" dirty="0" err="1" smtClean="0">
                <a:solidFill>
                  <a:srgbClr val="FF0000"/>
                </a:solidFill>
              </a:rPr>
              <a:t>der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Gruppe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Ideen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</a:rPr>
              <a:t>wie</a:t>
            </a:r>
            <a:r>
              <a:rPr lang="en-US" sz="2400" dirty="0" smtClean="0">
                <a:solidFill>
                  <a:srgbClr val="FF0000"/>
                </a:solidFill>
              </a:rPr>
              <a:t> man das </a:t>
            </a:r>
            <a:r>
              <a:rPr lang="en-US" sz="2400" dirty="0" err="1" smtClean="0">
                <a:solidFill>
                  <a:srgbClr val="FF0000"/>
                </a:solidFill>
              </a:rPr>
              <a:t>Denken</a:t>
            </a:r>
            <a:r>
              <a:rPr lang="en-US" sz="2400" dirty="0" smtClean="0">
                <a:solidFill>
                  <a:srgbClr val="FF0000"/>
                </a:solidFill>
              </a:rPr>
              <a:t> in </a:t>
            </a:r>
            <a:r>
              <a:rPr lang="en-US" sz="2400" dirty="0" err="1" smtClean="0">
                <a:solidFill>
                  <a:srgbClr val="FF0000"/>
                </a:solidFill>
              </a:rPr>
              <a:t>Zusammenhängen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verbessern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kann</a:t>
            </a:r>
            <a:r>
              <a:rPr lang="en-US" sz="2400" dirty="0" smtClean="0">
                <a:solidFill>
                  <a:srgbClr val="FF0000"/>
                </a:solidFill>
              </a:rPr>
              <a:t>! </a:t>
            </a:r>
            <a:r>
              <a:rPr lang="en-US" sz="2400" dirty="0" err="1" smtClean="0">
                <a:solidFill>
                  <a:srgbClr val="FF0000"/>
                </a:solidFill>
              </a:rPr>
              <a:t>Schreiben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Sie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ihre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Vorschläge</a:t>
            </a:r>
            <a:r>
              <a:rPr lang="en-US" sz="2400" dirty="0" smtClean="0">
                <a:solidFill>
                  <a:srgbClr val="FF0000"/>
                </a:solidFill>
              </a:rPr>
              <a:t> auf </a:t>
            </a:r>
            <a:r>
              <a:rPr lang="en-US" sz="2400" dirty="0" err="1" smtClean="0">
                <a:solidFill>
                  <a:srgbClr val="FF0000"/>
                </a:solidFill>
              </a:rPr>
              <a:t>Karten</a:t>
            </a:r>
            <a:r>
              <a:rPr lang="en-US" sz="2400" dirty="0" smtClean="0">
                <a:solidFill>
                  <a:srgbClr val="FF0000"/>
                </a:solidFill>
              </a:rPr>
              <a:t> und </a:t>
            </a:r>
            <a:r>
              <a:rPr lang="en-US" sz="2400" dirty="0" err="1" smtClean="0">
                <a:solidFill>
                  <a:srgbClr val="FF0000"/>
                </a:solidFill>
              </a:rPr>
              <a:t>präsentieren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diese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mit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Begründung</a:t>
            </a:r>
            <a:r>
              <a:rPr lang="en-US" sz="2400" dirty="0" smtClean="0">
                <a:solidFill>
                  <a:srgbClr val="FF0000"/>
                </a:solidFill>
              </a:rPr>
              <a:t>.</a:t>
            </a:r>
            <a:endParaRPr lang="bg-BG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7"/>
          <p:cNvSpPr txBox="1">
            <a:spLocks noChangeArrowheads="1"/>
          </p:cNvSpPr>
          <p:nvPr/>
        </p:nvSpPr>
        <p:spPr bwMode="auto">
          <a:xfrm>
            <a:off x="488628" y="2005452"/>
            <a:ext cx="8813027" cy="9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de-DE" sz="2300" b="1" dirty="0" smtClean="0">
                <a:solidFill>
                  <a:schemeClr val="tx2"/>
                </a:solidFill>
              </a:rPr>
              <a:t>Methodenkompetenz in der Beratung </a:t>
            </a:r>
          </a:p>
          <a:p>
            <a:r>
              <a:rPr lang="de-DE" sz="2300" b="1" dirty="0" smtClean="0">
                <a:solidFill>
                  <a:schemeClr val="tx2"/>
                </a:solidFill>
              </a:rPr>
              <a:t>und Begleitung der BO</a:t>
            </a:r>
            <a:endParaRPr lang="de-DE" sz="2300" b="1" dirty="0">
              <a:solidFill>
                <a:schemeClr val="tx1"/>
              </a:solidFill>
            </a:endParaRPr>
          </a:p>
        </p:txBody>
      </p:sp>
      <p:sp>
        <p:nvSpPr>
          <p:cNvPr id="3" name="Rectangle 10"/>
          <p:cNvSpPr txBox="1">
            <a:spLocks noChangeArrowheads="1"/>
          </p:cNvSpPr>
          <p:nvPr/>
        </p:nvSpPr>
        <p:spPr bwMode="auto">
          <a:xfrm>
            <a:off x="242888" y="188913"/>
            <a:ext cx="586263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r>
              <a:rPr lang="de-DE" kern="0" dirty="0" smtClean="0">
                <a:solidFill>
                  <a:schemeClr val="tx1"/>
                </a:solidFill>
              </a:rPr>
              <a:t>Institut für Bildung, Beruf und Technik</a:t>
            </a:r>
            <a:br>
              <a:rPr lang="de-DE" kern="0" dirty="0" smtClean="0">
                <a:solidFill>
                  <a:schemeClr val="tx1"/>
                </a:solidFill>
              </a:rPr>
            </a:br>
            <a:r>
              <a:rPr lang="de-DE" kern="0" dirty="0" smtClean="0">
                <a:solidFill>
                  <a:schemeClr val="tx1"/>
                </a:solidFill>
              </a:rPr>
              <a:t>Abteilung: Technik und ihre Didaktik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588578" y="3184635"/>
            <a:ext cx="7924800" cy="180000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457200" indent="-457200" algn="just"/>
            <a:r>
              <a:rPr lang="de-DE" sz="2200" dirty="0" smtClean="0">
                <a:solidFill>
                  <a:schemeClr val="tx1"/>
                </a:solidFill>
              </a:rPr>
              <a:t>Sie bezeichnet die Fertigkeit bei der Beratung in der BO und</a:t>
            </a:r>
          </a:p>
          <a:p>
            <a:pPr marL="457200" indent="-457200" algn="just"/>
            <a:r>
              <a:rPr lang="de-DE" sz="2200" dirty="0" smtClean="0">
                <a:solidFill>
                  <a:schemeClr val="tx1"/>
                </a:solidFill>
              </a:rPr>
              <a:t>der Begleitung von BO-Maßnahmen und –Aktivitäten die</a:t>
            </a:r>
          </a:p>
          <a:p>
            <a:pPr marL="457200" indent="-457200" algn="just"/>
            <a:r>
              <a:rPr lang="de-DE" sz="2200" dirty="0" smtClean="0">
                <a:solidFill>
                  <a:schemeClr val="tx1"/>
                </a:solidFill>
              </a:rPr>
              <a:t>erforderlichen und geeignete Arbeitsmethoden und</a:t>
            </a:r>
          </a:p>
          <a:p>
            <a:pPr marL="457200" indent="-457200" algn="just"/>
            <a:r>
              <a:rPr lang="de-DE" sz="2200" dirty="0" smtClean="0">
                <a:solidFill>
                  <a:schemeClr val="tx1"/>
                </a:solidFill>
              </a:rPr>
              <a:t>Vorgehensweisen auszuwählen und diese zielorientiert</a:t>
            </a:r>
          </a:p>
          <a:p>
            <a:pPr marL="457200" indent="-457200" algn="just"/>
            <a:r>
              <a:rPr lang="de-DE" sz="2200" dirty="0" smtClean="0">
                <a:solidFill>
                  <a:schemeClr val="tx1"/>
                </a:solidFill>
              </a:rPr>
              <a:t>anzuwenden.</a:t>
            </a:r>
          </a:p>
          <a:p>
            <a:pPr marL="457200" indent="-457200"/>
            <a:r>
              <a:rPr lang="de-DE" sz="2000" dirty="0" smtClean="0">
                <a:solidFill>
                  <a:schemeClr val="tx1"/>
                </a:solidFill>
              </a:rPr>
              <a:t>	</a:t>
            </a:r>
            <a:endParaRPr lang="de-DE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7"/>
          <p:cNvSpPr txBox="1">
            <a:spLocks noChangeArrowheads="1"/>
          </p:cNvSpPr>
          <p:nvPr/>
        </p:nvSpPr>
        <p:spPr bwMode="auto">
          <a:xfrm>
            <a:off x="499140" y="1942389"/>
            <a:ext cx="7772400" cy="67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de-DE" sz="2400" b="1" dirty="0" smtClean="0">
                <a:solidFill>
                  <a:schemeClr val="tx2"/>
                </a:solidFill>
              </a:rPr>
              <a:t>Techniken der Informationsbeschaffung</a:t>
            </a:r>
            <a:endParaRPr lang="de-DE" sz="2400" b="1" dirty="0">
              <a:solidFill>
                <a:schemeClr val="tx1"/>
              </a:solidFill>
            </a:endParaRPr>
          </a:p>
        </p:txBody>
      </p:sp>
      <p:sp>
        <p:nvSpPr>
          <p:cNvPr id="3" name="Rectangle 10"/>
          <p:cNvSpPr txBox="1">
            <a:spLocks noChangeArrowheads="1"/>
          </p:cNvSpPr>
          <p:nvPr/>
        </p:nvSpPr>
        <p:spPr bwMode="auto">
          <a:xfrm>
            <a:off x="242888" y="188913"/>
            <a:ext cx="586263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r>
              <a:rPr lang="de-DE" kern="0" dirty="0" smtClean="0">
                <a:solidFill>
                  <a:schemeClr val="tx1"/>
                </a:solidFill>
              </a:rPr>
              <a:t>Institut für Bildung, Beruf und Technik</a:t>
            </a:r>
            <a:br>
              <a:rPr lang="de-DE" kern="0" dirty="0" smtClean="0">
                <a:solidFill>
                  <a:schemeClr val="tx1"/>
                </a:solidFill>
              </a:rPr>
            </a:br>
            <a:r>
              <a:rPr lang="de-DE" kern="0" dirty="0" smtClean="0">
                <a:solidFill>
                  <a:schemeClr val="tx1"/>
                </a:solidFill>
              </a:rPr>
              <a:t>Abteilung: Technik und ihre Didaktik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641130" y="2690648"/>
            <a:ext cx="7924800" cy="330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300" b="1" dirty="0" smtClean="0">
                <a:solidFill>
                  <a:srgbClr val="FF0000"/>
                </a:solidFill>
              </a:rPr>
              <a:t>Zunächst muss geklärt sein, welche Informationen gesucht werden und dann sind folgende Schritte zu beachten: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2000" dirty="0" smtClean="0">
                <a:solidFill>
                  <a:schemeClr val="tx1"/>
                </a:solidFill>
              </a:rPr>
              <a:t>Wer kann die Informationen liefern?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2000" dirty="0" smtClean="0">
                <a:solidFill>
                  <a:schemeClr val="tx1"/>
                </a:solidFill>
              </a:rPr>
              <a:t>Wer kennt jemanden, der die Informationen liefern kann?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2000" dirty="0" smtClean="0">
                <a:solidFill>
                  <a:schemeClr val="tx1"/>
                </a:solidFill>
              </a:rPr>
              <a:t>Welche freien Quellen kann ich nutzen?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2000" dirty="0" smtClean="0">
                <a:solidFill>
                  <a:schemeClr val="tx1"/>
                </a:solidFill>
              </a:rPr>
              <a:t>Welche Quellen nutze ich zuerst und welche im Anschluss, um noch vorhandene Informationslücken zu füllen?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2000" dirty="0" smtClean="0">
                <a:solidFill>
                  <a:schemeClr val="tx1"/>
                </a:solidFill>
              </a:rPr>
              <a:t>Gibt es Suchkriterien, die ich bei der Suche nach Informationen nutzen kann? Welche?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7"/>
          <p:cNvSpPr txBox="1">
            <a:spLocks noChangeArrowheads="1"/>
          </p:cNvSpPr>
          <p:nvPr/>
        </p:nvSpPr>
        <p:spPr bwMode="auto">
          <a:xfrm>
            <a:off x="499140" y="1942389"/>
            <a:ext cx="7772400" cy="67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de-DE" sz="2400" b="1" dirty="0" smtClean="0">
                <a:solidFill>
                  <a:schemeClr val="tx2"/>
                </a:solidFill>
              </a:rPr>
              <a:t>Techniken der Informationsbeschaffung</a:t>
            </a:r>
            <a:endParaRPr lang="de-DE" sz="2400" b="1" dirty="0">
              <a:solidFill>
                <a:schemeClr val="tx1"/>
              </a:solidFill>
            </a:endParaRPr>
          </a:p>
        </p:txBody>
      </p:sp>
      <p:sp>
        <p:nvSpPr>
          <p:cNvPr id="3" name="Rectangle 10"/>
          <p:cNvSpPr txBox="1">
            <a:spLocks noChangeArrowheads="1"/>
          </p:cNvSpPr>
          <p:nvPr/>
        </p:nvSpPr>
        <p:spPr bwMode="auto">
          <a:xfrm>
            <a:off x="242888" y="188913"/>
            <a:ext cx="586263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r>
              <a:rPr lang="de-DE" kern="0" dirty="0" smtClean="0">
                <a:solidFill>
                  <a:schemeClr val="tx1"/>
                </a:solidFill>
              </a:rPr>
              <a:t>Institut für Bildung, Beruf und Technik</a:t>
            </a:r>
            <a:br>
              <a:rPr lang="de-DE" kern="0" dirty="0" smtClean="0">
                <a:solidFill>
                  <a:schemeClr val="tx1"/>
                </a:solidFill>
              </a:rPr>
            </a:br>
            <a:r>
              <a:rPr lang="de-DE" kern="0" dirty="0" smtClean="0">
                <a:solidFill>
                  <a:schemeClr val="tx1"/>
                </a:solidFill>
              </a:rPr>
              <a:t>Abteilung: Technik und ihre Didaktik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641130" y="2690648"/>
            <a:ext cx="7924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de-DE" sz="2000" dirty="0" smtClean="0">
                <a:solidFill>
                  <a:schemeClr val="tx1"/>
                </a:solidFill>
              </a:rPr>
              <a:t> Literaturrecherche</a:t>
            </a:r>
          </a:p>
          <a:p>
            <a:pPr>
              <a:buFont typeface="Wingdings" pitchFamily="2" charset="2"/>
              <a:buChar char="Ø"/>
            </a:pPr>
            <a:r>
              <a:rPr lang="de-DE" sz="2000" dirty="0" smtClean="0">
                <a:solidFill>
                  <a:schemeClr val="tx1"/>
                </a:solidFill>
              </a:rPr>
              <a:t> Internetrecherche</a:t>
            </a:r>
          </a:p>
          <a:p>
            <a:pPr>
              <a:buFont typeface="Wingdings" pitchFamily="2" charset="2"/>
              <a:buChar char="Ø"/>
            </a:pPr>
            <a:r>
              <a:rPr lang="de-DE" sz="2000" dirty="0" smtClean="0">
                <a:solidFill>
                  <a:schemeClr val="tx1"/>
                </a:solidFill>
              </a:rPr>
              <a:t> Fach- und Expertengespräche</a:t>
            </a:r>
          </a:p>
          <a:p>
            <a:pPr>
              <a:buFont typeface="Wingdings" pitchFamily="2" charset="2"/>
              <a:buChar char="Ø"/>
            </a:pPr>
            <a:r>
              <a:rPr lang="de-DE" sz="2000" dirty="0" smtClean="0">
                <a:solidFill>
                  <a:schemeClr val="tx1"/>
                </a:solidFill>
              </a:rPr>
              <a:t> Interviews </a:t>
            </a:r>
          </a:p>
          <a:p>
            <a:pPr>
              <a:buFont typeface="Wingdings" pitchFamily="2" charset="2"/>
              <a:buChar char="Ø"/>
            </a:pPr>
            <a:r>
              <a:rPr lang="de-DE" sz="2000" dirty="0" smtClean="0">
                <a:solidFill>
                  <a:schemeClr val="tx1"/>
                </a:solidFill>
              </a:rPr>
              <a:t> ggf. Fallstudien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7"/>
          <p:cNvSpPr txBox="1">
            <a:spLocks noChangeArrowheads="1"/>
          </p:cNvSpPr>
          <p:nvPr/>
        </p:nvSpPr>
        <p:spPr bwMode="auto">
          <a:xfrm>
            <a:off x="509650" y="1973921"/>
            <a:ext cx="7772400" cy="67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de-DE" sz="2400" b="1" dirty="0" smtClean="0">
                <a:solidFill>
                  <a:schemeClr val="tx2"/>
                </a:solidFill>
              </a:rPr>
              <a:t>Strukturierung und Aufbereitung von Informationen</a:t>
            </a:r>
            <a:endParaRPr lang="de-DE" sz="2400" b="1" dirty="0">
              <a:solidFill>
                <a:schemeClr val="tx1"/>
              </a:solidFill>
            </a:endParaRPr>
          </a:p>
        </p:txBody>
      </p:sp>
      <p:sp>
        <p:nvSpPr>
          <p:cNvPr id="3" name="Rectangle 10"/>
          <p:cNvSpPr txBox="1">
            <a:spLocks noChangeArrowheads="1"/>
          </p:cNvSpPr>
          <p:nvPr/>
        </p:nvSpPr>
        <p:spPr bwMode="auto">
          <a:xfrm>
            <a:off x="242888" y="188913"/>
            <a:ext cx="586263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r>
              <a:rPr lang="de-DE" kern="0" dirty="0" smtClean="0">
                <a:solidFill>
                  <a:schemeClr val="tx1"/>
                </a:solidFill>
              </a:rPr>
              <a:t>Institut für Bildung, Beruf und Technik</a:t>
            </a:r>
            <a:br>
              <a:rPr lang="de-DE" kern="0" dirty="0" smtClean="0">
                <a:solidFill>
                  <a:schemeClr val="tx1"/>
                </a:solidFill>
              </a:rPr>
            </a:br>
            <a:r>
              <a:rPr lang="de-DE" kern="0" dirty="0" smtClean="0">
                <a:solidFill>
                  <a:schemeClr val="tx1"/>
                </a:solidFill>
              </a:rPr>
              <a:t>Abteilung: Technik und ihre Didaktik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525518" y="2869324"/>
            <a:ext cx="7924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de-DE" sz="2000" dirty="0" smtClean="0">
                <a:solidFill>
                  <a:schemeClr val="tx1"/>
                </a:solidFill>
              </a:rPr>
              <a:t>Festlegen von Schwerpunkten (z.B. Ausbildungswünsche, Interessen, Ausbildungsangebote)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2000" dirty="0" smtClean="0">
                <a:solidFill>
                  <a:schemeClr val="tx1"/>
                </a:solidFill>
              </a:rPr>
              <a:t>Zuordnen von Informationen zu den einzelnen Schwerpunkten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2000" dirty="0" smtClean="0">
                <a:solidFill>
                  <a:schemeClr val="tx1"/>
                </a:solidFill>
              </a:rPr>
              <a:t>Dokumentation der Informationen entsprechend der Struktur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2000" dirty="0" smtClean="0">
                <a:solidFill>
                  <a:schemeClr val="tx1"/>
                </a:solidFill>
              </a:rPr>
              <a:t>Nur die wesentlichen und wichtigsten Informationen dokumentieren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2000" dirty="0" smtClean="0">
                <a:solidFill>
                  <a:schemeClr val="tx1"/>
                </a:solidFill>
              </a:rPr>
              <a:t>Kurze und übersichtliche Dokumentation erstellen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2000" dirty="0" smtClean="0">
                <a:solidFill>
                  <a:schemeClr val="tx1"/>
                </a:solidFill>
              </a:rPr>
              <a:t>Leicht verständliche Darstellung und Beschreibung der Informationen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7"/>
          <p:cNvSpPr txBox="1">
            <a:spLocks noChangeArrowheads="1"/>
          </p:cNvSpPr>
          <p:nvPr/>
        </p:nvSpPr>
        <p:spPr bwMode="auto">
          <a:xfrm>
            <a:off x="951083" y="1269726"/>
            <a:ext cx="7783013" cy="779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de-DE" sz="2400" b="1" dirty="0" smtClean="0">
                <a:solidFill>
                  <a:schemeClr val="tx1"/>
                </a:solidFill>
              </a:rPr>
              <a:t>Arbeitstechniken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3" name="Rectangle 10"/>
          <p:cNvSpPr txBox="1">
            <a:spLocks noChangeArrowheads="1"/>
          </p:cNvSpPr>
          <p:nvPr/>
        </p:nvSpPr>
        <p:spPr bwMode="auto">
          <a:xfrm>
            <a:off x="242888" y="188913"/>
            <a:ext cx="586263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r>
              <a:rPr lang="de-DE" kern="0" dirty="0" smtClean="0">
                <a:solidFill>
                  <a:schemeClr val="tx1"/>
                </a:solidFill>
              </a:rPr>
              <a:t>Institut für Bildung, Beruf und Technik</a:t>
            </a:r>
            <a:br>
              <a:rPr lang="de-DE" kern="0" dirty="0" smtClean="0">
                <a:solidFill>
                  <a:schemeClr val="tx1"/>
                </a:solidFill>
              </a:rPr>
            </a:br>
            <a:r>
              <a:rPr lang="de-DE" kern="0" dirty="0" smtClean="0">
                <a:solidFill>
                  <a:schemeClr val="tx1"/>
                </a:solidFill>
              </a:rPr>
              <a:t>Abteilung: Technik und ihre Didaktik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44696" y="1944413"/>
            <a:ext cx="7810725" cy="452431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de-DE" sz="2400" dirty="0" smtClean="0">
                <a:solidFill>
                  <a:schemeClr val="tx1"/>
                </a:solidFill>
              </a:rPr>
              <a:t> </a:t>
            </a:r>
            <a:r>
              <a:rPr lang="de-DE" sz="2200" dirty="0" smtClean="0">
                <a:solidFill>
                  <a:schemeClr val="tx1"/>
                </a:solidFill>
              </a:rPr>
              <a:t>Miteinander kommunizieren</a:t>
            </a:r>
          </a:p>
          <a:p>
            <a:pPr>
              <a:buFont typeface="Wingdings" pitchFamily="2" charset="2"/>
              <a:buChar char="Ø"/>
            </a:pPr>
            <a:r>
              <a:rPr lang="de-DE" sz="2200" dirty="0" smtClean="0">
                <a:solidFill>
                  <a:schemeClr val="tx1"/>
                </a:solidFill>
              </a:rPr>
              <a:t> Arbeitsabläufe strukturieren </a:t>
            </a:r>
          </a:p>
          <a:p>
            <a:pPr>
              <a:buFont typeface="Wingdings" pitchFamily="2" charset="2"/>
              <a:buChar char="Ø"/>
            </a:pPr>
            <a:r>
              <a:rPr lang="de-DE" sz="2200" dirty="0" smtClean="0">
                <a:solidFill>
                  <a:schemeClr val="tx1"/>
                </a:solidFill>
              </a:rPr>
              <a:t> Klare Aufgabenverteilung (Delegieren von Aufgaben)</a:t>
            </a:r>
          </a:p>
          <a:p>
            <a:pPr>
              <a:buFont typeface="Wingdings" pitchFamily="2" charset="2"/>
              <a:buChar char="Ø"/>
            </a:pPr>
            <a:r>
              <a:rPr lang="de-DE" sz="2200" dirty="0" smtClean="0">
                <a:solidFill>
                  <a:schemeClr val="tx1"/>
                </a:solidFill>
              </a:rPr>
              <a:t> Aufbau von Netzwerken (und deren Pflege)</a:t>
            </a:r>
          </a:p>
          <a:p>
            <a:pPr>
              <a:buFont typeface="Wingdings" pitchFamily="2" charset="2"/>
              <a:buChar char="Ø"/>
            </a:pPr>
            <a:r>
              <a:rPr lang="de-DE" sz="2200" dirty="0" smtClean="0">
                <a:solidFill>
                  <a:schemeClr val="tx1"/>
                </a:solidFill>
              </a:rPr>
              <a:t> Informationen beschaffen und verarbeiten </a:t>
            </a:r>
          </a:p>
          <a:p>
            <a:pPr>
              <a:buFont typeface="Wingdings" pitchFamily="2" charset="2"/>
              <a:buChar char="Ø"/>
            </a:pPr>
            <a:r>
              <a:rPr lang="de-DE" sz="2200" dirty="0" smtClean="0">
                <a:solidFill>
                  <a:schemeClr val="tx1"/>
                </a:solidFill>
              </a:rPr>
              <a:t> Ergebnisse präsentieren und auswerten </a:t>
            </a:r>
          </a:p>
          <a:p>
            <a:pPr>
              <a:buFont typeface="Wingdings" pitchFamily="2" charset="2"/>
              <a:buChar char="Ø"/>
            </a:pPr>
            <a:r>
              <a:rPr lang="de-DE" sz="2200" dirty="0" smtClean="0">
                <a:solidFill>
                  <a:schemeClr val="tx1"/>
                </a:solidFill>
              </a:rPr>
              <a:t> Team-, Partner, Gruppenarbeit</a:t>
            </a:r>
          </a:p>
          <a:p>
            <a:pPr>
              <a:buFont typeface="Wingdings" pitchFamily="2" charset="2"/>
              <a:buChar char="Ø"/>
            </a:pPr>
            <a:r>
              <a:rPr lang="de-DE" sz="2200" dirty="0" smtClean="0">
                <a:solidFill>
                  <a:schemeClr val="tx1"/>
                </a:solidFill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</a:rPr>
              <a:t>Mindmap</a:t>
            </a:r>
            <a:endParaRPr lang="de-DE" sz="22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de-DE" sz="2200" dirty="0" smtClean="0">
                <a:solidFill>
                  <a:schemeClr val="tx1"/>
                </a:solidFill>
              </a:rPr>
              <a:t> usw. </a:t>
            </a:r>
          </a:p>
          <a:p>
            <a:pPr>
              <a:buFont typeface="Wingdings" pitchFamily="2" charset="2"/>
              <a:buChar char="Ø"/>
            </a:pPr>
            <a:endParaRPr lang="de-DE" sz="2200" dirty="0" smtClean="0">
              <a:solidFill>
                <a:schemeClr val="tx1"/>
              </a:solidFill>
            </a:endParaRPr>
          </a:p>
          <a:p>
            <a:r>
              <a:rPr lang="de-DE" sz="2200" b="1" smtClean="0">
                <a:solidFill>
                  <a:srgbClr val="FF0000"/>
                </a:solidFill>
              </a:rPr>
              <a:t>Fragestellung – Aufgabe 1: </a:t>
            </a:r>
            <a:r>
              <a:rPr lang="de-DE" sz="2200" dirty="0" smtClean="0">
                <a:solidFill>
                  <a:srgbClr val="FF0000"/>
                </a:solidFill>
              </a:rPr>
              <a:t>Welche Arbeitstechniken kennen Sie um methodisch eine Aufgabe oder ein Problem zu lösen.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_vorlage">
  <a:themeElements>
    <a:clrScheme name="Graustuf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Präsentation_blau_weiß_Jan_0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Präsentation_blau_weiß_Jan_0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_blau_weiß_Jan_06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_blau_weiß_Jan_06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_blau_weiß_Jan_06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_blau_weiß_Jan_06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_blau_weiß_Jan_06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äsentation_blau_weiß_Jan_06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äsentation_blau_weiß_Jan_06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äsentation_blau_weiß_Jan_06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äsentation_blau_weiß_Jan_06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äsentation_blau_weiß_Jan_06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äsentation_blau_weiß_Jan_06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4_Verband-Kombivorlage_V11">
  <a:themeElements>
    <a:clrScheme name="bv-farben">
      <a:dk1>
        <a:sysClr val="windowText" lastClr="000000"/>
      </a:dk1>
      <a:lt1>
        <a:sysClr val="window" lastClr="FFFFFF"/>
      </a:lt1>
      <a:dk2>
        <a:srgbClr val="64B9E6"/>
      </a:dk2>
      <a:lt2>
        <a:srgbClr val="EEECE1"/>
      </a:lt2>
      <a:accent1>
        <a:srgbClr val="64B9E6"/>
      </a:accent1>
      <a:accent2>
        <a:srgbClr val="1E4B69"/>
      </a:accent2>
      <a:accent3>
        <a:srgbClr val="BE8241"/>
      </a:accent3>
      <a:accent4>
        <a:srgbClr val="B5BEC5"/>
      </a:accent4>
      <a:accent5>
        <a:srgbClr val="FAC873"/>
      </a:accent5>
      <a:accent6>
        <a:srgbClr val="65727A"/>
      </a:accent6>
      <a:hlink>
        <a:srgbClr val="000000"/>
      </a:hlink>
      <a:folHlink>
        <a:srgbClr val="000000"/>
      </a:folHlink>
    </a:clrScheme>
    <a:fontScheme name="verband_schriftart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5_Benutzerdefiniertes Design">
  <a:themeElements>
    <a:clrScheme name="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nutzerdefiniertes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5_Verband-Kombivorlage_V11">
  <a:themeElements>
    <a:clrScheme name="bv-farben">
      <a:dk1>
        <a:sysClr val="windowText" lastClr="000000"/>
      </a:dk1>
      <a:lt1>
        <a:sysClr val="window" lastClr="FFFFFF"/>
      </a:lt1>
      <a:dk2>
        <a:srgbClr val="64B9E6"/>
      </a:dk2>
      <a:lt2>
        <a:srgbClr val="EEECE1"/>
      </a:lt2>
      <a:accent1>
        <a:srgbClr val="64B9E6"/>
      </a:accent1>
      <a:accent2>
        <a:srgbClr val="1E4B69"/>
      </a:accent2>
      <a:accent3>
        <a:srgbClr val="BE8241"/>
      </a:accent3>
      <a:accent4>
        <a:srgbClr val="B5BEC5"/>
      </a:accent4>
      <a:accent5>
        <a:srgbClr val="FAC873"/>
      </a:accent5>
      <a:accent6>
        <a:srgbClr val="65727A"/>
      </a:accent6>
      <a:hlink>
        <a:srgbClr val="000000"/>
      </a:hlink>
      <a:folHlink>
        <a:srgbClr val="000000"/>
      </a:folHlink>
    </a:clrScheme>
    <a:fontScheme name="verband_schriftart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nutzerdefiniertes Design">
  <a:themeElements>
    <a:clrScheme name="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nutzerdefiniertes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Benutzerdefiniertes Design">
  <a:themeElements>
    <a:clrScheme name="1_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Benutzerdefiniertes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Benutzerdefiniertes Design">
  <a:themeElements>
    <a:clrScheme name="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nutzerdefiniertes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Benutzerdefiniertes Design">
  <a:themeElements>
    <a:clrScheme name="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nutzerdefiniertes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Verband-Kombivorlage_V11">
  <a:themeElements>
    <a:clrScheme name="bv-farben">
      <a:dk1>
        <a:sysClr val="windowText" lastClr="000000"/>
      </a:dk1>
      <a:lt1>
        <a:sysClr val="window" lastClr="FFFFFF"/>
      </a:lt1>
      <a:dk2>
        <a:srgbClr val="64B9E6"/>
      </a:dk2>
      <a:lt2>
        <a:srgbClr val="EEECE1"/>
      </a:lt2>
      <a:accent1>
        <a:srgbClr val="64B9E6"/>
      </a:accent1>
      <a:accent2>
        <a:srgbClr val="1E4B69"/>
      </a:accent2>
      <a:accent3>
        <a:srgbClr val="BE8241"/>
      </a:accent3>
      <a:accent4>
        <a:srgbClr val="B5BEC5"/>
      </a:accent4>
      <a:accent5>
        <a:srgbClr val="FAC873"/>
      </a:accent5>
      <a:accent6>
        <a:srgbClr val="65727A"/>
      </a:accent6>
      <a:hlink>
        <a:srgbClr val="000000"/>
      </a:hlink>
      <a:folHlink>
        <a:srgbClr val="000000"/>
      </a:folHlink>
    </a:clrScheme>
    <a:fontScheme name="verband_schriftart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_Verband-Kombivorlage_V11">
  <a:themeElements>
    <a:clrScheme name="bv-farben">
      <a:dk1>
        <a:sysClr val="windowText" lastClr="000000"/>
      </a:dk1>
      <a:lt1>
        <a:sysClr val="window" lastClr="FFFFFF"/>
      </a:lt1>
      <a:dk2>
        <a:srgbClr val="64B9E6"/>
      </a:dk2>
      <a:lt2>
        <a:srgbClr val="EEECE1"/>
      </a:lt2>
      <a:accent1>
        <a:srgbClr val="64B9E6"/>
      </a:accent1>
      <a:accent2>
        <a:srgbClr val="1E4B69"/>
      </a:accent2>
      <a:accent3>
        <a:srgbClr val="BE8241"/>
      </a:accent3>
      <a:accent4>
        <a:srgbClr val="B5BEC5"/>
      </a:accent4>
      <a:accent5>
        <a:srgbClr val="FAC873"/>
      </a:accent5>
      <a:accent6>
        <a:srgbClr val="65727A"/>
      </a:accent6>
      <a:hlink>
        <a:srgbClr val="000000"/>
      </a:hlink>
      <a:folHlink>
        <a:srgbClr val="000000"/>
      </a:folHlink>
    </a:clrScheme>
    <a:fontScheme name="verband_schriftart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2_Verband-Kombivorlage_V11">
  <a:themeElements>
    <a:clrScheme name="bv-farben">
      <a:dk1>
        <a:sysClr val="windowText" lastClr="000000"/>
      </a:dk1>
      <a:lt1>
        <a:sysClr val="window" lastClr="FFFFFF"/>
      </a:lt1>
      <a:dk2>
        <a:srgbClr val="64B9E6"/>
      </a:dk2>
      <a:lt2>
        <a:srgbClr val="EEECE1"/>
      </a:lt2>
      <a:accent1>
        <a:srgbClr val="64B9E6"/>
      </a:accent1>
      <a:accent2>
        <a:srgbClr val="1E4B69"/>
      </a:accent2>
      <a:accent3>
        <a:srgbClr val="BE8241"/>
      </a:accent3>
      <a:accent4>
        <a:srgbClr val="B5BEC5"/>
      </a:accent4>
      <a:accent5>
        <a:srgbClr val="FAC873"/>
      </a:accent5>
      <a:accent6>
        <a:srgbClr val="65727A"/>
      </a:accent6>
      <a:hlink>
        <a:srgbClr val="000000"/>
      </a:hlink>
      <a:folHlink>
        <a:srgbClr val="000000"/>
      </a:folHlink>
    </a:clrScheme>
    <a:fontScheme name="verband_schriftart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3_Verband-Kombivorlage_V11">
  <a:themeElements>
    <a:clrScheme name="bv-farben">
      <a:dk1>
        <a:sysClr val="windowText" lastClr="000000"/>
      </a:dk1>
      <a:lt1>
        <a:sysClr val="window" lastClr="FFFFFF"/>
      </a:lt1>
      <a:dk2>
        <a:srgbClr val="64B9E6"/>
      </a:dk2>
      <a:lt2>
        <a:srgbClr val="EEECE1"/>
      </a:lt2>
      <a:accent1>
        <a:srgbClr val="64B9E6"/>
      </a:accent1>
      <a:accent2>
        <a:srgbClr val="1E4B69"/>
      </a:accent2>
      <a:accent3>
        <a:srgbClr val="BE8241"/>
      </a:accent3>
      <a:accent4>
        <a:srgbClr val="B5BEC5"/>
      </a:accent4>
      <a:accent5>
        <a:srgbClr val="FAC873"/>
      </a:accent5>
      <a:accent6>
        <a:srgbClr val="65727A"/>
      </a:accent6>
      <a:hlink>
        <a:srgbClr val="000000"/>
      </a:hlink>
      <a:folHlink>
        <a:srgbClr val="000000"/>
      </a:folHlink>
    </a:clrScheme>
    <a:fontScheme name="verband_schriftart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pp_vorlage</Template>
  <TotalTime>0</TotalTime>
  <Words>616</Words>
  <Application>Microsoft Office PowerPoint</Application>
  <PresentationFormat>Bildschirmpräsentation (4:3)</PresentationFormat>
  <Paragraphs>94</Paragraphs>
  <Slides>11</Slides>
  <Notes>11</Notes>
  <HiddenSlides>0</HiddenSlides>
  <MMClips>0</MMClips>
  <ScaleCrop>false</ScaleCrop>
  <HeadingPairs>
    <vt:vector size="4" baseType="variant">
      <vt:variant>
        <vt:lpstr>Design</vt:lpstr>
      </vt:variant>
      <vt:variant>
        <vt:i4>12</vt:i4>
      </vt:variant>
      <vt:variant>
        <vt:lpstr>Folientitel</vt:lpstr>
      </vt:variant>
      <vt:variant>
        <vt:i4>11</vt:i4>
      </vt:variant>
    </vt:vector>
  </HeadingPairs>
  <TitlesOfParts>
    <vt:vector size="23" baseType="lpstr">
      <vt:lpstr>pp_vorlage</vt:lpstr>
      <vt:lpstr>Benutzerdefiniertes Design</vt:lpstr>
      <vt:lpstr>1_Benutzerdefiniertes Design</vt:lpstr>
      <vt:lpstr>2_Benutzerdefiniertes Design</vt:lpstr>
      <vt:lpstr>3_Benutzerdefiniertes Design</vt:lpstr>
      <vt:lpstr>Verband-Kombivorlage_V11</vt:lpstr>
      <vt:lpstr>1_Verband-Kombivorlage_V11</vt:lpstr>
      <vt:lpstr>2_Verband-Kombivorlage_V11</vt:lpstr>
      <vt:lpstr>3_Verband-Kombivorlage_V11</vt:lpstr>
      <vt:lpstr>4_Verband-Kombivorlage_V11</vt:lpstr>
      <vt:lpstr>5_Benutzerdefiniertes Design</vt:lpstr>
      <vt:lpstr>5_Verband-Kombivorlage_V11</vt:lpstr>
      <vt:lpstr>Folie 1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</vt:vector>
  </TitlesOfParts>
  <Company>PH Schwäbisch Gmünd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Windelband Lars (sg)</dc:creator>
  <cp:lastModifiedBy>Heike Arold</cp:lastModifiedBy>
  <cp:revision>598</cp:revision>
  <cp:lastPrinted>2015-05-01T08:40:27Z</cp:lastPrinted>
  <dcterms:created xsi:type="dcterms:W3CDTF">2013-03-27T07:54:58Z</dcterms:created>
  <dcterms:modified xsi:type="dcterms:W3CDTF">2018-10-25T11:14:23Z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</Properties>
</file>