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2" r:id="rId2"/>
    <p:sldMasterId id="2147483696" r:id="rId3"/>
    <p:sldMasterId id="2147483734" r:id="rId4"/>
    <p:sldMasterId id="2147483753" r:id="rId5"/>
    <p:sldMasterId id="2147483771" r:id="rId6"/>
    <p:sldMasterId id="2147483784" r:id="rId7"/>
    <p:sldMasterId id="2147483797" r:id="rId8"/>
    <p:sldMasterId id="2147483810" r:id="rId9"/>
    <p:sldMasterId id="2147483823" r:id="rId10"/>
    <p:sldMasterId id="2147483836" r:id="rId11"/>
    <p:sldMasterId id="2147483854" r:id="rId12"/>
  </p:sldMasterIdLst>
  <p:notesMasterIdLst>
    <p:notesMasterId r:id="rId45"/>
  </p:notesMasterIdLst>
  <p:handoutMasterIdLst>
    <p:handoutMasterId r:id="rId46"/>
  </p:handoutMasterIdLst>
  <p:sldIdLst>
    <p:sldId id="256" r:id="rId13"/>
    <p:sldId id="257" r:id="rId14"/>
    <p:sldId id="260" r:id="rId15"/>
    <p:sldId id="258" r:id="rId16"/>
    <p:sldId id="269" r:id="rId17"/>
    <p:sldId id="288" r:id="rId18"/>
    <p:sldId id="289" r:id="rId19"/>
    <p:sldId id="259" r:id="rId20"/>
    <p:sldId id="281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</p:sldIdLst>
  <p:sldSz cx="9144000" cy="6858000" type="screen4x3"/>
  <p:notesSz cx="6858000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CCECFF"/>
    <a:srgbClr val="FF9966"/>
    <a:srgbClr val="205B9E"/>
    <a:srgbClr val="009900"/>
    <a:srgbClr val="FF3300"/>
    <a:srgbClr val="00FF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3237" autoAdjust="0"/>
  </p:normalViewPr>
  <p:slideViewPr>
    <p:cSldViewPr snapToGrid="0">
      <p:cViewPr varScale="1">
        <p:scale>
          <a:sx n="84" d="100"/>
          <a:sy n="84" d="100"/>
        </p:scale>
        <p:origin x="-1435" y="-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9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7094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7" y="2"/>
            <a:ext cx="297094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algn="r"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377366"/>
            <a:ext cx="2970947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7" y="9377366"/>
            <a:ext cx="2970947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algn="r"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9226AE-9F6C-479B-8128-D0F1A8DE10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7084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7094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7" y="2"/>
            <a:ext cx="297094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algn="r"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361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1" y="4689477"/>
            <a:ext cx="5487040" cy="44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377366"/>
            <a:ext cx="2970947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7" y="9377366"/>
            <a:ext cx="2970947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algn="r" defTabSz="91689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8D8A1E8-2023-44D2-A312-31A02612F3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34044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1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10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11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12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13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14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15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16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17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18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19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2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20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21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22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23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24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25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26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27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28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29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3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30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31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32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4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5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6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7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8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8880" indent="-288031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521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1297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73823" indent="-230424" defTabSz="916899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3467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95522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5637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917220" indent="-230424" defTabSz="9168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CF76BC7-6D0B-43CF-B3D9-F99D36277909}" type="slidenum">
              <a:rPr lang="de-DE" sz="1200">
                <a:solidFill>
                  <a:schemeClr val="tx1"/>
                </a:solidFill>
              </a:rPr>
              <a:pPr eaLnBrk="1" hangingPunct="1"/>
              <a:t>9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2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6013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04017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2797167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860232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876456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74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87087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1"/>
          </p:nvPr>
        </p:nvSpPr>
        <p:spPr>
          <a:xfrm>
            <a:off x="755650" y="1602000"/>
            <a:ext cx="5256213" cy="4525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07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1493912"/>
            <a:ext cx="7920000" cy="494928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756000" y="1988840"/>
            <a:ext cx="7920000" cy="5746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888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83568" y="897945"/>
            <a:ext cx="7920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64B9E6"/>
                </a:solidFill>
                <a:latin typeface="Arial"/>
              </a:rPr>
              <a:t>Vielen Dank für Ihre Aufmerksamkeit</a:t>
            </a:r>
            <a:endParaRPr lang="de-DE" sz="2800" dirty="0">
              <a:solidFill>
                <a:srgbClr val="64B9E6"/>
              </a:solidFill>
              <a:latin typeface="Arial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680075" y="3369600"/>
            <a:ext cx="374790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bayme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vbm</a:t>
            </a:r>
            <a:endParaRPr lang="de-DE" sz="1400" b="1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Die bayerischen Metall- und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Elektro-Arbeitgeber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www.baymevbm.de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09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38239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GR-SERVER\gr_all\gr_projects_aktuell\verbaende_design\powerpoint\titelbilder\baymevbm-Titelslide-V0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0400" y="5237446"/>
            <a:ext cx="7920000" cy="90880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0400" y="6165304"/>
            <a:ext cx="7920000" cy="68771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70400" y="4943688"/>
            <a:ext cx="7920000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09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400" y="356400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456" y="1573200"/>
            <a:ext cx="7920000" cy="47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6456" y="15012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36296" y="6541200"/>
            <a:ext cx="1500386" cy="268139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19.09.2016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22778" y="6541200"/>
            <a:ext cx="602009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456" y="6541200"/>
            <a:ext cx="432000" cy="270000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50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611" y="274638"/>
            <a:ext cx="7920000" cy="10588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543050"/>
            <a:ext cx="7920000" cy="4864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755999" y="126228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06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802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97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1000" y="188913"/>
            <a:ext cx="2162175" cy="5937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42888" y="188913"/>
            <a:ext cx="6335712" cy="59372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468857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* horizontal, 2 *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1535112"/>
            <a:ext cx="7920000" cy="1605855"/>
          </a:xfrm>
        </p:spPr>
        <p:txBody>
          <a:bodyPr anchor="t">
            <a:normAutofit/>
          </a:bodyPr>
          <a:lstStyle>
            <a:lvl1pPr marL="0" indent="0"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000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6456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156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66993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63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2797167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860232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876456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10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75514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1"/>
          </p:nvPr>
        </p:nvSpPr>
        <p:spPr>
          <a:xfrm>
            <a:off x="755650" y="1602000"/>
            <a:ext cx="5256213" cy="4525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25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1493912"/>
            <a:ext cx="7920000" cy="494928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756000" y="1988840"/>
            <a:ext cx="7920000" cy="5746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10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83568" y="897945"/>
            <a:ext cx="7920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64B9E6"/>
                </a:solidFill>
                <a:latin typeface="Arial"/>
              </a:rPr>
              <a:t>Vielen Dank für Ihre Aufmerksamkeit</a:t>
            </a:r>
            <a:endParaRPr lang="de-DE" sz="2800" dirty="0">
              <a:solidFill>
                <a:srgbClr val="64B9E6"/>
              </a:solidFill>
              <a:latin typeface="Arial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680075" y="3369600"/>
            <a:ext cx="374790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bayme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vbm</a:t>
            </a:r>
            <a:endParaRPr lang="de-DE" sz="1400" b="1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Die bayerischen Metall- und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Elektro-Arbeitgeber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www.baymevbm.de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06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73994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GR-SERVER\gr_all\gr_projects_aktuell\verbaende_design\powerpoint\titelbilder\baymevbm-Titelslide-V0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0400" y="5237446"/>
            <a:ext cx="7920000" cy="90880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0400" y="6165304"/>
            <a:ext cx="7920000" cy="68771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70400" y="4943688"/>
            <a:ext cx="7920000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65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400" y="356400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456" y="1573200"/>
            <a:ext cx="7920000" cy="47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6456" y="15012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36296" y="6541200"/>
            <a:ext cx="1500386" cy="268139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19.09.2016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22778" y="6541200"/>
            <a:ext cx="602009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456" y="6541200"/>
            <a:ext cx="432000" cy="270000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51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1125"/>
            <a:ext cx="28956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http://www.itb.uni-bremen.de</a:t>
            </a:r>
          </a:p>
        </p:txBody>
      </p:sp>
    </p:spTree>
    <p:extLst>
      <p:ext uri="{BB962C8B-B14F-4D97-AF65-F5344CB8AC3E}">
        <p14:creationId xmlns="" xmlns:p14="http://schemas.microsoft.com/office/powerpoint/2010/main" val="36015038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611" y="274638"/>
            <a:ext cx="7920000" cy="10588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543050"/>
            <a:ext cx="7920000" cy="4864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755999" y="126228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65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802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07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* horizontal, 2 *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1535112"/>
            <a:ext cx="7920000" cy="1605855"/>
          </a:xfrm>
        </p:spPr>
        <p:txBody>
          <a:bodyPr anchor="t">
            <a:normAutofit/>
          </a:bodyPr>
          <a:lstStyle>
            <a:lvl1pPr marL="0" indent="0"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000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6456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7186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66993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95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2797167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860232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876456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4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81774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1"/>
          </p:nvPr>
        </p:nvSpPr>
        <p:spPr>
          <a:xfrm>
            <a:off x="755650" y="1602000"/>
            <a:ext cx="5256213" cy="4525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05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1493912"/>
            <a:ext cx="7920000" cy="494928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756000" y="1988840"/>
            <a:ext cx="7920000" cy="5746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02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83568" y="897945"/>
            <a:ext cx="7920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64B9E6"/>
                </a:solidFill>
                <a:latin typeface="Arial"/>
              </a:rPr>
              <a:t>Vielen Dank für Ihre Aufmerksamkeit</a:t>
            </a:r>
            <a:endParaRPr lang="de-DE" sz="2800" dirty="0">
              <a:solidFill>
                <a:srgbClr val="64B9E6"/>
              </a:solidFill>
              <a:latin typeface="Arial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680075" y="3369600"/>
            <a:ext cx="374790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bayme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vbm</a:t>
            </a:r>
            <a:endParaRPr lang="de-DE" sz="1400" b="1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Die bayerischen Metall- und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Elektro-Arbeitgeber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www.baymevbm.de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1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622020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839453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37406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0173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959600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337514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581488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16394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5441" y="1009652"/>
            <a:ext cx="85359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3775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01409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6179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01745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54856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2694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264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7825" y="274640"/>
            <a:ext cx="2133600" cy="55721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5441" y="274640"/>
            <a:ext cx="6249987" cy="55721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6105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5276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41" y="1009652"/>
            <a:ext cx="8535987" cy="23415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441" y="3503613"/>
            <a:ext cx="8535987" cy="234315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9839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4830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GR-SERVER\gr_all\gr_projects_aktuell\verbaende_design\powerpoint\titelbilder\baymevbm-Titelslide-V0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0400" y="5237446"/>
            <a:ext cx="7920000" cy="90880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0400" y="6165304"/>
            <a:ext cx="7920000" cy="68771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70400" y="4943688"/>
            <a:ext cx="7920000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prstClr val="black"/>
                </a:solidFill>
                <a:latin typeface="Arial"/>
              </a:rPr>
              <a:t>Ergebnispräsentation </a:t>
            </a:r>
            <a:endParaRPr lang="de-DE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32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400" y="356400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456" y="1573200"/>
            <a:ext cx="7920000" cy="47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6456" y="15012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36296" y="6541200"/>
            <a:ext cx="150038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22778" y="6541200"/>
            <a:ext cx="602009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456" y="6541200"/>
            <a:ext cx="432000" cy="270000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60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611" y="274638"/>
            <a:ext cx="7920000" cy="79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116000"/>
            <a:ext cx="7920000" cy="529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755999" y="105273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06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802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7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2448216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* horizontal, 2 *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1535112"/>
            <a:ext cx="7920000" cy="1605855"/>
          </a:xfrm>
        </p:spPr>
        <p:txBody>
          <a:bodyPr anchor="t">
            <a:normAutofit/>
          </a:bodyPr>
          <a:lstStyle>
            <a:lvl1pPr marL="0" indent="0"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000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6456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123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66993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75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2797167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860232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876456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12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8783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1"/>
          </p:nvPr>
        </p:nvSpPr>
        <p:spPr>
          <a:xfrm>
            <a:off x="755650" y="1602000"/>
            <a:ext cx="5256213" cy="4525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75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1493912"/>
            <a:ext cx="7920000" cy="494928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756000" y="1988840"/>
            <a:ext cx="7920000" cy="5746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46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83568" y="897945"/>
            <a:ext cx="7920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64B9E6"/>
                </a:solidFill>
                <a:latin typeface="Arial"/>
              </a:rPr>
              <a:t>Vielen Dank für Ihre Aufmerksamkeit</a:t>
            </a:r>
            <a:endParaRPr lang="de-DE" sz="2800" dirty="0">
              <a:solidFill>
                <a:srgbClr val="64B9E6"/>
              </a:solidFill>
              <a:latin typeface="Arial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680075" y="3369600"/>
            <a:ext cx="374790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bayme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vbm</a:t>
            </a:r>
            <a:endParaRPr lang="de-DE" sz="1400" b="1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Die bayerischen Metall- und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Elektro-Arbeitgeber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www.baymevbm.de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25.11.2015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Expertenworkshop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44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8" y="1009650"/>
            <a:ext cx="419100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38" y="1009650"/>
            <a:ext cx="4192587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18675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42079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7584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9972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840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450213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124173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00208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7825" y="274638"/>
            <a:ext cx="2133600" cy="55721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5438" y="274638"/>
            <a:ext cx="6249987" cy="55721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80963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38" y="1009650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38" y="1009650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49563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38" y="1009650"/>
            <a:ext cx="8535987" cy="23415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438" y="3503613"/>
            <a:ext cx="8535987" cy="234315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855321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8" y="1009650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68838" y="1009650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92811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8038071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3941009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875794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847025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6316425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673579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3955511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4399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05844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85782318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0781872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568108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77340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1502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2708275"/>
            <a:ext cx="4208463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2708275"/>
            <a:ext cx="4208462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88580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347706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93427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61088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6788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5441" y="1009652"/>
            <a:ext cx="85359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49414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676480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8694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75444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02192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8118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92005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7825" y="274640"/>
            <a:ext cx="2133600" cy="55721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5441" y="274640"/>
            <a:ext cx="6249987" cy="55721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0910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97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41" y="1009652"/>
            <a:ext cx="8535987" cy="23415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441" y="3503613"/>
            <a:ext cx="8535987" cy="234315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7293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342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86991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5595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407109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624807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11072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62740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Institut für Bildung, Beruf und Technik</a:t>
            </a:r>
            <a:br>
              <a:rPr lang="de-DE" dirty="0" smtClean="0"/>
            </a:br>
            <a:r>
              <a:rPr lang="de-DE" dirty="0" smtClean="0"/>
              <a:t>Abteilung: Technik und ihre Didaktik</a:t>
            </a:r>
          </a:p>
        </p:txBody>
      </p:sp>
    </p:spTree>
    <p:extLst>
      <p:ext uri="{BB962C8B-B14F-4D97-AF65-F5344CB8AC3E}">
        <p14:creationId xmlns="" xmlns:p14="http://schemas.microsoft.com/office/powerpoint/2010/main" val="1675348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5441" y="1009652"/>
            <a:ext cx="85359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34113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70915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3490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22502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73747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1876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7825" y="274640"/>
            <a:ext cx="2133600" cy="55721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5441" y="274640"/>
            <a:ext cx="6249987" cy="55721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802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0879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5441" y="1009652"/>
            <a:ext cx="8535987" cy="23415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441" y="3503613"/>
            <a:ext cx="8535987" cy="234315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5780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553" y="274640"/>
            <a:ext cx="8513763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5439" y="1009652"/>
            <a:ext cx="4191000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68841" y="1009652"/>
            <a:ext cx="4192587" cy="4837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0159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Institut für Bildung, Beruf und Technik</a:t>
            </a:r>
            <a:br>
              <a:rPr lang="de-DE" dirty="0" smtClean="0"/>
            </a:br>
            <a:r>
              <a:rPr lang="de-DE" dirty="0" smtClean="0"/>
              <a:t>Abteilung: Technik und ihre Didaktik</a:t>
            </a:r>
          </a:p>
        </p:txBody>
      </p:sp>
    </p:spTree>
    <p:extLst>
      <p:ext uri="{BB962C8B-B14F-4D97-AF65-F5344CB8AC3E}">
        <p14:creationId xmlns="" xmlns:p14="http://schemas.microsoft.com/office/powerpoint/2010/main" val="37482701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GR-SERVER\gr_all\gr_projects_aktuell\verbaende_design\powerpoint\titelbilder\baymevbm-Titelslide-V0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0400" y="5237446"/>
            <a:ext cx="7920000" cy="90880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0400" y="6165304"/>
            <a:ext cx="7920000" cy="68771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70400" y="4943688"/>
            <a:ext cx="7920000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27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400" y="356400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456" y="1573200"/>
            <a:ext cx="7920000" cy="47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6456" y="15012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36296" y="6541200"/>
            <a:ext cx="1500386" cy="268139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19.09.2016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22778" y="6541200"/>
            <a:ext cx="602009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456" y="6541200"/>
            <a:ext cx="432000" cy="270000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74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611" y="274638"/>
            <a:ext cx="7920000" cy="10588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543050"/>
            <a:ext cx="7920000" cy="4864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755999" y="126228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53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802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15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* horizontal, 2 *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1535112"/>
            <a:ext cx="7920000" cy="1605855"/>
          </a:xfrm>
        </p:spPr>
        <p:txBody>
          <a:bodyPr anchor="t">
            <a:normAutofit/>
          </a:bodyPr>
          <a:lstStyle>
            <a:lvl1pPr marL="0" indent="0"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000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6456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10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66993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92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2797167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860232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876456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48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121104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1"/>
          </p:nvPr>
        </p:nvSpPr>
        <p:spPr>
          <a:xfrm>
            <a:off x="755650" y="1602000"/>
            <a:ext cx="5256213" cy="4525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56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1493912"/>
            <a:ext cx="7920000" cy="494928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756000" y="1988840"/>
            <a:ext cx="7920000" cy="5746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49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544964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83568" y="897945"/>
            <a:ext cx="7920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64B9E6"/>
                </a:solidFill>
                <a:latin typeface="Arial"/>
              </a:rPr>
              <a:t>Vielen Dank für Ihre Aufmerksamkeit</a:t>
            </a:r>
            <a:endParaRPr lang="de-DE" sz="2800" dirty="0">
              <a:solidFill>
                <a:srgbClr val="64B9E6"/>
              </a:solidFill>
              <a:latin typeface="Arial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680075" y="3369600"/>
            <a:ext cx="374790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bayme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vbm</a:t>
            </a:r>
            <a:endParaRPr lang="de-DE" sz="1400" b="1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Die bayerischen Metall- und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Elektro-Arbeitgeber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www.baymevbm.de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78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19608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GR-SERVER\gr_all\gr_projects_aktuell\verbaende_design\powerpoint\titelbilder\baymevbm-Titelslide-V0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0400" y="5237446"/>
            <a:ext cx="7920000" cy="90880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0400" y="6165304"/>
            <a:ext cx="7920000" cy="68771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70400" y="4943688"/>
            <a:ext cx="7920000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26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400" y="356400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456" y="1573200"/>
            <a:ext cx="7920000" cy="47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6456" y="15012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36296" y="6541200"/>
            <a:ext cx="1500386" cy="268139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19.09.2016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22778" y="6541200"/>
            <a:ext cx="602009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456" y="6541200"/>
            <a:ext cx="432000" cy="270000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35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611" y="274638"/>
            <a:ext cx="7920000" cy="10588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543050"/>
            <a:ext cx="7920000" cy="4864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755999" y="126228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98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802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55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* horizontal, 2 *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1535112"/>
            <a:ext cx="7920000" cy="1605855"/>
          </a:xfrm>
        </p:spPr>
        <p:txBody>
          <a:bodyPr anchor="t">
            <a:normAutofit/>
          </a:bodyPr>
          <a:lstStyle>
            <a:lvl1pPr marL="0" indent="0"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000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6456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697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66993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02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2797167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860232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876456" y="1602000"/>
            <a:ext cx="1800000" cy="452596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55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688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0998810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1"/>
          </p:nvPr>
        </p:nvSpPr>
        <p:spPr>
          <a:xfrm>
            <a:off x="755650" y="1602000"/>
            <a:ext cx="5256213" cy="4525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6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1493912"/>
            <a:ext cx="7920000" cy="494928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756000" y="1988840"/>
            <a:ext cx="7920000" cy="5746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96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83568" y="897945"/>
            <a:ext cx="7920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 smtClean="0">
                <a:solidFill>
                  <a:srgbClr val="64B9E6"/>
                </a:solidFill>
                <a:latin typeface="Arial"/>
              </a:rPr>
              <a:t>Vielen Dank für Ihre Aufmerksamkeit</a:t>
            </a:r>
            <a:endParaRPr lang="de-DE" sz="2800" dirty="0">
              <a:solidFill>
                <a:srgbClr val="64B9E6"/>
              </a:solidFill>
              <a:latin typeface="Arial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680075" y="3369600"/>
            <a:ext cx="374790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bayme</a:t>
            </a:r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/>
              </a:rPr>
              <a:t>vbm</a:t>
            </a:r>
            <a:endParaRPr lang="de-DE" sz="1400" b="1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Die bayerischen Metall- und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Elektro-Arbeitgeber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None/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www.baymevbm.de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32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187" y="206399"/>
            <a:ext cx="6639636" cy="5169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661597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GR-SERVER\gr_all\gr_projects_aktuell\verbaende_design\powerpoint\titelbilder\baymevbm-Titelslide-V0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0400" y="5237446"/>
            <a:ext cx="7920000" cy="90880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0400" y="6165304"/>
            <a:ext cx="7920000" cy="68771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70400" y="4943688"/>
            <a:ext cx="7920000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49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400" y="356400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456" y="1573200"/>
            <a:ext cx="7920000" cy="478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6456" y="15012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36296" y="6541200"/>
            <a:ext cx="1500386" cy="268139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19.09.2016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22778" y="6541200"/>
            <a:ext cx="6020096" cy="268139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456" y="6541200"/>
            <a:ext cx="432000" cy="270000"/>
          </a:xfr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97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611" y="274638"/>
            <a:ext cx="7920000" cy="10588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6000" y="1543050"/>
            <a:ext cx="7920000" cy="4864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755999" y="126228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79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802" y="1600200"/>
            <a:ext cx="387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72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* horizontal, 2 *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1535112"/>
            <a:ext cx="7920000" cy="1605855"/>
          </a:xfrm>
        </p:spPr>
        <p:txBody>
          <a:bodyPr anchor="t">
            <a:normAutofit/>
          </a:bodyPr>
          <a:lstStyle>
            <a:lvl1pPr marL="0" indent="0"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000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6456" y="3212975"/>
            <a:ext cx="3870000" cy="2913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322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74638"/>
            <a:ext cx="7920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000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66993" y="16002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0"/>
          </p:nvPr>
        </p:nvSpPr>
        <p:spPr>
          <a:xfrm>
            <a:off x="6156456" y="1602000"/>
            <a:ext cx="25200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755999" y="1412776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09.06.2016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/ Ergebnispräsentation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19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0" y="0"/>
            <a:ext cx="9144000" cy="115093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205B9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 flipV="1">
            <a:off x="0" y="1125538"/>
            <a:ext cx="9144000" cy="36512"/>
          </a:xfrm>
          <a:prstGeom prst="rect">
            <a:avLst/>
          </a:prstGeom>
          <a:gradFill rotWithShape="1">
            <a:gsLst>
              <a:gs pos="0">
                <a:srgbClr val="205B9E"/>
              </a:gs>
              <a:gs pos="50000">
                <a:srgbClr val="CCECFF"/>
              </a:gs>
              <a:gs pos="100000">
                <a:srgbClr val="205B9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708275"/>
            <a:ext cx="856932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Institut für Bildung, Beruf und Technik</a:t>
            </a:r>
            <a:br>
              <a:rPr lang="de-DE" dirty="0" smtClean="0"/>
            </a:br>
            <a:r>
              <a:rPr lang="de-DE" dirty="0" smtClean="0"/>
              <a:t>Abteilung: Technik und ihre Didaktik</a:t>
            </a:r>
          </a:p>
        </p:txBody>
      </p:sp>
      <p:pic>
        <p:nvPicPr>
          <p:cNvPr id="1030" name="Picture 21" descr="ph-Logo_3zeilig-lin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0663"/>
            <a:ext cx="25193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3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000" cy="1144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456" y="1600200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36296" y="6541200"/>
            <a:ext cx="1500386" cy="26813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19.09.2016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2778" y="6541200"/>
            <a:ext cx="6020096" cy="268139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/ Ergebnispräsentation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\\GR-SERVER\gr_all\gr_projects_aktuell\verbaende_design\logo\Verbaende Logos 01-2010\baymevbm\baymevbm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17"/>
          <a:stretch>
            <a:fillRect/>
          </a:stretch>
        </p:blipFill>
        <p:spPr bwMode="auto">
          <a:xfrm>
            <a:off x="6819900" y="32861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456" y="6541200"/>
            <a:ext cx="432000" cy="270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8" descr="ph-Logo_3zeilig_linie_blau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117"/>
            <a:ext cx="1766894" cy="52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040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0" y="1"/>
            <a:ext cx="9144000" cy="882650"/>
          </a:xfrm>
          <a:prstGeom prst="rect">
            <a:avLst/>
          </a:prstGeom>
          <a:gradFill rotWithShape="1">
            <a:gsLst>
              <a:gs pos="0">
                <a:srgbClr val="205B9E">
                  <a:alpha val="60001"/>
                </a:srgbClr>
              </a:gs>
              <a:gs pos="50000">
                <a:srgbClr val="CCECFF"/>
              </a:gs>
              <a:gs pos="100000">
                <a:srgbClr val="205B9E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rgbClr val="205B9E"/>
              </a:solidFill>
              <a:latin typeface="Arial" pitchFamily="34" charset="0"/>
            </a:endParaRPr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441" y="1009652"/>
            <a:ext cx="8535987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2054" name="Group 19"/>
          <p:cNvGrpSpPr>
            <a:grpSpLocks/>
          </p:cNvGrpSpPr>
          <p:nvPr/>
        </p:nvGrpSpPr>
        <p:grpSpPr bwMode="auto">
          <a:xfrm>
            <a:off x="284165" y="5970593"/>
            <a:ext cx="8612187" cy="720725"/>
            <a:chOff x="179" y="3695"/>
            <a:chExt cx="5425" cy="454"/>
          </a:xfrm>
        </p:grpSpPr>
        <p:sp>
          <p:nvSpPr>
            <p:cNvPr id="2057" name="Line 14"/>
            <p:cNvSpPr>
              <a:spLocks noChangeShapeType="1"/>
            </p:cNvSpPr>
            <p:nvPr/>
          </p:nvSpPr>
          <p:spPr bwMode="auto">
            <a:xfrm flipV="1">
              <a:off x="179" y="3879"/>
              <a:ext cx="3753" cy="12"/>
            </a:xfrm>
            <a:prstGeom prst="line">
              <a:avLst/>
            </a:prstGeom>
            <a:noFill/>
            <a:ln w="12700">
              <a:solidFill>
                <a:srgbClr val="205B9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pic>
          <p:nvPicPr>
            <p:cNvPr id="2058" name="Picture 18" descr="ph-Logo_3zeilig_linie_blau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3695"/>
              <a:ext cx="151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AutoShape 20"/>
          <p:cNvSpPr>
            <a:spLocks noChangeAspect="1" noChangeArrowheads="1"/>
          </p:cNvSpPr>
          <p:nvPr/>
        </p:nvSpPr>
        <p:spPr bwMode="auto">
          <a:xfrm>
            <a:off x="2343157" y="-293688"/>
            <a:ext cx="24161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255591" y="6315075"/>
            <a:ext cx="6057900" cy="431800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Prof. Dr. Lars Windelband	                      Technik und ihre Didaktik	                   06.04.2017 </a:t>
            </a:r>
          </a:p>
        </p:txBody>
      </p:sp>
    </p:spTree>
    <p:extLst>
      <p:ext uri="{BB962C8B-B14F-4D97-AF65-F5344CB8AC3E}">
        <p14:creationId xmlns="" xmlns:p14="http://schemas.microsoft.com/office/powerpoint/2010/main" val="250959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456" y="1600200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36296" y="6541200"/>
            <a:ext cx="1500386" cy="26813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25.11.2015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2778" y="6541200"/>
            <a:ext cx="6020096" cy="268139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/ Expertenworkshop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\\GR-SERVER\gr_all\gr_projects_aktuell\verbaende_design\logo\Verbaende Logos 01-2010\baymevbm\baymevbm_RG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17"/>
          <a:stretch>
            <a:fillRect/>
          </a:stretch>
        </p:blipFill>
        <p:spPr bwMode="auto">
          <a:xfrm>
            <a:off x="6819900" y="32861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456" y="6541200"/>
            <a:ext cx="432000" cy="270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398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0" y="0"/>
            <a:ext cx="9144000" cy="882650"/>
          </a:xfrm>
          <a:prstGeom prst="rect">
            <a:avLst/>
          </a:prstGeom>
          <a:gradFill rotWithShape="1">
            <a:gsLst>
              <a:gs pos="0">
                <a:srgbClr val="205B9E">
                  <a:alpha val="60001"/>
                </a:srgbClr>
              </a:gs>
              <a:gs pos="50000">
                <a:srgbClr val="CCECFF"/>
              </a:gs>
              <a:gs pos="100000">
                <a:srgbClr val="205B9E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rgbClr val="205B9E"/>
              </a:solidFill>
              <a:latin typeface="Arial" pitchFamily="34" charset="0"/>
            </a:endParaRPr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438" y="1009650"/>
            <a:ext cx="8535987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2054" name="Group 19"/>
          <p:cNvGrpSpPr>
            <a:grpSpLocks/>
          </p:cNvGrpSpPr>
          <p:nvPr/>
        </p:nvGrpSpPr>
        <p:grpSpPr bwMode="auto">
          <a:xfrm>
            <a:off x="284163" y="5970588"/>
            <a:ext cx="8612187" cy="720725"/>
            <a:chOff x="179" y="3695"/>
            <a:chExt cx="5425" cy="454"/>
          </a:xfrm>
        </p:grpSpPr>
        <p:sp>
          <p:nvSpPr>
            <p:cNvPr id="2057" name="Line 14"/>
            <p:cNvSpPr>
              <a:spLocks noChangeShapeType="1"/>
            </p:cNvSpPr>
            <p:nvPr/>
          </p:nvSpPr>
          <p:spPr bwMode="auto">
            <a:xfrm flipV="1">
              <a:off x="179" y="3879"/>
              <a:ext cx="3753" cy="12"/>
            </a:xfrm>
            <a:prstGeom prst="line">
              <a:avLst/>
            </a:prstGeom>
            <a:noFill/>
            <a:ln w="12700">
              <a:solidFill>
                <a:srgbClr val="205B9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2058" name="Picture 18" descr="ph-Logo_3zeilig_linie_blau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3695"/>
              <a:ext cx="151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AutoShape 20"/>
          <p:cNvSpPr>
            <a:spLocks noChangeAspect="1" noChangeArrowheads="1"/>
          </p:cNvSpPr>
          <p:nvPr/>
        </p:nvSpPr>
        <p:spPr bwMode="auto">
          <a:xfrm>
            <a:off x="2343150" y="-293688"/>
            <a:ext cx="24161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255588" y="6315075"/>
            <a:ext cx="6057900" cy="431800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chemeClr val="tx1"/>
                </a:solidFill>
              </a:rPr>
              <a:t>Prof. Dr. Lars Windelband	</a:t>
            </a:r>
            <a:r>
              <a:rPr lang="de-DE" sz="1000" baseline="0" dirty="0" smtClean="0">
                <a:solidFill>
                  <a:schemeClr val="tx1"/>
                </a:solidFill>
              </a:rPr>
              <a:t>                      </a:t>
            </a:r>
            <a:r>
              <a:rPr lang="de-DE" sz="1000" dirty="0" smtClean="0">
                <a:solidFill>
                  <a:schemeClr val="tx1"/>
                </a:solidFill>
              </a:rPr>
              <a:t>Technik und ihre Didaktik	                   </a:t>
            </a:r>
            <a:fld id="{381C1EC9-596A-4BCA-A98B-38230CCF4463}" type="datetime1">
              <a:rPr lang="de-DE" sz="1000" smtClean="0">
                <a:solidFill>
                  <a:schemeClr val="tx1"/>
                </a:solidFill>
              </a:rPr>
              <a:pPr eaLnBrk="1" hangingPunct="1">
                <a:defRPr/>
              </a:pPr>
              <a:t>25.10.2018</a:t>
            </a:fld>
            <a:r>
              <a:rPr lang="de-DE" sz="10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0" y="0"/>
            <a:ext cx="9144000" cy="882650"/>
          </a:xfrm>
          <a:prstGeom prst="rect">
            <a:avLst/>
          </a:prstGeom>
          <a:gradFill rotWithShape="1">
            <a:gsLst>
              <a:gs pos="0">
                <a:srgbClr val="205B9E">
                  <a:alpha val="60001"/>
                </a:srgbClr>
              </a:gs>
              <a:gs pos="50000">
                <a:srgbClr val="CCECFF"/>
              </a:gs>
              <a:gs pos="100000">
                <a:srgbClr val="205B9E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rgbClr val="205B9E"/>
              </a:solidFill>
              <a:latin typeface="Arial" pitchFamily="34" charset="0"/>
            </a:endParaRPr>
          </a:p>
        </p:txBody>
      </p:sp>
      <p:sp>
        <p:nvSpPr>
          <p:cNvPr id="3077" name="AutoShape 20"/>
          <p:cNvSpPr>
            <a:spLocks noChangeAspect="1" noChangeArrowheads="1"/>
          </p:cNvSpPr>
          <p:nvPr/>
        </p:nvSpPr>
        <p:spPr bwMode="auto">
          <a:xfrm>
            <a:off x="2343150" y="-293688"/>
            <a:ext cx="24161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8" name="Picture 23" descr="Bilderleiste_qu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13"/>
            <a:ext cx="91440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9"/>
          <p:cNvGrpSpPr>
            <a:grpSpLocks/>
          </p:cNvGrpSpPr>
          <p:nvPr/>
        </p:nvGrpSpPr>
        <p:grpSpPr bwMode="auto">
          <a:xfrm>
            <a:off x="284163" y="5970588"/>
            <a:ext cx="8612187" cy="720725"/>
            <a:chOff x="179" y="3695"/>
            <a:chExt cx="5425" cy="454"/>
          </a:xfrm>
        </p:grpSpPr>
        <p:sp>
          <p:nvSpPr>
            <p:cNvPr id="3081" name="Line 14"/>
            <p:cNvSpPr>
              <a:spLocks noChangeShapeType="1"/>
            </p:cNvSpPr>
            <p:nvPr/>
          </p:nvSpPr>
          <p:spPr bwMode="auto">
            <a:xfrm flipV="1">
              <a:off x="179" y="3879"/>
              <a:ext cx="3753" cy="12"/>
            </a:xfrm>
            <a:prstGeom prst="line">
              <a:avLst/>
            </a:prstGeom>
            <a:noFill/>
            <a:ln w="12700">
              <a:solidFill>
                <a:srgbClr val="205B9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3082" name="Picture 18" descr="ph-Logo_3zeilig_linie_blau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3695"/>
              <a:ext cx="151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ußzeilenplatzhalter 3"/>
          <p:cNvSpPr txBox="1">
            <a:spLocks/>
          </p:cNvSpPr>
          <p:nvPr userDrawn="1"/>
        </p:nvSpPr>
        <p:spPr>
          <a:xfrm>
            <a:off x="255588" y="6315075"/>
            <a:ext cx="6057900" cy="431800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chemeClr val="tx1"/>
                </a:solidFill>
              </a:rPr>
              <a:t>Prof. Dr. Lars Windelband	</a:t>
            </a:r>
            <a:r>
              <a:rPr lang="de-DE" sz="1000" baseline="0" dirty="0" smtClean="0">
                <a:solidFill>
                  <a:schemeClr val="tx1"/>
                </a:solidFill>
              </a:rPr>
              <a:t>                      </a:t>
            </a:r>
            <a:r>
              <a:rPr lang="de-DE" sz="1000" dirty="0" smtClean="0">
                <a:solidFill>
                  <a:schemeClr val="tx1"/>
                </a:solidFill>
              </a:rPr>
              <a:t>Technik und ihre Didaktik	                  01.12.2016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0" y="1"/>
            <a:ext cx="9144000" cy="882650"/>
          </a:xfrm>
          <a:prstGeom prst="rect">
            <a:avLst/>
          </a:prstGeom>
          <a:gradFill rotWithShape="1">
            <a:gsLst>
              <a:gs pos="0">
                <a:srgbClr val="205B9E">
                  <a:alpha val="60001"/>
                </a:srgbClr>
              </a:gs>
              <a:gs pos="50000">
                <a:srgbClr val="CCECFF"/>
              </a:gs>
              <a:gs pos="100000">
                <a:srgbClr val="205B9E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rgbClr val="205B9E"/>
              </a:solidFill>
              <a:latin typeface="Arial" pitchFamily="34" charset="0"/>
            </a:endParaRPr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441" y="1009652"/>
            <a:ext cx="8535987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2054" name="Group 19"/>
          <p:cNvGrpSpPr>
            <a:grpSpLocks/>
          </p:cNvGrpSpPr>
          <p:nvPr/>
        </p:nvGrpSpPr>
        <p:grpSpPr bwMode="auto">
          <a:xfrm>
            <a:off x="284165" y="5970593"/>
            <a:ext cx="8612187" cy="720725"/>
            <a:chOff x="179" y="3695"/>
            <a:chExt cx="5425" cy="454"/>
          </a:xfrm>
        </p:grpSpPr>
        <p:sp>
          <p:nvSpPr>
            <p:cNvPr id="2057" name="Line 14"/>
            <p:cNvSpPr>
              <a:spLocks noChangeShapeType="1"/>
            </p:cNvSpPr>
            <p:nvPr/>
          </p:nvSpPr>
          <p:spPr bwMode="auto">
            <a:xfrm flipV="1">
              <a:off x="179" y="3879"/>
              <a:ext cx="3753" cy="12"/>
            </a:xfrm>
            <a:prstGeom prst="line">
              <a:avLst/>
            </a:prstGeom>
            <a:noFill/>
            <a:ln w="12700">
              <a:solidFill>
                <a:srgbClr val="205B9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pic>
          <p:nvPicPr>
            <p:cNvPr id="2058" name="Picture 18" descr="ph-Logo_3zeilig_linie_blau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3695"/>
              <a:ext cx="151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AutoShape 20"/>
          <p:cNvSpPr>
            <a:spLocks noChangeAspect="1" noChangeArrowheads="1"/>
          </p:cNvSpPr>
          <p:nvPr/>
        </p:nvSpPr>
        <p:spPr bwMode="auto">
          <a:xfrm>
            <a:off x="2343157" y="-293688"/>
            <a:ext cx="24161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255591" y="6315075"/>
            <a:ext cx="6057900" cy="431800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Prof. Dr. Lars Windelband	                      Technik und ihre Didaktik                                      06.04.2017 </a:t>
            </a:r>
          </a:p>
        </p:txBody>
      </p:sp>
    </p:spTree>
    <p:extLst>
      <p:ext uri="{BB962C8B-B14F-4D97-AF65-F5344CB8AC3E}">
        <p14:creationId xmlns="" xmlns:p14="http://schemas.microsoft.com/office/powerpoint/2010/main" val="24277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0" y="1"/>
            <a:ext cx="9144000" cy="882650"/>
          </a:xfrm>
          <a:prstGeom prst="rect">
            <a:avLst/>
          </a:prstGeom>
          <a:gradFill rotWithShape="1">
            <a:gsLst>
              <a:gs pos="0">
                <a:srgbClr val="205B9E">
                  <a:alpha val="60001"/>
                </a:srgbClr>
              </a:gs>
              <a:gs pos="50000">
                <a:srgbClr val="CCECFF"/>
              </a:gs>
              <a:gs pos="100000">
                <a:srgbClr val="205B9E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rgbClr val="205B9E"/>
              </a:solidFill>
              <a:latin typeface="Arial" pitchFamily="34" charset="0"/>
            </a:endParaRPr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441" y="1009652"/>
            <a:ext cx="8535987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2054" name="Group 19"/>
          <p:cNvGrpSpPr>
            <a:grpSpLocks/>
          </p:cNvGrpSpPr>
          <p:nvPr/>
        </p:nvGrpSpPr>
        <p:grpSpPr bwMode="auto">
          <a:xfrm>
            <a:off x="284165" y="5970593"/>
            <a:ext cx="8612187" cy="720725"/>
            <a:chOff x="179" y="3695"/>
            <a:chExt cx="5425" cy="454"/>
          </a:xfrm>
        </p:grpSpPr>
        <p:sp>
          <p:nvSpPr>
            <p:cNvPr id="2057" name="Line 14"/>
            <p:cNvSpPr>
              <a:spLocks noChangeShapeType="1"/>
            </p:cNvSpPr>
            <p:nvPr/>
          </p:nvSpPr>
          <p:spPr bwMode="auto">
            <a:xfrm flipV="1">
              <a:off x="179" y="3879"/>
              <a:ext cx="3753" cy="12"/>
            </a:xfrm>
            <a:prstGeom prst="line">
              <a:avLst/>
            </a:prstGeom>
            <a:noFill/>
            <a:ln w="12700">
              <a:solidFill>
                <a:srgbClr val="205B9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pic>
          <p:nvPicPr>
            <p:cNvPr id="2058" name="Picture 18" descr="ph-Logo_3zeilig_linie_blau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3695"/>
              <a:ext cx="151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AutoShape 20"/>
          <p:cNvSpPr>
            <a:spLocks noChangeAspect="1" noChangeArrowheads="1"/>
          </p:cNvSpPr>
          <p:nvPr/>
        </p:nvSpPr>
        <p:spPr bwMode="auto">
          <a:xfrm>
            <a:off x="2343157" y="-293688"/>
            <a:ext cx="24161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>
          <a:xfrm>
            <a:off x="255591" y="6315075"/>
            <a:ext cx="6057900" cy="431800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3763" algn="l"/>
                <a:tab pos="1706563" algn="l"/>
              </a:tabLs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Prof. Dr. Lars Windelband	                      Technik und ihre Didaktik	                   06.04.2017 </a:t>
            </a:r>
          </a:p>
        </p:txBody>
      </p:sp>
    </p:spTree>
    <p:extLst>
      <p:ext uri="{BB962C8B-B14F-4D97-AF65-F5344CB8AC3E}">
        <p14:creationId xmlns="" xmlns:p14="http://schemas.microsoft.com/office/powerpoint/2010/main" val="315207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000" cy="1144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456" y="1600200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36296" y="6541200"/>
            <a:ext cx="1500386" cy="26813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19.09.2016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2778" y="6541200"/>
            <a:ext cx="6020096" cy="268139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/ Ergebnispräsentation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\\GR-SERVER\gr_all\gr_projects_aktuell\verbaende_design\logo\Verbaende Logos 01-2010\baymevbm\baymevbm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17"/>
          <a:stretch>
            <a:fillRect/>
          </a:stretch>
        </p:blipFill>
        <p:spPr bwMode="auto">
          <a:xfrm>
            <a:off x="6819900" y="32861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456" y="6541200"/>
            <a:ext cx="432000" cy="270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8" descr="ph-Logo_3zeilig_linie_blau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117"/>
            <a:ext cx="1766894" cy="52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70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000" cy="1144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456" y="1600200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36296" y="6541200"/>
            <a:ext cx="1500386" cy="26813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19.09.2016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2778" y="6541200"/>
            <a:ext cx="6020096" cy="268139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/ Ergebnispräsentation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\\GR-SERVER\gr_all\gr_projects_aktuell\verbaende_design\logo\Verbaende Logos 01-2010\baymevbm\baymevbm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17"/>
          <a:stretch>
            <a:fillRect/>
          </a:stretch>
        </p:blipFill>
        <p:spPr bwMode="auto">
          <a:xfrm>
            <a:off x="6819900" y="32861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456" y="6541200"/>
            <a:ext cx="432000" cy="270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8" descr="ph-Logo_3zeilig_linie_blau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117"/>
            <a:ext cx="1766894" cy="52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0507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000" cy="1144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456" y="1600200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36296" y="6541200"/>
            <a:ext cx="1500386" cy="26813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19.09.2016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2778" y="6541200"/>
            <a:ext cx="6020096" cy="268139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/ Ergebnispräsentation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\\GR-SERVER\gr_all\gr_projects_aktuell\verbaende_design\logo\Verbaende Logos 01-2010\baymevbm\baymevbm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17"/>
          <a:stretch>
            <a:fillRect/>
          </a:stretch>
        </p:blipFill>
        <p:spPr bwMode="auto">
          <a:xfrm>
            <a:off x="6819900" y="32861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456" y="6541200"/>
            <a:ext cx="432000" cy="270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8" descr="ph-Logo_3zeilig_linie_blau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117"/>
            <a:ext cx="1766894" cy="52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700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000" cy="1144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456" y="1600200"/>
            <a:ext cx="79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36296" y="6541200"/>
            <a:ext cx="1500386" cy="268139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06.04.2017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2778" y="6541200"/>
            <a:ext cx="6020096" cy="268139"/>
          </a:xfrm>
          <a:prstGeom prst="rect">
            <a:avLst/>
          </a:prstGeom>
        </p:spPr>
        <p:txBody>
          <a:bodyPr vert="horz" wrap="none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Arial"/>
              </a:rPr>
              <a:t>/ Ergebnispräsentation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\\GR-SERVER\gr_all\gr_projects_aktuell\verbaende_design\logo\Verbaende Logos 01-2010\baymevbm\baymevbm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17"/>
          <a:stretch>
            <a:fillRect/>
          </a:stretch>
        </p:blipFill>
        <p:spPr bwMode="auto">
          <a:xfrm>
            <a:off x="6819900" y="32861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456" y="6541200"/>
            <a:ext cx="432000" cy="270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Folie </a:t>
            </a:r>
            <a:fld id="{A7A62E9D-FF3D-4B7D-99D5-6FC77DF94C4A}" type="slidenum">
              <a:rPr lang="de-DE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756456" y="6534000"/>
            <a:ext cx="79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8" descr="ph-Logo_3zeilig_linie_blau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117"/>
            <a:ext cx="1766894" cy="52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4664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google.de/url?sa=i&amp;rct=j&amp;q=&amp;esrc=s&amp;source=images&amp;cd=&amp;cad=rja&amp;uact=8&amp;ved=2ahUKEwiLn53vmqHeAhXJUlAKHXZEA3MQjRx6BAgBEAU&amp;url=https://creativecommons.org/about/downloads/&amp;psig=AOvVaw2UkxaIw3L3H5uwyiRTc_Vq&amp;ust=1540543697675812" TargetMode="Externa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 txBox="1">
            <a:spLocks noChangeArrowheads="1"/>
          </p:cNvSpPr>
          <p:nvPr/>
        </p:nvSpPr>
        <p:spPr bwMode="auto">
          <a:xfrm>
            <a:off x="867001" y="2814747"/>
            <a:ext cx="77724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Problem-/Konfliktlösungskompetenz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9717" y="3874359"/>
            <a:ext cx="475880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1700" dirty="0" smtClean="0">
                <a:solidFill>
                  <a:schemeClr val="tx2"/>
                </a:solidFill>
              </a:rPr>
              <a:t>Heike Arold</a:t>
            </a:r>
          </a:p>
          <a:p>
            <a:pPr algn="ctr"/>
            <a:endParaRPr lang="de-DE" sz="1700" b="1" dirty="0" smtClean="0">
              <a:solidFill>
                <a:schemeClr val="tx2"/>
              </a:solidFill>
            </a:endParaRPr>
          </a:p>
          <a:p>
            <a:pPr algn="ctr"/>
            <a:r>
              <a:rPr lang="de-DE" sz="1700" b="1" dirty="0" smtClean="0">
                <a:solidFill>
                  <a:schemeClr val="tx2"/>
                </a:solidFill>
              </a:rPr>
              <a:t>Ausgewählte Folien für Lehreinheit C5</a:t>
            </a:r>
            <a:endParaRPr lang="de-DE" sz="1700" b="1" dirty="0">
              <a:solidFill>
                <a:schemeClr val="tx2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de-DE" sz="1700" dirty="0">
              <a:solidFill>
                <a:schemeClr val="tx2"/>
              </a:solidFill>
            </a:endParaRPr>
          </a:p>
        </p:txBody>
      </p:sp>
      <p:pic>
        <p:nvPicPr>
          <p:cNvPr id="6" name="Grafik 5" descr="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2731" y="5549419"/>
            <a:ext cx="2942897" cy="840614"/>
          </a:xfrm>
          <a:prstGeom prst="rect">
            <a:avLst/>
          </a:prstGeom>
        </p:spPr>
      </p:pic>
      <p:pic>
        <p:nvPicPr>
          <p:cNvPr id="7" name="Grafik 6" descr="FINAl Logo BOQua 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738" y="5397903"/>
            <a:ext cx="2186152" cy="1081394"/>
          </a:xfrm>
          <a:prstGeom prst="rect">
            <a:avLst/>
          </a:prstGeom>
        </p:spPr>
      </p:pic>
      <p:pic>
        <p:nvPicPr>
          <p:cNvPr id="8" name="irc_mi" descr="Bildergebnis für cc by-nc-sa 4.0 logo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2746" y="5450036"/>
            <a:ext cx="2269375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5913" y="1410087"/>
            <a:ext cx="734481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Warum kommt es zu einem Konflikt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11560" y="2033464"/>
            <a:ext cx="7992888" cy="48245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kern="0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Unvereinbarkeit von Zielen, Interessen, Anliegen,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Wertvorstellungen, Tätigkeiten, Pflichten, Glaubens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kern="0" dirty="0" err="1" smtClean="0">
                <a:solidFill>
                  <a:schemeClr val="tx1"/>
                </a:solidFill>
                <a:latin typeface="+mn-lt"/>
              </a:rPr>
              <a:t>Ü</a:t>
            </a:r>
            <a:r>
              <a:rPr kumimoji="0" lang="de-DE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berzeugungen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Ansprüchen, Anforderungen usw.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Diese können 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objektiv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unvereinbar sein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mögliche Alternativen schließen sich  logisch aus.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Diese können 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subjektiv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unvereinbar sein.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mögliche Alternativen werden nicht erkannt bzw. eine Partei beharrt auf ihrem Standpunkt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Unvereinbarkeit </a:t>
            </a:r>
            <a:r>
              <a:rPr kumimoji="0" lang="de-DE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fusst</a:t>
            </a:r>
            <a:r>
              <a:rPr kumimoji="0" lang="de-DE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auf unterschiedlichen Problemlagen: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Registrierte Differenz zwischen dem Ist- und Sollzustand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Unzufriedenheit mit dem Ist-Zustand ohne klare Zielvorgaben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Bewahrung des Ist-Zustandes in Anbetracht einer möglichen Bedrohung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97921" y="1301855"/>
            <a:ext cx="7992888" cy="51845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kern="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Beeinträchtigungen/Bedrohungen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d.h. mind. eine der Konfliktparteien fühlt sich durch die Unvereinbarkeit ihres Anliegens/Ziels beeinträchtigt oder bedroht (z.B. im Denken und Handeln)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Häufig beruht eine entsprechende Bedrohung gegenseitig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Wahrgenommen werden diese u.a. durch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chtungspfeil 4"/>
          <p:cNvSpPr/>
          <p:nvPr/>
        </p:nvSpPr>
        <p:spPr>
          <a:xfrm>
            <a:off x="899592" y="3789040"/>
            <a:ext cx="7416824" cy="576000"/>
          </a:xfrm>
          <a:prstGeom prst="homePlate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 smtClean="0">
              <a:solidFill>
                <a:schemeClr val="tx1"/>
              </a:solidFill>
            </a:endParaRPr>
          </a:p>
          <a:p>
            <a:pPr lvl="0"/>
            <a:r>
              <a:rPr lang="de-DE" dirty="0" smtClean="0">
                <a:solidFill>
                  <a:schemeClr val="tx1"/>
                </a:solidFill>
              </a:rPr>
              <a:t>Behinderungen/Fehlende Unterstützung (z.B. Einwände, Auflagen, Regelungen, bewusst geschaffene Barrieren)</a:t>
            </a:r>
          </a:p>
          <a:p>
            <a:pPr algn="ctr"/>
            <a:endParaRPr lang="de-DE" dirty="0"/>
          </a:p>
        </p:txBody>
      </p:sp>
      <p:sp>
        <p:nvSpPr>
          <p:cNvPr id="6" name="Richtungspfeil 5"/>
          <p:cNvSpPr/>
          <p:nvPr/>
        </p:nvSpPr>
        <p:spPr>
          <a:xfrm>
            <a:off x="899592" y="4509120"/>
            <a:ext cx="7416824" cy="576000"/>
          </a:xfrm>
          <a:prstGeom prst="homePlate">
            <a:avLst/>
          </a:prstGeom>
          <a:solidFill>
            <a:srgbClr val="99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de-DE" dirty="0" smtClean="0">
                <a:solidFill>
                  <a:schemeClr val="tx1"/>
                </a:solidFill>
              </a:rPr>
              <a:t>Verweigerung (z.B. Nicht-Erteilung von Genehmigungen, mangelnde Loyalität, geringe Mitarbeit)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ichtungspfeil 6"/>
          <p:cNvSpPr/>
          <p:nvPr/>
        </p:nvSpPr>
        <p:spPr>
          <a:xfrm>
            <a:off x="899592" y="5229200"/>
            <a:ext cx="7416824" cy="576000"/>
          </a:xfrm>
          <a:prstGeom prst="homePlat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 smtClean="0">
              <a:solidFill>
                <a:schemeClr val="tx1"/>
              </a:solidFill>
            </a:endParaRPr>
          </a:p>
          <a:p>
            <a:pPr lvl="0"/>
            <a:r>
              <a:rPr lang="de-DE" dirty="0" smtClean="0">
                <a:solidFill>
                  <a:schemeClr val="tx1"/>
                </a:solidFill>
              </a:rPr>
              <a:t>Nötigung (z.B. Befehle, Anweisungen, fehlerhafte Zuarbeiten, Fehlinformationen)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ichtungspfeil 7"/>
          <p:cNvSpPr/>
          <p:nvPr/>
        </p:nvSpPr>
        <p:spPr>
          <a:xfrm>
            <a:off x="899592" y="5949280"/>
            <a:ext cx="7416824" cy="576000"/>
          </a:xfrm>
          <a:prstGeom prst="homePlate">
            <a:avLst/>
          </a:prstGeom>
          <a:solidFill>
            <a:srgbClr val="A5B3F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 smtClean="0">
              <a:solidFill>
                <a:schemeClr val="tx1"/>
              </a:solidFill>
            </a:endParaRPr>
          </a:p>
          <a:p>
            <a:pPr lvl="0"/>
            <a:r>
              <a:rPr lang="de-DE" dirty="0" smtClean="0">
                <a:solidFill>
                  <a:schemeClr val="tx1"/>
                </a:solidFill>
              </a:rPr>
              <a:t>Bedrohung (z.B. verbale Abwertung, Machtdemonstration, verbale Angriffe, körperliche Angriffe)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48908" y="1376992"/>
            <a:ext cx="8064896" cy="51845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Es liegt eine 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vermutete Absicht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vor, dass 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andere Partei für die Beeinträchtigung oder die Bedrohung verantwortlich ist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 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dieses mit einer böswilligen Absicht erfolgt,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sie dem Gegenüber </a:t>
            </a:r>
            <a:r>
              <a:rPr kumimoji="0" lang="de-DE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keine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Wahlmöglichkeiten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 smtClean="0">
                <a:solidFill>
                  <a:schemeClr val="tx1"/>
                </a:solidFill>
                <a:latin typeface="+mn-lt"/>
              </a:rPr>
              <a:t>                           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lässt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wenn durch die verantwortliche Partei keine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überzeugende Rechtfertigung oder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Entschuldigung erfolgt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Grafik 4" descr="3d-Männchen-Erfolg-Aufstieg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5549" y="3085728"/>
            <a:ext cx="1368152" cy="1318898"/>
          </a:xfrm>
          <a:prstGeom prst="rect">
            <a:avLst/>
          </a:prstGeom>
        </p:spPr>
      </p:pic>
      <p:pic>
        <p:nvPicPr>
          <p:cNvPr id="10" name="Grafik 9" descr="36057613-Studioaufnahme-von-Kind-die-eine-Entschuldigung-Zeichen-von-wei-em-Papier-mit-Handschrift-gemacht--Lizenzfreie-Bil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862" y="5010488"/>
            <a:ext cx="1837617" cy="1224136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740373" y="4803410"/>
            <a:ext cx="1728192" cy="1512168"/>
            <a:chOff x="971600" y="4509120"/>
            <a:chExt cx="1728192" cy="1512168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1187624" y="4509120"/>
              <a:ext cx="1368152" cy="1512168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971600" y="4581128"/>
              <a:ext cx="1728192" cy="144016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15616" y="2924944"/>
            <a:ext cx="6912768" cy="144655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de-DE" sz="2200" b="1" dirty="0" smtClean="0">
                <a:solidFill>
                  <a:schemeClr val="tx1"/>
                </a:solidFill>
              </a:rPr>
              <a:t>Für entstehende Konflikte (Probleme) gibt es eine Reihe an Anzeichen, die es zu erkennen gilt, um ggf. diesen frühzeitig entgegen zu wirken, bevor Situationen eskalieren.</a:t>
            </a:r>
            <a:endParaRPr lang="de-DE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9042" y="1326005"/>
            <a:ext cx="8184034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Anzeichen für einen Konflikt (Problem) in der </a:t>
            </a:r>
            <a:r>
              <a:rPr lang="de-DE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</a:t>
            </a:r>
            <a:r>
              <a:rPr lang="de-DE" sz="2400" b="1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eratung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560" y="1828800"/>
            <a:ext cx="8280920" cy="4840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Fehlzeiten und Verspätungen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Fehlzeiten:</a:t>
            </a:r>
            <a:r>
              <a:rPr kumimoji="0" lang="de-DE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Ständige Auseinandersetzungen, permanenter Ärger und innere Unruhe = gesundheitliche Probleme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	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Folge: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de-DE" sz="2200" kern="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nicht nachvollziehbare Entschuldigungen, keine 	Beratungsgrundlage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Verspätungen: Eine</a:t>
            </a:r>
            <a:r>
              <a:rPr kumimoji="0" lang="de-DE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unfreundliche und genervte Beratungsatomsphäre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	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Folge: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de-DE" sz="2200" kern="0" dirty="0" smtClean="0">
                <a:solidFill>
                  <a:schemeClr val="tx1"/>
                </a:solidFill>
                <a:latin typeface="+mn-lt"/>
              </a:rPr>
              <a:t> 	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Erschwerter Aufbau </a:t>
            </a:r>
            <a:r>
              <a:rPr lang="de-DE" sz="2200" kern="0" dirty="0" smtClean="0">
                <a:solidFill>
                  <a:schemeClr val="tx1"/>
                </a:solidFill>
                <a:latin typeface="+mn-lt"/>
              </a:rPr>
              <a:t>eines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vertrauensvollen</a:t>
            </a:r>
            <a:endParaRPr lang="de-DE" sz="220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Beratungsgesprächs und z.T. ergebnislose Beratung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67544" y="1628800"/>
            <a:ext cx="8280920" cy="4536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Beratung nach Vorschrift und innere Abneigung gegen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kern="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Beratungen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Mangelndes Interesse an der Beratungsdurchführung, fehlendes Engagement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Folge: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Beratung nach Vorschrift; b) Disziplinlosigkeit und Streitsucht.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Gleichgültigkeit in der Beratung kann u.U. auf schwelende Konflikte hindeuten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Grafik 4" descr="imagesJG6QE4C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128" y="4854397"/>
            <a:ext cx="3600400" cy="16091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67544" y="1268760"/>
            <a:ext cx="8280920" cy="48245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Angst vor der Beratung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 Berater wird als Bevormundender gesehen und Berater zeigen kein Verständnis für die Probleme der zu Beratenden und ihrer</a:t>
            </a:r>
            <a:r>
              <a:rPr kumimoji="0" lang="de-DE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Situation, Ziele und Wünsche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endParaRPr kumimoji="0" lang="de-DE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Folge: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Angst, Verunsicherung.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 einer Atmosphäre von Abwehrverhalten und Schuldzuweisungen werden Herausforderungen als Bestrafung gesehen, Angst vor Fehlern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macht sich breit.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Grafik 5" descr="Unbenan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4793" y="2922256"/>
            <a:ext cx="1791643" cy="17916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67544" y="1268760"/>
            <a:ext cx="8280920" cy="5040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Kommunikations- und Orientierungslosigkeit 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Eine schlechte bis z.T. fehlende Kommunikation zwischen dem Berater und zu Beratenden.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	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Folge: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Unkoordinierte und unregelmäßige Kommunikation, so dass Infos Adressaten nicht erreichen; Vorschläge werden als „Muss“ empfunden ; Ablehnung aller beratenden Vorschläge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Grafik 4" descr="imagesLQG8E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708920"/>
            <a:ext cx="3169674" cy="18142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99075" y="1889448"/>
            <a:ext cx="8424936" cy="34708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Überforderte zu Beratende</a:t>
            </a:r>
            <a:endParaRPr kumimoji="0" lang="de-DE" sz="21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1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Überforderte und </a:t>
            </a:r>
            <a:r>
              <a:rPr lang="de-DE" sz="2150" kern="0" dirty="0" smtClean="0">
                <a:solidFill>
                  <a:schemeClr val="tx1"/>
                </a:solidFill>
                <a:latin typeface="+mn-lt"/>
              </a:rPr>
              <a:t>den Vorschlägen des</a:t>
            </a:r>
            <a:r>
              <a:rPr kumimoji="0" lang="de-DE" sz="21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Beraters</a:t>
            </a:r>
            <a:r>
              <a:rPr kumimoji="0" lang="de-DE" sz="215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1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nicht gewachsene zu Beratende.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kumimoji="0" lang="de-DE" sz="21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1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Folge:</a:t>
            </a:r>
            <a:r>
              <a:rPr kumimoji="0" lang="de-DE" sz="21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Hören dem Berater nicht zu, teilen sich und ihre Interessen/Wünsche nicht mit; Bagatellisierung u. Aussitzen von Problemen; relevante Entscheidungen werden spontan oder zu spät getroffen; gereizte Reaktion auf Anregungen und Kritik.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53398" y="209934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9042" y="1326005"/>
            <a:ext cx="8184034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Phasen der Konflikt (Problem) </a:t>
            </a:r>
            <a:r>
              <a:rPr lang="de-DE" sz="2400" b="1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entwicklung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56625" y="2042273"/>
            <a:ext cx="2470659" cy="827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1" dirty="0" smtClean="0">
              <a:solidFill>
                <a:schemeClr val="tx1"/>
              </a:solidFill>
            </a:endParaRPr>
          </a:p>
          <a:p>
            <a:pPr algn="ctr"/>
            <a:r>
              <a:rPr lang="de-DE" b="1" i="1" dirty="0" smtClean="0">
                <a:solidFill>
                  <a:schemeClr val="tx1"/>
                </a:solidFill>
              </a:rPr>
              <a:t>Phase 1: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i="1" dirty="0" smtClean="0">
                <a:solidFill>
                  <a:schemeClr val="tx1"/>
                </a:solidFill>
              </a:rPr>
              <a:t>Geburt eines Konfliktes</a:t>
            </a:r>
          </a:p>
          <a:p>
            <a:pPr algn="ctr"/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2107400" y="2807082"/>
            <a:ext cx="2470659" cy="827051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de-DE" b="1" i="1" dirty="0" smtClean="0">
                <a:solidFill>
                  <a:schemeClr val="tx1"/>
                </a:solidFill>
              </a:rPr>
              <a:t>Phase 2: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i="1" dirty="0" smtClean="0">
                <a:solidFill>
                  <a:schemeClr val="tx1"/>
                </a:solidFill>
              </a:rPr>
              <a:t>Konflikt-</a:t>
            </a:r>
            <a:r>
              <a:rPr lang="de-DE" b="1" i="1" dirty="0" err="1" smtClean="0">
                <a:solidFill>
                  <a:schemeClr val="tx1"/>
                </a:solidFill>
              </a:rPr>
              <a:t>entwicklung</a:t>
            </a:r>
            <a:endParaRPr lang="de-DE" b="1" i="1" dirty="0" smtClean="0">
              <a:solidFill>
                <a:schemeClr val="tx1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3334666" y="3812065"/>
            <a:ext cx="2470659" cy="8270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de-DE" b="1" i="1" dirty="0" smtClean="0">
                <a:solidFill>
                  <a:schemeClr val="tx1"/>
                </a:solidFill>
              </a:rPr>
              <a:t>Phase 3: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i="1" dirty="0" smtClean="0">
                <a:solidFill>
                  <a:schemeClr val="tx1"/>
                </a:solidFill>
              </a:rPr>
              <a:t>Konflikt-</a:t>
            </a:r>
            <a:r>
              <a:rPr lang="de-DE" b="1" i="1" dirty="0" err="1" smtClean="0">
                <a:solidFill>
                  <a:schemeClr val="tx1"/>
                </a:solidFill>
              </a:rPr>
              <a:t>verstetigung</a:t>
            </a:r>
            <a:endParaRPr lang="de-DE" b="1" i="1" dirty="0" smtClean="0">
              <a:solidFill>
                <a:schemeClr val="tx1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4578257" y="4690925"/>
            <a:ext cx="2863066" cy="8270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de-DE" b="1" i="1" dirty="0" smtClean="0">
                <a:solidFill>
                  <a:schemeClr val="tx1"/>
                </a:solidFill>
              </a:rPr>
              <a:t>Phase 4: Konfliktvertiefung bzw. -ausdehnung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195529" y="5664376"/>
            <a:ext cx="2470659" cy="8270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de-DE" b="1" i="1" dirty="0" smtClean="0">
                <a:solidFill>
                  <a:schemeClr val="tx1"/>
                </a:solidFill>
              </a:rPr>
              <a:t>Phase 5</a:t>
            </a:r>
            <a:r>
              <a:rPr lang="de-DE" b="1" dirty="0" smtClean="0">
                <a:solidFill>
                  <a:schemeClr val="tx1"/>
                </a:solidFill>
              </a:rPr>
              <a:t>: Eskalation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endParaRPr kumimoji="0" lang="bg-BG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61545" y="1970038"/>
            <a:ext cx="69893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200" b="1" dirty="0" smtClean="0">
                <a:solidFill>
                  <a:schemeClr val="tx1"/>
                </a:solidFill>
              </a:rPr>
              <a:t>Definition:</a:t>
            </a:r>
          </a:p>
          <a:p>
            <a:pPr marL="0" indent="0">
              <a:buNone/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200" dirty="0" smtClean="0">
                <a:solidFill>
                  <a:schemeClr val="tx1"/>
                </a:solidFill>
              </a:rPr>
              <a:t>Problemlösungskompetenz ist die Fähigkeit, Probleme zu erkennen und mit geeigneten Methoden zu lösen. Darüber hinaus die Fähigkeit Lösungsprozesse und –</a:t>
            </a:r>
            <a:r>
              <a:rPr lang="de-DE" sz="2200" dirty="0" err="1" smtClean="0">
                <a:solidFill>
                  <a:schemeClr val="tx1"/>
                </a:solidFill>
              </a:rPr>
              <a:t>ansätze</a:t>
            </a:r>
            <a:r>
              <a:rPr lang="de-DE" sz="2200" dirty="0" smtClean="0">
                <a:solidFill>
                  <a:schemeClr val="tx1"/>
                </a:solidFill>
              </a:rPr>
              <a:t> auf ähnliche Probleme zu übertragen.</a:t>
            </a:r>
          </a:p>
          <a:p>
            <a:pPr marL="0" indent="0">
              <a:buNone/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200" dirty="0" smtClean="0">
                <a:solidFill>
                  <a:schemeClr val="tx1"/>
                </a:solidFill>
              </a:rPr>
              <a:t>Konfliktlösungskompetenz geht mit der Problemlösungskompetenz einher bzw. darüber hinaus. Sie beinhaltet die Fähigkeit Konflikte, denen u.a. Probleme voran gehen, mit geeigneten Methoden zu entschärfen.</a:t>
            </a:r>
            <a:endParaRPr lang="bg-BG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83768" y="3356992"/>
            <a:ext cx="4464496" cy="50405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Konflikte richtig einschätzen</a:t>
            </a:r>
            <a:endParaRPr lang="de-DE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83568" y="1772816"/>
            <a:ext cx="8208912" cy="47525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Konflikte richtig einzuschätzen müssen 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Warnzeichen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zunächst interpretiert werden. Um den Konflikt richtig deuten zu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Können, müssen zusätzliche Infos gesammelt werden zu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Ursachen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Hintergründen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Rahmenbedingungen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Beteiligte Personen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Interessen der Beteiligten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Warum so handeln?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Vermeidung von Schubladendenken, richtige Einschätzung der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Situation, Ausweichen vor Stolpersteinen, 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Verschaffen einer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guten Ausgangslage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für weitere Auseinandersetzungen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48194" y="1261379"/>
            <a:ext cx="1080120" cy="50405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Teil I: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39552" y="1844824"/>
            <a:ext cx="8352928" cy="43924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man Meinungsverschiedenheiten/unterschiedliche Interessen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zielorientiert bewältigen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muss man diese zusätzlich verstehen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 richtig einschätzen und 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bestehende Konflikte analysieren.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Hierzu ist die Erhebung des Status Quo der jeweiligen Situation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von Bedeutung.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 Wesentlichen sollte man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Form der Auseinandersetzung differenzieren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 Gründen des Konfliktes auf die Spur kommen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abklären, welche persönliche Mitverantwortung man trägt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Konflikte nicht als Negatives, sondern als Chance verstehen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560" y="1250868"/>
            <a:ext cx="1080120" cy="50405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Teil II: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03648" y="3140968"/>
            <a:ext cx="6768752" cy="72008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Konflikte analysieren und lösen – erforderliche Schritte</a:t>
            </a:r>
            <a:endParaRPr lang="de-DE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Rechteck 3"/>
          <p:cNvSpPr/>
          <p:nvPr/>
        </p:nvSpPr>
        <p:spPr>
          <a:xfrm>
            <a:off x="767255" y="1835811"/>
            <a:ext cx="76620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de-DE" sz="1800" b="1" dirty="0" smtClean="0">
                <a:solidFill>
                  <a:schemeClr val="tx1"/>
                </a:solidFill>
              </a:rPr>
              <a:t>Bewusstwerden der eigenen Konfliktfelder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None/>
            </a:pPr>
            <a:endParaRPr lang="de-DE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1800" b="1" i="1" dirty="0" smtClean="0">
                <a:solidFill>
                  <a:schemeClr val="tx1"/>
                </a:solidFill>
              </a:rPr>
              <a:t>Zweck:</a:t>
            </a:r>
            <a:r>
              <a:rPr lang="de-DE" sz="1800" dirty="0" smtClean="0">
                <a:solidFill>
                  <a:schemeClr val="tx1"/>
                </a:solidFill>
              </a:rPr>
              <a:t> Schärfung des Bewusstseins für Konflikte, unterscheiden zwischen Streit und Konflikt. </a:t>
            </a:r>
          </a:p>
          <a:p>
            <a:pPr>
              <a:buNone/>
            </a:pPr>
            <a:endParaRPr lang="de-DE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1800" b="1" i="1" dirty="0" smtClean="0">
                <a:solidFill>
                  <a:schemeClr val="tx1"/>
                </a:solidFill>
              </a:rPr>
              <a:t>Umsetzung:</a:t>
            </a:r>
            <a:r>
              <a:rPr lang="de-DE" sz="1800" dirty="0" smtClean="0">
                <a:solidFill>
                  <a:schemeClr val="tx1"/>
                </a:solidFill>
              </a:rPr>
              <a:t> Identifizieren Sie Konflikte (Meinungs-/Interessenunterschiede) sowohl im beruflichen, als auch im privaten Umfeld der letzten Monate. Anschließend überprüfen Sie und machen Sie sich bewusst, </a:t>
            </a:r>
          </a:p>
          <a:p>
            <a:pPr lvl="0">
              <a:buFont typeface="Symbol" pitchFamily="18" charset="2"/>
              <a:buChar char="®"/>
            </a:pPr>
            <a:r>
              <a:rPr lang="de-DE" sz="1800" dirty="0" smtClean="0">
                <a:solidFill>
                  <a:schemeClr val="tx1"/>
                </a:solidFill>
              </a:rPr>
              <a:t>wie viele / wenige Konflikte Ihnen in Erinnerung geblieben sind </a:t>
            </a:r>
          </a:p>
          <a:p>
            <a:pPr lvl="0">
              <a:buFont typeface="Symbol" pitchFamily="18" charset="2"/>
              <a:buChar char="®"/>
            </a:pPr>
            <a:r>
              <a:rPr lang="de-DE" sz="1800" dirty="0" smtClean="0">
                <a:solidFill>
                  <a:schemeClr val="tx1"/>
                </a:solidFill>
              </a:rPr>
              <a:t>welche Lebensbereiche von Ihnen besonders konfliktträchtig sind</a:t>
            </a:r>
          </a:p>
          <a:p>
            <a:pPr>
              <a:buNone/>
            </a:pPr>
            <a:r>
              <a:rPr lang="de-DE" sz="1800" b="1" i="1" dirty="0" smtClean="0">
                <a:solidFill>
                  <a:srgbClr val="FF0000"/>
                </a:solidFill>
              </a:rPr>
              <a:t>Handlungsempfehlung: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Sind Sie in beiden Bereichen Konflikten ausgesetzt </a:t>
            </a:r>
            <a:r>
              <a:rPr lang="de-DE" sz="1800" dirty="0" smtClean="0">
                <a:solidFill>
                  <a:schemeClr val="tx1"/>
                </a:solidFill>
                <a:sym typeface="Symbol"/>
              </a:rPr>
              <a:t> Sorgen Sie</a:t>
            </a:r>
          </a:p>
          <a:p>
            <a:pPr>
              <a:buNone/>
            </a:pPr>
            <a:r>
              <a:rPr lang="de-DE" sz="1800" dirty="0" smtClean="0">
                <a:solidFill>
                  <a:schemeClr val="tx1"/>
                </a:solidFill>
                <a:sym typeface="Symbol"/>
              </a:rPr>
              <a:t>für ein friedliches </a:t>
            </a:r>
            <a:r>
              <a:rPr lang="de-DE" sz="1800" dirty="0" smtClean="0">
                <a:solidFill>
                  <a:schemeClr val="tx1"/>
                </a:solidFill>
              </a:rPr>
              <a:t>Privatleben </a:t>
            </a:r>
            <a:r>
              <a:rPr lang="de-DE" sz="1800" dirty="0" smtClean="0">
                <a:solidFill>
                  <a:schemeClr val="tx1"/>
                </a:solidFill>
                <a:sym typeface="Symbol"/>
              </a:rPr>
              <a:t> Basis zur Lösungsfindung im Beruf </a:t>
            </a:r>
          </a:p>
          <a:p>
            <a:pPr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Konflikte, die Sie als nicht in Gänze gelöst sehen, sollten Sie auch</a:t>
            </a:r>
          </a:p>
          <a:p>
            <a:pPr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wenn Sie oberflächlich an Bedeutung verloren haben, klären</a:t>
            </a:r>
            <a:r>
              <a:rPr lang="de-DE" dirty="0" smtClean="0">
                <a:solidFill>
                  <a:schemeClr val="tx1"/>
                </a:solidFill>
              </a:rPr>
              <a:t>! 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Rechteck 3"/>
          <p:cNvSpPr/>
          <p:nvPr/>
        </p:nvSpPr>
        <p:spPr>
          <a:xfrm>
            <a:off x="620109" y="1750740"/>
            <a:ext cx="78932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 smtClean="0">
                <a:solidFill>
                  <a:schemeClr val="tx1"/>
                </a:solidFill>
              </a:rPr>
              <a:t>2</a:t>
            </a:r>
            <a:r>
              <a:rPr lang="de-DE" sz="1800" b="1" dirty="0" smtClean="0">
                <a:solidFill>
                  <a:schemeClr val="tx1"/>
                </a:solidFill>
              </a:rPr>
              <a:t>.  Analysieren um welche Art von Konflikt es sich handelt</a:t>
            </a:r>
            <a:r>
              <a:rPr lang="de-DE" sz="180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endParaRPr lang="de-DE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1800" b="1" i="1" dirty="0" smtClean="0">
                <a:solidFill>
                  <a:schemeClr val="tx1"/>
                </a:solidFill>
              </a:rPr>
              <a:t>Zweck: </a:t>
            </a:r>
            <a:r>
              <a:rPr lang="de-DE" sz="1800" dirty="0" smtClean="0">
                <a:solidFill>
                  <a:schemeClr val="tx1"/>
                </a:solidFill>
              </a:rPr>
              <a:t>Identifizieren der Konfliktart, um am richtigen Punkt</a:t>
            </a:r>
          </a:p>
          <a:p>
            <a:pPr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der Problemlösung anzusetzen.</a:t>
            </a:r>
          </a:p>
          <a:p>
            <a:pPr>
              <a:buNone/>
            </a:pPr>
            <a:endParaRPr lang="de-DE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1800" b="1" i="1" dirty="0" smtClean="0">
                <a:solidFill>
                  <a:schemeClr val="tx1"/>
                </a:solidFill>
              </a:rPr>
              <a:t>Umsetzung: </a:t>
            </a:r>
            <a:r>
              <a:rPr lang="de-DE" sz="1800" dirty="0" smtClean="0">
                <a:solidFill>
                  <a:schemeClr val="tx1"/>
                </a:solidFill>
              </a:rPr>
              <a:t>Klären Sie hinsichtlich der von Ihnen identifizierten</a:t>
            </a:r>
          </a:p>
          <a:p>
            <a:pPr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Konflikte, ob es sich um zwischenmenschliche Konflikte handelt,</a:t>
            </a:r>
          </a:p>
          <a:p>
            <a:pPr lvl="0"/>
            <a:r>
              <a:rPr lang="de-DE" sz="1800" dirty="0" smtClean="0">
                <a:solidFill>
                  <a:schemeClr val="tx1"/>
                </a:solidFill>
              </a:rPr>
              <a:t>um Rivalitäten, Neidpotenzial oder Machtkämpfe zwischen den Konfliktparteien, um einen persönlichen Gewissenskonflikt.</a:t>
            </a:r>
          </a:p>
          <a:p>
            <a:pPr>
              <a:buNone/>
            </a:pPr>
            <a:endParaRPr lang="de-DE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Bewerten Sie die von Ihnen identifizierten Konflikte nach den drei</a:t>
            </a:r>
          </a:p>
          <a:p>
            <a:pPr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Kategorien. 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Rechteck 3"/>
          <p:cNvSpPr/>
          <p:nvPr/>
        </p:nvSpPr>
        <p:spPr>
          <a:xfrm>
            <a:off x="746235" y="1715642"/>
            <a:ext cx="78091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2. Analysieren um welche Art von Konflikt es sich handelt</a:t>
            </a:r>
            <a:endParaRPr lang="de-DE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de-DE" sz="18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1800" b="1" i="1" dirty="0" smtClean="0">
                <a:solidFill>
                  <a:srgbClr val="FF0000"/>
                </a:solidFill>
              </a:rPr>
              <a:t>Handlungsempfehlung: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de-DE" sz="1800" dirty="0" smtClean="0">
              <a:solidFill>
                <a:schemeClr val="tx1"/>
              </a:solidFill>
            </a:endParaRPr>
          </a:p>
          <a:p>
            <a:pPr lvl="0"/>
            <a:r>
              <a:rPr lang="de-DE" sz="1800" dirty="0" smtClean="0">
                <a:solidFill>
                  <a:schemeClr val="tx1"/>
                </a:solidFill>
              </a:rPr>
              <a:t>Identifizierte Konflikte zwischen Einzelpersonen, können durch eine direkte Ansprache des Gegners </a:t>
            </a:r>
            <a:r>
              <a:rPr lang="de-DE" sz="1800" b="1" dirty="0" smtClean="0">
                <a:solidFill>
                  <a:schemeClr val="tx1"/>
                </a:solidFill>
              </a:rPr>
              <a:t>leicht gelöst </a:t>
            </a:r>
            <a:r>
              <a:rPr lang="de-DE" sz="1800" dirty="0" smtClean="0">
                <a:solidFill>
                  <a:schemeClr val="tx1"/>
                </a:solidFill>
              </a:rPr>
              <a:t>werden.</a:t>
            </a:r>
          </a:p>
          <a:p>
            <a:pPr lvl="0"/>
            <a:endParaRPr lang="de-DE" sz="1800" dirty="0" smtClean="0">
              <a:solidFill>
                <a:schemeClr val="tx1"/>
              </a:solidFill>
            </a:endParaRPr>
          </a:p>
          <a:p>
            <a:pPr lvl="0"/>
            <a:r>
              <a:rPr lang="de-DE" sz="1800" dirty="0" smtClean="0">
                <a:solidFill>
                  <a:schemeClr val="tx1"/>
                </a:solidFill>
              </a:rPr>
              <a:t>Identifizierte Konflikte, in die mehrere Beteiligte bzw. Abteilungen/Gruppen involviert sind, können </a:t>
            </a:r>
            <a:r>
              <a:rPr lang="de-DE" sz="1800" b="1" dirty="0" smtClean="0">
                <a:solidFill>
                  <a:schemeClr val="tx1"/>
                </a:solidFill>
              </a:rPr>
              <a:t>nicht</a:t>
            </a:r>
            <a:r>
              <a:rPr lang="de-DE" sz="1800" dirty="0" smtClean="0">
                <a:solidFill>
                  <a:schemeClr val="tx1"/>
                </a:solidFill>
              </a:rPr>
              <a:t> unmittelbar gelöst werden. Es erfordert eine Zusammenführung der einzelnen Gruppen/Beteiligten und zumeist einer </a:t>
            </a:r>
            <a:r>
              <a:rPr lang="de-DE" sz="1800" b="1" dirty="0" smtClean="0">
                <a:solidFill>
                  <a:schemeClr val="tx1"/>
                </a:solidFill>
              </a:rPr>
              <a:t>Form der Mediation.</a:t>
            </a:r>
          </a:p>
          <a:p>
            <a:pPr lvl="0"/>
            <a:endParaRPr lang="de-DE" sz="1800" b="1" dirty="0" smtClean="0">
              <a:solidFill>
                <a:schemeClr val="tx1"/>
              </a:solidFill>
            </a:endParaRPr>
          </a:p>
          <a:p>
            <a:pPr lvl="0"/>
            <a:r>
              <a:rPr lang="de-DE" sz="1800" dirty="0" smtClean="0">
                <a:solidFill>
                  <a:schemeClr val="tx1"/>
                </a:solidFill>
              </a:rPr>
              <a:t>Identifizierte Konflikte, die auf Ihrem Gewissen beruhen, rütteln an Ihrem Selbstverständnis und werden häufig verleugnet. Es erfordert ein </a:t>
            </a:r>
            <a:r>
              <a:rPr lang="de-DE" sz="1800" b="1" dirty="0" smtClean="0">
                <a:solidFill>
                  <a:schemeClr val="tx1"/>
                </a:solidFill>
              </a:rPr>
              <a:t>hohes Maß an Selbstdisziplin </a:t>
            </a:r>
            <a:r>
              <a:rPr lang="de-DE" sz="1800" dirty="0" smtClean="0">
                <a:solidFill>
                  <a:schemeClr val="tx1"/>
                </a:solidFill>
              </a:rPr>
              <a:t>und der Bereitschaft gegen die eigenen Denkmuster anzugehen.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971600" y="1484784"/>
            <a:ext cx="7560840" cy="4608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Die Chancen, die der Konflikt in sich birgt erkennen  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Zweck: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Vor- und Nachteile eines Konfliktes identifizieren und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gegeneinander abwägen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Umsetzung: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Erstellen Sie eine Liste, in der Sie die Vor- und Nachteile gegenüberstellen.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 Identifizieren Sie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Chancen, die der Konflikt in sich birgt.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/>
              <a:buChar char="®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Betrachten Sie die Chancen als Gewinn den der Konflikt mit sich bringt für Sie, wenn Sie sich darauf einlassen.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Anmerkung: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Notieren Sie nicht nur die Vor- und Nachteile für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sich als Person, sondern auch im Hinblick auf das gesamte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Umfeld des Konfliktes.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971600" y="1484784"/>
            <a:ext cx="7560840" cy="4536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Die Chancen, die der Konflikt in sich birgt erkennen  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Handlungsempfehlung: 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Nutzen sie erkannte positive Auswirkungen sinnvoll für Veränderungen.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 können festgefahrene Strukturen aufbrechen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 können Innovationen auf den Weg bringen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 können konfliktreiche Beziehungen hinterfragen und neu gestalten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Generell sollten Sie die positiven gegen die negativen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Auswirkungen abwägen und Konflikte, die sich nicht lohnen bzw.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denen Ihr Gegner zu stark ist, ad acta legen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zeitsparend,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energiesparend.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Rechteck 3"/>
          <p:cNvSpPr/>
          <p:nvPr/>
        </p:nvSpPr>
        <p:spPr>
          <a:xfrm>
            <a:off x="315310" y="1497024"/>
            <a:ext cx="81560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4. Die Gründe für Konflikte erkennen</a:t>
            </a:r>
            <a:r>
              <a:rPr lang="de-DE" sz="180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endParaRPr lang="de-DE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1800" b="1" i="1" dirty="0" smtClean="0">
                <a:solidFill>
                  <a:schemeClr val="tx1"/>
                </a:solidFill>
              </a:rPr>
              <a:t>Zweck:</a:t>
            </a:r>
            <a:r>
              <a:rPr lang="de-DE" sz="1800" dirty="0" smtClean="0">
                <a:solidFill>
                  <a:schemeClr val="tx1"/>
                </a:solidFill>
              </a:rPr>
              <a:t> Besseres Einschätzen der Ursachen des Konfliktes </a:t>
            </a:r>
          </a:p>
          <a:p>
            <a:pPr>
              <a:buNone/>
            </a:pPr>
            <a:r>
              <a:rPr lang="de-DE" sz="1800" b="1" i="1" dirty="0" smtClean="0">
                <a:solidFill>
                  <a:schemeClr val="tx1"/>
                </a:solidFill>
              </a:rPr>
              <a:t>Umsetzung: </a:t>
            </a:r>
            <a:r>
              <a:rPr lang="de-DE" sz="1800" dirty="0" smtClean="0">
                <a:solidFill>
                  <a:schemeClr val="tx1"/>
                </a:solidFill>
              </a:rPr>
              <a:t>Um die Ursachen des Konfliktes konkret</a:t>
            </a:r>
          </a:p>
          <a:p>
            <a:pPr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einschätzen zu können, müssen Sie sich diesen vor Augen</a:t>
            </a:r>
          </a:p>
          <a:p>
            <a:pPr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führen. </a:t>
            </a:r>
          </a:p>
          <a:p>
            <a:pPr>
              <a:buNone/>
            </a:pPr>
            <a:endParaRPr lang="de-DE" sz="18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1800" b="1" i="1" dirty="0" smtClean="0">
                <a:solidFill>
                  <a:srgbClr val="FF0000"/>
                </a:solidFill>
              </a:rPr>
              <a:t>Handlungsempfehlungen:</a:t>
            </a:r>
            <a:r>
              <a:rPr lang="de-DE" sz="18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Es gibt oft mehrere Gründe für einen Konflikt. </a:t>
            </a:r>
          </a:p>
          <a:p>
            <a:pPr algn="just"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Entsprechend gibt es unterschiedliche Ansatzpunkte</a:t>
            </a:r>
          </a:p>
          <a:p>
            <a:pPr algn="just"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eine Aneinanderreihung von Konfliktgründen zu lösen. </a:t>
            </a:r>
          </a:p>
          <a:p>
            <a:pPr algn="just">
              <a:buNone/>
            </a:pPr>
            <a:endParaRPr lang="de-DE" sz="1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de-DE" sz="1800" b="1" dirty="0" smtClean="0">
                <a:solidFill>
                  <a:srgbClr val="FF0000"/>
                </a:solidFill>
              </a:rPr>
              <a:t>Aufgabe: </a:t>
            </a:r>
            <a:r>
              <a:rPr lang="de-DE" sz="1800" dirty="0" smtClean="0">
                <a:solidFill>
                  <a:srgbClr val="FF0000"/>
                </a:solidFill>
              </a:rPr>
              <a:t>Erarbeiten Sie unterschiedliche Ansätze zur Lösung eines Konfliktes in der Beratung und präsentieren Sie diese anschließend!</a:t>
            </a:r>
            <a:endParaRPr lang="de-DE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 txBox="1">
            <a:spLocks noChangeArrowheads="1"/>
          </p:cNvSpPr>
          <p:nvPr/>
        </p:nvSpPr>
        <p:spPr bwMode="auto">
          <a:xfrm>
            <a:off x="919553" y="1280237"/>
            <a:ext cx="7772400" cy="5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sz="2400" b="1" dirty="0" smtClean="0">
                <a:solidFill>
                  <a:schemeClr val="tx1"/>
                </a:solidFill>
              </a:rPr>
              <a:t>Problem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4629" y="4543977"/>
            <a:ext cx="7056784" cy="197243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handelt sich um einen Prozess der Auseinandersetzung,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 auf unterschiedlichen Interessen von Individuen und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sozialen Gruppierungen beruht und in unterschiedlicher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Weise institutionalisiert ist und ausgetragen wird.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Konflikt: lat. 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confligere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zusammentreffen, kämpfen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7"/>
          <p:cNvSpPr txBox="1">
            <a:spLocks noChangeArrowheads="1"/>
          </p:cNvSpPr>
          <p:nvPr/>
        </p:nvSpPr>
        <p:spPr bwMode="auto">
          <a:xfrm>
            <a:off x="956339" y="3240417"/>
            <a:ext cx="7772400" cy="5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sz="2400" b="1" dirty="0" smtClean="0">
                <a:solidFill>
                  <a:schemeClr val="tx1"/>
                </a:solidFill>
              </a:rPr>
              <a:t>Konflikt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06822" y="1742970"/>
            <a:ext cx="7056784" cy="213534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handelt sich um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eine Aufgabe oder Streitfrage, deren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Lösung mit Schwierigkeiten verbunden ist. Probleme sind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daher Hindernisse, die überwunden werden müssen bzw. mit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denen man umgehen muss, wenn eine nicht befriedigende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Situation in eine befriedigende Situation geändert werden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soll, um ein Ziel zu erreichen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7"/>
          <p:cNvSpPr txBox="1">
            <a:spLocks noChangeArrowheads="1"/>
          </p:cNvSpPr>
          <p:nvPr/>
        </p:nvSpPr>
        <p:spPr bwMode="auto">
          <a:xfrm>
            <a:off x="1008891" y="3923589"/>
            <a:ext cx="7772400" cy="5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sz="2400" b="1" dirty="0" smtClean="0">
                <a:solidFill>
                  <a:schemeClr val="tx1"/>
                </a:solidFill>
              </a:rPr>
              <a:t>Konflikt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39552" y="1268760"/>
            <a:ext cx="7992888" cy="5040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Die Mitverantwortung an dem Konflikt klären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Zweck: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Analyse des eigenen Beitragens zu einem Konflikt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Umsetzung: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 müssen sich darüber bewusst werden, dass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 selbst zu einem Konflikt beigetragen haben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Dieses erfordert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 gewisses Maß an Selbstkritik. Klären Sie folgende Fragen (u.U.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 Hilfe eines Vertrauten)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Sind immer die anderen Schuld an der Situation?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Haben Sie Eigenarten, die andere dazu verleiten, Sie als nicht kollegial einzuschätzen und ihre Arbeit zu sanktionieren?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Vermitteln Sie den Eindruck „Opfer“ zu sein und sind nicht in der Lage sich zur Wehr zu setzen?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Haben Sie heimliche Feinde, die sich an Ihnen rächen wollen?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39552" y="1772816"/>
            <a:ext cx="7992888" cy="40324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Die Mitverantwortung an dem Konflikt klären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Handlungsempfehlungen: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/>
              <a:buChar char="®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Darauf achten: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Selbst- und Fremdwahrnehmung gehen meistens weit auseinander.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/>
              <a:buChar char="®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Für sich klären: Ist der Konflikt in der Reaktion meiner Personen begründet?.....wenn ja ist ein Maß an Anpassung erforderlich, um nicht in Auseinandersetzungen zu geraten oder diese zu forcieren.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/>
              <a:buChar char="®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Selbstanalyse trägt dazu bei Dinge klarer zu sehen. Durch das kritische Hinterfragen der eigenen Person kann schnell deutlich werden, dass bestimmte Konflikte gar nicht erst entstehen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müssen.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39552" y="1196752"/>
            <a:ext cx="8136904" cy="5040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solidFill>
                  <a:schemeClr val="tx1"/>
                </a:solidFill>
                <a:latin typeface="+mn-lt"/>
              </a:rPr>
              <a:t>6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Vermeiden von Aufschieben von Problemen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Zweck: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Angehen von Problemen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Umsetzung: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Probleme sollten nicht ausgesessen werden, sondern</a:t>
            </a:r>
            <a:r>
              <a:rPr kumimoji="0" lang="de-DE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zeitnah behoben, damit sie sich nicht zu einem Konflikt ausweiten.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Probleme identifizieren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Gründe finden, warum Probleme nicht angegangen wurden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Maßnahmen überlegen, die Ihnen helfen das Aufschieben von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Problemen zu verhindern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Anlegen einer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-do-Liste zur Behebung von Problemen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Handlungsempfehlungen: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das Aufschieben von Problemlösungen zu vermeiden sollte dieses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mehreren kleinen Teilaufgaben erfolgen. Das Problem sollte 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kleinen Schritten abgearbeitet werden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 txBox="1">
            <a:spLocks noChangeArrowheads="1"/>
          </p:cNvSpPr>
          <p:nvPr/>
        </p:nvSpPr>
        <p:spPr bwMode="auto">
          <a:xfrm>
            <a:off x="604242" y="1280236"/>
            <a:ext cx="7772400" cy="5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sz="2400" b="1" dirty="0" smtClean="0">
                <a:solidFill>
                  <a:schemeClr val="tx1"/>
                </a:solidFill>
              </a:rPr>
              <a:t>Konfliktarten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560132" y="1912579"/>
            <a:ext cx="7721035" cy="4752528"/>
            <a:chOff x="2166" y="3348"/>
            <a:chExt cx="8277" cy="5096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2166" y="3348"/>
              <a:ext cx="8277" cy="50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512" y="3482"/>
              <a:ext cx="1532" cy="3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Konfliktarten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875" y="4054"/>
              <a:ext cx="1726" cy="28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Unechte Konflikte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082" y="4054"/>
              <a:ext cx="1532" cy="28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Echte Konflikte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615" y="4938"/>
              <a:ext cx="2348" cy="28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Intrapersonale Konflikte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308" y="4938"/>
              <a:ext cx="2348" cy="281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Interpersonale Konflikte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768" y="4938"/>
              <a:ext cx="2349" cy="28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Konflikte in/zwischen Gruppen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431" y="5629"/>
              <a:ext cx="1651" cy="492"/>
            </a:xfrm>
            <a:prstGeom prst="rect">
              <a:avLst/>
            </a:prstGeom>
            <a:solidFill>
              <a:srgbClr val="FFC000">
                <a:alpha val="600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Annährungskonflikt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431" y="6203"/>
              <a:ext cx="1651" cy="543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Vermeidungskonflikt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431" y="6815"/>
              <a:ext cx="1651" cy="442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Annährungs-/Vermeidungskonflikt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604" y="6055"/>
              <a:ext cx="1722" cy="345"/>
            </a:xfrm>
            <a:prstGeom prst="rect">
              <a:avLst/>
            </a:prstGeom>
            <a:solidFill>
              <a:srgbClr val="66FFFF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Wahrnehmungskonflikt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604" y="5624"/>
              <a:ext cx="1737" cy="346"/>
            </a:xfrm>
            <a:prstGeom prst="rect">
              <a:avLst/>
            </a:prstGeom>
            <a:solidFill>
              <a:srgbClr val="66FFFF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Persönlicher Konflikt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555" y="5629"/>
              <a:ext cx="1735" cy="346"/>
            </a:xfrm>
            <a:prstGeom prst="rect">
              <a:avLst/>
            </a:prstGeom>
            <a:solidFill>
              <a:srgbClr val="00B0F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Sachlicher Konflikt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6555" y="6121"/>
              <a:ext cx="1735" cy="345"/>
            </a:xfrm>
            <a:prstGeom prst="rect">
              <a:avLst/>
            </a:prstGeom>
            <a:solidFill>
              <a:srgbClr val="00B0F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Verteilungskonflikt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555" y="7494"/>
              <a:ext cx="1735" cy="345"/>
            </a:xfrm>
            <a:prstGeom prst="rect">
              <a:avLst/>
            </a:prstGeom>
            <a:solidFill>
              <a:srgbClr val="00B0F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Bewertungskonflikt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555" y="6564"/>
              <a:ext cx="1735" cy="347"/>
            </a:xfrm>
            <a:prstGeom prst="rect">
              <a:avLst/>
            </a:prstGeom>
            <a:solidFill>
              <a:srgbClr val="00B0F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Zielkonflikt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555" y="7018"/>
              <a:ext cx="1735" cy="346"/>
            </a:xfrm>
            <a:prstGeom prst="rect">
              <a:avLst/>
            </a:prstGeom>
            <a:solidFill>
              <a:srgbClr val="00B0F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Rollenkonflikt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8590" y="5629"/>
              <a:ext cx="1734" cy="346"/>
            </a:xfrm>
            <a:prstGeom prst="rect">
              <a:avLst/>
            </a:prstGeom>
            <a:solidFill>
              <a:srgbClr val="92D05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Strukturkonflikt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8590" y="6121"/>
              <a:ext cx="1734" cy="345"/>
            </a:xfrm>
            <a:prstGeom prst="rect">
              <a:avLst/>
            </a:prstGeom>
            <a:solidFill>
              <a:srgbClr val="92D05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Intergruppenkonflikt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8601" y="6576"/>
              <a:ext cx="1734" cy="346"/>
            </a:xfrm>
            <a:prstGeom prst="rect">
              <a:avLst/>
            </a:prstGeom>
            <a:solidFill>
              <a:srgbClr val="92D05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Rangkonflikt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8601" y="7005"/>
              <a:ext cx="1734" cy="345"/>
            </a:xfrm>
            <a:prstGeom prst="rect">
              <a:avLst/>
            </a:prstGeom>
            <a:solidFill>
              <a:srgbClr val="92D05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Führungskonflikt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8601" y="7494"/>
              <a:ext cx="1734" cy="345"/>
            </a:xfrm>
            <a:prstGeom prst="rect">
              <a:avLst/>
            </a:prstGeom>
            <a:solidFill>
              <a:srgbClr val="92D05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Methodenkonflikt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8601" y="7937"/>
              <a:ext cx="1734" cy="345"/>
            </a:xfrm>
            <a:prstGeom prst="rect">
              <a:avLst/>
            </a:prstGeom>
            <a:solidFill>
              <a:srgbClr val="92D050">
                <a:alpha val="5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515" tIns="41260" rIns="82515" bIns="412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Veränderungskonflikt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AutoShape 26"/>
            <p:cNvSpPr>
              <a:spLocks/>
            </p:cNvSpPr>
            <p:nvPr/>
          </p:nvSpPr>
          <p:spPr bwMode="auto">
            <a:xfrm rot="16200000">
              <a:off x="6126" y="2412"/>
              <a:ext cx="179" cy="3105"/>
            </a:xfrm>
            <a:prstGeom prst="rightBrace">
              <a:avLst>
                <a:gd name="adj1" fmla="val 14455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cxnSp>
          <p:nvCxnSpPr>
            <p:cNvPr id="30" name="AutoShape 27"/>
            <p:cNvCxnSpPr>
              <a:cxnSpLocks noChangeShapeType="1"/>
            </p:cNvCxnSpPr>
            <p:nvPr/>
          </p:nvCxnSpPr>
          <p:spPr bwMode="auto">
            <a:xfrm>
              <a:off x="4787" y="4334"/>
              <a:ext cx="2" cy="17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28"/>
            <p:cNvCxnSpPr>
              <a:cxnSpLocks noChangeShapeType="1"/>
            </p:cNvCxnSpPr>
            <p:nvPr/>
          </p:nvCxnSpPr>
          <p:spPr bwMode="auto">
            <a:xfrm>
              <a:off x="7655" y="4334"/>
              <a:ext cx="1" cy="17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" name="AutoShape 29"/>
            <p:cNvCxnSpPr>
              <a:cxnSpLocks noChangeShapeType="1"/>
            </p:cNvCxnSpPr>
            <p:nvPr/>
          </p:nvCxnSpPr>
          <p:spPr bwMode="auto">
            <a:xfrm>
              <a:off x="6225" y="4506"/>
              <a:ext cx="2" cy="1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" name="AutoShape 30"/>
            <p:cNvCxnSpPr>
              <a:cxnSpLocks noChangeShapeType="1"/>
            </p:cNvCxnSpPr>
            <p:nvPr/>
          </p:nvCxnSpPr>
          <p:spPr bwMode="auto">
            <a:xfrm>
              <a:off x="4792" y="4506"/>
              <a:ext cx="2864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3337" y="4677"/>
              <a:ext cx="5833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5" name="AutoShape 32"/>
            <p:cNvCxnSpPr>
              <a:cxnSpLocks noChangeShapeType="1"/>
              <a:endCxn id="10" idx="0"/>
            </p:cNvCxnSpPr>
            <p:nvPr/>
          </p:nvCxnSpPr>
          <p:spPr bwMode="auto">
            <a:xfrm>
              <a:off x="3338" y="4677"/>
              <a:ext cx="452" cy="2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33"/>
            <p:cNvCxnSpPr>
              <a:cxnSpLocks noChangeShapeType="1"/>
            </p:cNvCxnSpPr>
            <p:nvPr/>
          </p:nvCxnSpPr>
          <p:spPr bwMode="auto">
            <a:xfrm>
              <a:off x="6225" y="4678"/>
              <a:ext cx="453" cy="2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34"/>
            <p:cNvCxnSpPr>
              <a:cxnSpLocks noChangeShapeType="1"/>
            </p:cNvCxnSpPr>
            <p:nvPr/>
          </p:nvCxnSpPr>
          <p:spPr bwMode="auto">
            <a:xfrm>
              <a:off x="9170" y="4678"/>
              <a:ext cx="452" cy="2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35"/>
            <p:cNvCxnSpPr>
              <a:cxnSpLocks noChangeShapeType="1"/>
            </p:cNvCxnSpPr>
            <p:nvPr/>
          </p:nvCxnSpPr>
          <p:spPr bwMode="auto">
            <a:xfrm>
              <a:off x="3169" y="5219"/>
              <a:ext cx="1" cy="4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36"/>
            <p:cNvCxnSpPr>
              <a:cxnSpLocks noChangeShapeType="1"/>
            </p:cNvCxnSpPr>
            <p:nvPr/>
          </p:nvCxnSpPr>
          <p:spPr bwMode="auto">
            <a:xfrm>
              <a:off x="9353" y="5224"/>
              <a:ext cx="2" cy="4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37"/>
            <p:cNvCxnSpPr>
              <a:cxnSpLocks noChangeShapeType="1"/>
              <a:stCxn id="29" idx="1"/>
              <a:endCxn id="29" idx="1"/>
            </p:cNvCxnSpPr>
            <p:nvPr/>
          </p:nvCxnSpPr>
          <p:spPr bwMode="auto">
            <a:xfrm>
              <a:off x="6216" y="3877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1" name="AutoShape 38"/>
            <p:cNvSpPr>
              <a:spLocks/>
            </p:cNvSpPr>
            <p:nvPr/>
          </p:nvSpPr>
          <p:spPr bwMode="auto">
            <a:xfrm rot="16200000">
              <a:off x="6340" y="3916"/>
              <a:ext cx="233" cy="2988"/>
            </a:xfrm>
            <a:prstGeom prst="rightBrace">
              <a:avLst>
                <a:gd name="adj1" fmla="val 1068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2313" y="2512793"/>
            <a:ext cx="62646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Konflikt-/Problemformen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978982" y="3520905"/>
            <a:ext cx="7344816" cy="1368152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Intrapersonale</a:t>
            </a:r>
            <a:r>
              <a:rPr kumimoji="0" lang="de-DE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Konflikte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Interpersonale Konflikte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Konflikte in oder zwischen Gruppen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32377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1303419"/>
            <a:ext cx="62646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 sz="2400" b="1" dirty="0" err="1" smtClean="0">
                <a:solidFill>
                  <a:schemeClr val="tx1"/>
                </a:solidFill>
              </a:rPr>
              <a:t>Intrapersonale</a:t>
            </a:r>
            <a:r>
              <a:rPr lang="de-DE" sz="2400" b="1" dirty="0" smtClean="0">
                <a:solidFill>
                  <a:schemeClr val="tx1"/>
                </a:solidFill>
              </a:rPr>
              <a:t> Konflikte (Probleme)</a:t>
            </a:r>
            <a:endParaRPr kumimoji="0" lang="de-DE" sz="24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11559" y="1846389"/>
            <a:ext cx="8185599" cy="4608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 dieser Konfliktform hat eine Person einen Konflikt 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sich bzw. mit sich selbst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„Gewissenskonflikt“.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Ursachen:</a:t>
            </a: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20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Schwierige Entscheidungen zu treffen oder zu bewerten, führt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zumeist zu inneren Konflikten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 Folge: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soziale</a:t>
            </a:r>
            <a:r>
              <a:rPr lang="de-DE" sz="22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0" lang="de-DE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Konflikte</a:t>
            </a:r>
            <a:r>
              <a:rPr kumimoji="0" lang="de-DE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ichtungspfeil 5"/>
          <p:cNvSpPr/>
          <p:nvPr/>
        </p:nvSpPr>
        <p:spPr>
          <a:xfrm>
            <a:off x="755576" y="3212976"/>
            <a:ext cx="6336704" cy="504056"/>
          </a:xfrm>
          <a:prstGeom prst="homePlat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2200" dirty="0" smtClean="0">
              <a:solidFill>
                <a:schemeClr val="tx1"/>
              </a:solidFill>
            </a:endParaRPr>
          </a:p>
          <a:p>
            <a:pPr lvl="0"/>
            <a:r>
              <a:rPr lang="de-DE" sz="2200" dirty="0" smtClean="0">
                <a:solidFill>
                  <a:schemeClr val="tx1"/>
                </a:solidFill>
              </a:rPr>
              <a:t>Selbstzweifel </a:t>
            </a:r>
            <a:r>
              <a:rPr lang="de-DE" sz="2000" dirty="0" smtClean="0">
                <a:solidFill>
                  <a:schemeClr val="tx1"/>
                </a:solidFill>
              </a:rPr>
              <a:t>(Unklarheit über die eigene Position)</a:t>
            </a:r>
            <a:r>
              <a:rPr lang="de-DE" sz="2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de-DE" dirty="0"/>
          </a:p>
        </p:txBody>
      </p:sp>
      <p:sp>
        <p:nvSpPr>
          <p:cNvPr id="7" name="Richtungspfeil 6"/>
          <p:cNvSpPr/>
          <p:nvPr/>
        </p:nvSpPr>
        <p:spPr>
          <a:xfrm>
            <a:off x="755576" y="3861048"/>
            <a:ext cx="7200800" cy="576064"/>
          </a:xfrm>
          <a:prstGeom prst="homePlat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2200" dirty="0" smtClean="0">
              <a:solidFill>
                <a:schemeClr val="tx1"/>
              </a:solidFill>
            </a:endParaRPr>
          </a:p>
          <a:p>
            <a:endParaRPr lang="de-DE" sz="2200" dirty="0" smtClean="0">
              <a:solidFill>
                <a:schemeClr val="tx1"/>
              </a:solidFill>
            </a:endParaRPr>
          </a:p>
          <a:p>
            <a:r>
              <a:rPr lang="de-DE" sz="2200" dirty="0" smtClean="0">
                <a:solidFill>
                  <a:schemeClr val="tx1"/>
                </a:solidFill>
              </a:rPr>
              <a:t>Unsicherheit </a:t>
            </a:r>
            <a:r>
              <a:rPr lang="de-DE" sz="2000" dirty="0" smtClean="0">
                <a:solidFill>
                  <a:schemeClr val="tx1"/>
                </a:solidFill>
              </a:rPr>
              <a:t>(Unklarheit über das eigenen Wissen/Können)</a:t>
            </a:r>
          </a:p>
          <a:p>
            <a:pPr lvl="0"/>
            <a:endParaRPr lang="de-DE" sz="2200" dirty="0" smtClean="0">
              <a:solidFill>
                <a:schemeClr val="tx1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8" name="Richtungspfeil 7"/>
          <p:cNvSpPr/>
          <p:nvPr/>
        </p:nvSpPr>
        <p:spPr>
          <a:xfrm>
            <a:off x="755576" y="4581128"/>
            <a:ext cx="7920880" cy="576064"/>
          </a:xfrm>
          <a:prstGeom prst="homePlat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2200" dirty="0" smtClean="0">
              <a:solidFill>
                <a:schemeClr val="tx1"/>
              </a:solidFill>
            </a:endParaRPr>
          </a:p>
          <a:p>
            <a:endParaRPr lang="de-DE" sz="2200" dirty="0" smtClean="0">
              <a:solidFill>
                <a:schemeClr val="tx1"/>
              </a:solidFill>
            </a:endParaRPr>
          </a:p>
          <a:p>
            <a:pPr lvl="0"/>
            <a:r>
              <a:rPr lang="de-DE" sz="2200" dirty="0" smtClean="0">
                <a:solidFill>
                  <a:schemeClr val="tx1"/>
                </a:solidFill>
              </a:rPr>
              <a:t>Entscheidungsdruck </a:t>
            </a:r>
            <a:r>
              <a:rPr lang="de-DE" sz="2000" dirty="0" smtClean="0">
                <a:solidFill>
                  <a:schemeClr val="tx1"/>
                </a:solidFill>
              </a:rPr>
              <a:t>(Sorge vor falschen Entscheidungen)</a:t>
            </a:r>
          </a:p>
          <a:p>
            <a:pPr lvl="0"/>
            <a:endParaRPr lang="de-DE" sz="2200" dirty="0" smtClean="0">
              <a:solidFill>
                <a:schemeClr val="tx1"/>
              </a:solidFill>
            </a:endParaRPr>
          </a:p>
          <a:p>
            <a:pPr algn="ctr"/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1050" y="1419034"/>
            <a:ext cx="62646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 sz="2400" b="1" dirty="0" smtClean="0">
                <a:solidFill>
                  <a:schemeClr val="tx1"/>
                </a:solidFill>
              </a:rPr>
              <a:t>Interpersonale Konflikte</a:t>
            </a:r>
            <a:endParaRPr kumimoji="0" lang="de-DE" sz="24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22071" y="1858462"/>
            <a:ext cx="8064896" cy="485764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Konflikt zwischen zwei oder mehreren Personen (z.B. Berater versus zu Beratender, Netzwerkpartner untereinander)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Sehr oft eskalieren </a:t>
            </a:r>
            <a:r>
              <a:rPr kumimoji="0" lang="de-DE" sz="21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intrapersonale</a:t>
            </a: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Konflikte zu </a:t>
            </a:r>
            <a:r>
              <a:rPr kumimoji="0" lang="de-DE" sz="21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interpersonalen</a:t>
            </a: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Konflikten, indem der innere Unfrieden auf andere Personen übertragen wird.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Beispiel: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miley 5"/>
          <p:cNvSpPr/>
          <p:nvPr/>
        </p:nvSpPr>
        <p:spPr>
          <a:xfrm>
            <a:off x="2699792" y="4941168"/>
            <a:ext cx="1224136" cy="100811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Wolkenförmige Legende 6"/>
          <p:cNvSpPr/>
          <p:nvPr/>
        </p:nvSpPr>
        <p:spPr>
          <a:xfrm>
            <a:off x="1403647" y="4005064"/>
            <a:ext cx="2159359" cy="864096"/>
          </a:xfrm>
          <a:prstGeom prst="cloudCallout">
            <a:avLst>
              <a:gd name="adj1" fmla="val 14167"/>
              <a:gd name="adj2" fmla="val 88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Ausbildungs-</a:t>
            </a:r>
            <a:r>
              <a:rPr lang="de-DE" dirty="0" err="1" smtClean="0">
                <a:solidFill>
                  <a:schemeClr val="tx1"/>
                </a:solidFill>
              </a:rPr>
              <a:t>vorschlag</a:t>
            </a:r>
            <a:r>
              <a:rPr lang="de-DE" dirty="0" smtClean="0">
                <a:solidFill>
                  <a:schemeClr val="tx1"/>
                </a:solidFill>
              </a:rPr>
              <a:t>….</a:t>
            </a:r>
            <a:r>
              <a:rPr lang="de-DE" dirty="0" err="1" smtClean="0">
                <a:solidFill>
                  <a:schemeClr val="tx1"/>
                </a:solidFill>
              </a:rPr>
              <a:t>grrr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Wolkenförmige Legende 7"/>
          <p:cNvSpPr/>
          <p:nvPr/>
        </p:nvSpPr>
        <p:spPr>
          <a:xfrm>
            <a:off x="3779912" y="3861048"/>
            <a:ext cx="1944216" cy="1008112"/>
          </a:xfrm>
          <a:prstGeom prst="cloudCallout">
            <a:avLst>
              <a:gd name="adj1" fmla="val -41615"/>
              <a:gd name="adj2" fmla="val 72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Privat-</a:t>
            </a:r>
            <a:r>
              <a:rPr lang="de-DE" dirty="0" err="1" smtClean="0">
                <a:solidFill>
                  <a:schemeClr val="tx1"/>
                </a:solidFill>
              </a:rPr>
              <a:t>situation</a:t>
            </a:r>
            <a:r>
              <a:rPr lang="de-DE" dirty="0" smtClean="0">
                <a:solidFill>
                  <a:schemeClr val="tx1"/>
                </a:solidFill>
              </a:rPr>
              <a:t>….</a:t>
            </a:r>
            <a:r>
              <a:rPr lang="de-DE" dirty="0" err="1" smtClean="0">
                <a:solidFill>
                  <a:schemeClr val="tx1"/>
                </a:solidFill>
              </a:rPr>
              <a:t>grrr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4427984" y="5085184"/>
            <a:ext cx="1440160" cy="86409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Schuld?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" name="Grafik 9" descr="männchen_boxkamp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933056"/>
            <a:ext cx="2664296" cy="26642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59" y="1556792"/>
            <a:ext cx="7817737" cy="68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 sz="2400" b="1" dirty="0" smtClean="0">
                <a:solidFill>
                  <a:schemeClr val="tx1"/>
                </a:solidFill>
              </a:rPr>
              <a:t>Konflikte in oder zwischen Gruppen – zwischen Berater und zu Beratendem</a:t>
            </a:r>
            <a:endParaRPr kumimoji="0" lang="de-DE" sz="24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39552" y="2348879"/>
            <a:ext cx="8064896" cy="40308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 treten auf wenn in bzw. zwischen (Arbeits-)gruppen bzw. zwischen 2 Parteien nicht nur persönliche Aspekte nicht in Einklang zu bringen sind, sondern insb. dann, wenn abteilungs- und unternehmensspezifische bzw. 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 Hinblick</a:t>
            </a:r>
            <a:r>
              <a:rPr kumimoji="0" lang="de-DE" sz="2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auf Beratung 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beratungsspezifische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Probleme auftreten.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 sind zumeist ein Resultat aus Veränderungen im Arbeitsalltag (z.B. neue Arbeitsprozesse, Arbeitsaufgaben, Abteilungsumstrukturierungen, veränderte Arbeitsbeziehungen) bzw. 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der Beratung unvorhersehbare Probleme auftauchen</a:t>
            </a:r>
            <a:r>
              <a:rPr kumimoji="0" lang="de-DE" sz="2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 die Zielsetzung der Beratung von den 2 Parteien unterschiedlich ausgelegt ist.</a:t>
            </a:r>
            <a:endParaRPr kumimoji="0" lang="de-DE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2888" y="188913"/>
            <a:ext cx="5862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kern="0" dirty="0" smtClean="0">
                <a:solidFill>
                  <a:schemeClr val="tx1"/>
                </a:solidFill>
              </a:rPr>
              <a:t>Institut für Bildung, Beruf und Technik</a:t>
            </a:r>
            <a:br>
              <a:rPr lang="de-DE" kern="0" dirty="0" smtClean="0">
                <a:solidFill>
                  <a:schemeClr val="tx1"/>
                </a:solidFill>
              </a:rPr>
            </a:br>
            <a:r>
              <a:rPr lang="de-DE" kern="0" dirty="0" smtClean="0">
                <a:solidFill>
                  <a:schemeClr val="tx1"/>
                </a:solidFill>
              </a:rPr>
              <a:t>Abteilung: Technik und ihre Didaktik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59" y="1556792"/>
            <a:ext cx="7817737" cy="68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 sz="2400" b="1" dirty="0" smtClean="0">
                <a:solidFill>
                  <a:schemeClr val="tx1"/>
                </a:solidFill>
              </a:rPr>
              <a:t>Konflikte (Probleme) identifizieren - erkennen</a:t>
            </a:r>
            <a:endParaRPr kumimoji="0" lang="de-DE" sz="24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3568" y="1196752"/>
            <a:ext cx="4968552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Konfliktursachen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23528" y="2636911"/>
            <a:ext cx="3207948" cy="936605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chemeClr val="tx1"/>
                </a:solidFill>
              </a:rPr>
              <a:t>Missverständnisse</a:t>
            </a:r>
          </a:p>
        </p:txBody>
      </p:sp>
      <p:sp>
        <p:nvSpPr>
          <p:cNvPr id="18" name="Ellipse 17"/>
          <p:cNvSpPr/>
          <p:nvPr/>
        </p:nvSpPr>
        <p:spPr>
          <a:xfrm>
            <a:off x="3937567" y="2334558"/>
            <a:ext cx="3816424" cy="936104"/>
          </a:xfrm>
          <a:prstGeom prst="ellipse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chemeClr val="tx1"/>
                </a:solidFill>
              </a:rPr>
              <a:t>Unklare Verantwortlichkeiten</a:t>
            </a:r>
          </a:p>
        </p:txBody>
      </p:sp>
      <p:sp>
        <p:nvSpPr>
          <p:cNvPr id="19" name="Ellipse 18"/>
          <p:cNvSpPr/>
          <p:nvPr/>
        </p:nvSpPr>
        <p:spPr>
          <a:xfrm>
            <a:off x="5002925" y="3380019"/>
            <a:ext cx="3026979" cy="9361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chemeClr val="tx1"/>
                </a:solidFill>
              </a:rPr>
              <a:t>Misstrauen</a:t>
            </a:r>
          </a:p>
        </p:txBody>
      </p:sp>
      <p:sp>
        <p:nvSpPr>
          <p:cNvPr id="20" name="Ellipse 19"/>
          <p:cNvSpPr/>
          <p:nvPr/>
        </p:nvSpPr>
        <p:spPr>
          <a:xfrm>
            <a:off x="899592" y="4005064"/>
            <a:ext cx="3816424" cy="936104"/>
          </a:xfrm>
          <a:prstGeom prst="ellipse">
            <a:avLst/>
          </a:prstGeom>
          <a:solidFill>
            <a:srgbClr val="FFFF99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chemeClr val="tx1"/>
                </a:solidFill>
              </a:rPr>
              <a:t>Machtkämpfe</a:t>
            </a:r>
          </a:p>
        </p:txBody>
      </p:sp>
      <p:sp>
        <p:nvSpPr>
          <p:cNvPr id="21" name="Ellipse 20"/>
          <p:cNvSpPr/>
          <p:nvPr/>
        </p:nvSpPr>
        <p:spPr>
          <a:xfrm>
            <a:off x="5296773" y="4416531"/>
            <a:ext cx="3300689" cy="936104"/>
          </a:xfrm>
          <a:prstGeom prst="ellipse">
            <a:avLst/>
          </a:prstGeom>
          <a:solidFill>
            <a:srgbClr val="ECB2B2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chemeClr val="tx1"/>
                </a:solidFill>
              </a:rPr>
              <a:t>Konkurrenzdenken</a:t>
            </a:r>
          </a:p>
        </p:txBody>
      </p:sp>
      <p:sp>
        <p:nvSpPr>
          <p:cNvPr id="22" name="Ellipse 21"/>
          <p:cNvSpPr/>
          <p:nvPr/>
        </p:nvSpPr>
        <p:spPr>
          <a:xfrm>
            <a:off x="4426419" y="5437842"/>
            <a:ext cx="3046435" cy="936104"/>
          </a:xfrm>
          <a:prstGeom prst="ellipse">
            <a:avLst/>
          </a:prstGeom>
          <a:solidFill>
            <a:srgbClr val="A9D1F5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1800" dirty="0" smtClean="0">
                <a:solidFill>
                  <a:schemeClr val="tx1"/>
                </a:solidFill>
              </a:rPr>
              <a:t>Frustration / Stress</a:t>
            </a:r>
          </a:p>
        </p:txBody>
      </p:sp>
      <p:sp>
        <p:nvSpPr>
          <p:cNvPr id="23" name="Ellipse 22"/>
          <p:cNvSpPr/>
          <p:nvPr/>
        </p:nvSpPr>
        <p:spPr>
          <a:xfrm>
            <a:off x="251520" y="5229200"/>
            <a:ext cx="3816424" cy="936104"/>
          </a:xfrm>
          <a:prstGeom prst="ellips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chemeClr val="tx1"/>
                </a:solidFill>
              </a:rPr>
              <a:t>Belohnungssysteme</a:t>
            </a:r>
          </a:p>
        </p:txBody>
      </p:sp>
      <p:sp>
        <p:nvSpPr>
          <p:cNvPr id="24" name="Ellipse 23"/>
          <p:cNvSpPr/>
          <p:nvPr/>
        </p:nvSpPr>
        <p:spPr>
          <a:xfrm>
            <a:off x="7956376" y="6165304"/>
            <a:ext cx="927720" cy="42366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2100" b="1" dirty="0" smtClean="0">
                <a:solidFill>
                  <a:schemeClr val="tx1"/>
                </a:solidFill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pp_vorlag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äsentation_blau_weiß_Jan_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äsentation_blau_weiß_Jan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blau_weiß_Jan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blau_weiß_Jan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blau_weiß_Jan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blau_weiß_Jan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blau_weiß_Jan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blau_weiß_Jan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blau_weiß_Jan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blau_weiß_Jan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blau_weiß_Jan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blau_weiß_Jan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blau_weiß_Jan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Verband-Kombivorlage_V11">
  <a:themeElements>
    <a:clrScheme name="bv-farben">
      <a:dk1>
        <a:sysClr val="windowText" lastClr="000000"/>
      </a:dk1>
      <a:lt1>
        <a:sysClr val="window" lastClr="FFFFFF"/>
      </a:lt1>
      <a:dk2>
        <a:srgbClr val="64B9E6"/>
      </a:dk2>
      <a:lt2>
        <a:srgbClr val="EEECE1"/>
      </a:lt2>
      <a:accent1>
        <a:srgbClr val="64B9E6"/>
      </a:accent1>
      <a:accent2>
        <a:srgbClr val="1E4B69"/>
      </a:accent2>
      <a:accent3>
        <a:srgbClr val="BE8241"/>
      </a:accent3>
      <a:accent4>
        <a:srgbClr val="B5BEC5"/>
      </a:accent4>
      <a:accent5>
        <a:srgbClr val="FAC873"/>
      </a:accent5>
      <a:accent6>
        <a:srgbClr val="65727A"/>
      </a:accent6>
      <a:hlink>
        <a:srgbClr val="000000"/>
      </a:hlink>
      <a:folHlink>
        <a:srgbClr val="000000"/>
      </a:folHlink>
    </a:clrScheme>
    <a:fontScheme name="verband_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Verband-Kombivorlage_V11">
  <a:themeElements>
    <a:clrScheme name="bv-farben">
      <a:dk1>
        <a:sysClr val="windowText" lastClr="000000"/>
      </a:dk1>
      <a:lt1>
        <a:sysClr val="window" lastClr="FFFFFF"/>
      </a:lt1>
      <a:dk2>
        <a:srgbClr val="64B9E6"/>
      </a:dk2>
      <a:lt2>
        <a:srgbClr val="EEECE1"/>
      </a:lt2>
      <a:accent1>
        <a:srgbClr val="64B9E6"/>
      </a:accent1>
      <a:accent2>
        <a:srgbClr val="1E4B69"/>
      </a:accent2>
      <a:accent3>
        <a:srgbClr val="BE8241"/>
      </a:accent3>
      <a:accent4>
        <a:srgbClr val="B5BEC5"/>
      </a:accent4>
      <a:accent5>
        <a:srgbClr val="FAC873"/>
      </a:accent5>
      <a:accent6>
        <a:srgbClr val="65727A"/>
      </a:accent6>
      <a:hlink>
        <a:srgbClr val="000000"/>
      </a:hlink>
      <a:folHlink>
        <a:srgbClr val="000000"/>
      </a:folHlink>
    </a:clrScheme>
    <a:fontScheme name="verband_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Verband-Kombivorlage_V11">
  <a:themeElements>
    <a:clrScheme name="bv-farben">
      <a:dk1>
        <a:sysClr val="windowText" lastClr="000000"/>
      </a:dk1>
      <a:lt1>
        <a:sysClr val="window" lastClr="FFFFFF"/>
      </a:lt1>
      <a:dk2>
        <a:srgbClr val="64B9E6"/>
      </a:dk2>
      <a:lt2>
        <a:srgbClr val="EEECE1"/>
      </a:lt2>
      <a:accent1>
        <a:srgbClr val="64B9E6"/>
      </a:accent1>
      <a:accent2>
        <a:srgbClr val="1E4B69"/>
      </a:accent2>
      <a:accent3>
        <a:srgbClr val="BE8241"/>
      </a:accent3>
      <a:accent4>
        <a:srgbClr val="B5BEC5"/>
      </a:accent4>
      <a:accent5>
        <a:srgbClr val="FAC873"/>
      </a:accent5>
      <a:accent6>
        <a:srgbClr val="65727A"/>
      </a:accent6>
      <a:hlink>
        <a:srgbClr val="000000"/>
      </a:hlink>
      <a:folHlink>
        <a:srgbClr val="000000"/>
      </a:folHlink>
    </a:clrScheme>
    <a:fontScheme name="verband_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Verband-Kombivorlage_V11">
  <a:themeElements>
    <a:clrScheme name="bv-farben">
      <a:dk1>
        <a:sysClr val="windowText" lastClr="000000"/>
      </a:dk1>
      <a:lt1>
        <a:sysClr val="window" lastClr="FFFFFF"/>
      </a:lt1>
      <a:dk2>
        <a:srgbClr val="64B9E6"/>
      </a:dk2>
      <a:lt2>
        <a:srgbClr val="EEECE1"/>
      </a:lt2>
      <a:accent1>
        <a:srgbClr val="64B9E6"/>
      </a:accent1>
      <a:accent2>
        <a:srgbClr val="1E4B69"/>
      </a:accent2>
      <a:accent3>
        <a:srgbClr val="BE8241"/>
      </a:accent3>
      <a:accent4>
        <a:srgbClr val="B5BEC5"/>
      </a:accent4>
      <a:accent5>
        <a:srgbClr val="FAC873"/>
      </a:accent5>
      <a:accent6>
        <a:srgbClr val="65727A"/>
      </a:accent6>
      <a:hlink>
        <a:srgbClr val="000000"/>
      </a:hlink>
      <a:folHlink>
        <a:srgbClr val="000000"/>
      </a:folHlink>
    </a:clrScheme>
    <a:fontScheme name="verband_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Verband-Kombivorlage_V11">
  <a:themeElements>
    <a:clrScheme name="bv-farben">
      <a:dk1>
        <a:sysClr val="windowText" lastClr="000000"/>
      </a:dk1>
      <a:lt1>
        <a:sysClr val="window" lastClr="FFFFFF"/>
      </a:lt1>
      <a:dk2>
        <a:srgbClr val="64B9E6"/>
      </a:dk2>
      <a:lt2>
        <a:srgbClr val="EEECE1"/>
      </a:lt2>
      <a:accent1>
        <a:srgbClr val="64B9E6"/>
      </a:accent1>
      <a:accent2>
        <a:srgbClr val="1E4B69"/>
      </a:accent2>
      <a:accent3>
        <a:srgbClr val="BE8241"/>
      </a:accent3>
      <a:accent4>
        <a:srgbClr val="B5BEC5"/>
      </a:accent4>
      <a:accent5>
        <a:srgbClr val="FAC873"/>
      </a:accent5>
      <a:accent6>
        <a:srgbClr val="65727A"/>
      </a:accent6>
      <a:hlink>
        <a:srgbClr val="000000"/>
      </a:hlink>
      <a:folHlink>
        <a:srgbClr val="000000"/>
      </a:folHlink>
    </a:clrScheme>
    <a:fontScheme name="verband_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Verband-Kombivorlage_V11">
  <a:themeElements>
    <a:clrScheme name="bv-farben">
      <a:dk1>
        <a:sysClr val="windowText" lastClr="000000"/>
      </a:dk1>
      <a:lt1>
        <a:sysClr val="window" lastClr="FFFFFF"/>
      </a:lt1>
      <a:dk2>
        <a:srgbClr val="64B9E6"/>
      </a:dk2>
      <a:lt2>
        <a:srgbClr val="EEECE1"/>
      </a:lt2>
      <a:accent1>
        <a:srgbClr val="64B9E6"/>
      </a:accent1>
      <a:accent2>
        <a:srgbClr val="1E4B69"/>
      </a:accent2>
      <a:accent3>
        <a:srgbClr val="BE8241"/>
      </a:accent3>
      <a:accent4>
        <a:srgbClr val="B5BEC5"/>
      </a:accent4>
      <a:accent5>
        <a:srgbClr val="FAC873"/>
      </a:accent5>
      <a:accent6>
        <a:srgbClr val="65727A"/>
      </a:accent6>
      <a:hlink>
        <a:srgbClr val="000000"/>
      </a:hlink>
      <a:folHlink>
        <a:srgbClr val="000000"/>
      </a:folHlink>
    </a:clrScheme>
    <a:fontScheme name="verband_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pp_vorlage</Template>
  <TotalTime>0</TotalTime>
  <Words>1972</Words>
  <Application>Microsoft Office PowerPoint</Application>
  <PresentationFormat>Bildschirmpräsentation (4:3)</PresentationFormat>
  <Paragraphs>377</Paragraphs>
  <Slides>32</Slides>
  <Notes>32</Notes>
  <HiddenSlides>0</HiddenSlides>
  <MMClips>0</MMClips>
  <ScaleCrop>false</ScaleCrop>
  <HeadingPairs>
    <vt:vector size="4" baseType="variant">
      <vt:variant>
        <vt:lpstr>Design</vt:lpstr>
      </vt:variant>
      <vt:variant>
        <vt:i4>12</vt:i4>
      </vt:variant>
      <vt:variant>
        <vt:lpstr>Folientitel</vt:lpstr>
      </vt:variant>
      <vt:variant>
        <vt:i4>32</vt:i4>
      </vt:variant>
    </vt:vector>
  </HeadingPairs>
  <TitlesOfParts>
    <vt:vector size="44" baseType="lpstr">
      <vt:lpstr>pp_vorlage</vt:lpstr>
      <vt:lpstr>Benutzerdefiniertes Design</vt:lpstr>
      <vt:lpstr>1_Benutzerdefiniertes Design</vt:lpstr>
      <vt:lpstr>2_Benutzerdefiniertes Design</vt:lpstr>
      <vt:lpstr>3_Benutzerdefiniertes Design</vt:lpstr>
      <vt:lpstr>Verband-Kombivorlage_V11</vt:lpstr>
      <vt:lpstr>1_Verband-Kombivorlage_V11</vt:lpstr>
      <vt:lpstr>2_Verband-Kombivorlage_V11</vt:lpstr>
      <vt:lpstr>3_Verband-Kombivorlage_V11</vt:lpstr>
      <vt:lpstr>4_Verband-Kombivorlage_V11</vt:lpstr>
      <vt:lpstr>5_Benutzerdefiniertes Design</vt:lpstr>
      <vt:lpstr>5_Verband-Kombivorlage_V11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</vt:vector>
  </TitlesOfParts>
  <Company>PH Schwäbisch Gmünd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Windelband Lars (sg)</dc:creator>
  <cp:lastModifiedBy>Heike Arold</cp:lastModifiedBy>
  <cp:revision>610</cp:revision>
  <cp:lastPrinted>2015-05-01T08:40:27Z</cp:lastPrinted>
  <dcterms:created xsi:type="dcterms:W3CDTF">2013-03-27T07:54:58Z</dcterms:created>
  <dcterms:modified xsi:type="dcterms:W3CDTF">2018-10-25T11:14:34Z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