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2" r:id="rId3"/>
    <p:sldId id="283" r:id="rId4"/>
    <p:sldId id="267" r:id="rId5"/>
    <p:sldId id="257" r:id="rId6"/>
    <p:sldId id="259" r:id="rId7"/>
    <p:sldId id="261" r:id="rId8"/>
    <p:sldId id="264" r:id="rId9"/>
    <p:sldId id="266" r:id="rId10"/>
    <p:sldId id="262" r:id="rId11"/>
    <p:sldId id="269" r:id="rId12"/>
    <p:sldId id="263" r:id="rId13"/>
    <p:sldId id="273" r:id="rId14"/>
    <p:sldId id="284" r:id="rId15"/>
    <p:sldId id="285" r:id="rId16"/>
    <p:sldId id="274" r:id="rId17"/>
    <p:sldId id="275" r:id="rId18"/>
    <p:sldId id="276" r:id="rId19"/>
    <p:sldId id="277" r:id="rId20"/>
    <p:sldId id="278" r:id="rId21"/>
    <p:sldId id="279" r:id="rId22"/>
    <p:sldId id="281"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74"/>
  </p:normalViewPr>
  <p:slideViewPr>
    <p:cSldViewPr snapToGrid="0" snapToObjects="1">
      <p:cViewPr varScale="1">
        <p:scale>
          <a:sx n="90" d="100"/>
          <a:sy n="90" d="100"/>
        </p:scale>
        <p:origin x="-398" y="-7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lang val="de-D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Food and drink sales in £millions</a:t>
            </a:r>
          </a:p>
        </c:rich>
      </c:tx>
      <c:layout/>
      <c:spPr>
        <a:noFill/>
        <a:ln>
          <a:noFill/>
        </a:ln>
        <a:effectLst/>
      </c:spPr>
    </c:title>
    <c:plotArea>
      <c:layout/>
      <c:barChart>
        <c:barDir val="col"/>
        <c:grouping val="clustered"/>
        <c:ser>
          <c:idx val="0"/>
          <c:order val="0"/>
          <c:tx>
            <c:strRef>
              <c:f>Sheet1!$B$1</c:f>
              <c:strCache>
                <c:ptCount val="1"/>
                <c:pt idx="0">
                  <c:v>F&amp;D sales</c:v>
                </c:pt>
              </c:strCache>
            </c:strRef>
          </c:tx>
          <c:spPr>
            <a:solidFill>
              <a:schemeClr val="accent1"/>
            </a:solidFill>
            <a:ln>
              <a:noFill/>
            </a:ln>
            <a:effectLst/>
          </c:spPr>
          <c:cat>
            <c:strRef>
              <c:f>Sheet1!$A$2:$A$6</c:f>
              <c:strCache>
                <c:ptCount val="5"/>
                <c:pt idx="0">
                  <c:v>restaurant</c:v>
                </c:pt>
                <c:pt idx="1">
                  <c:v>hotel</c:v>
                </c:pt>
                <c:pt idx="2">
                  <c:v>quick service</c:v>
                </c:pt>
                <c:pt idx="3">
                  <c:v>pubs</c:v>
                </c:pt>
                <c:pt idx="4">
                  <c:v>leisure</c:v>
                </c:pt>
              </c:strCache>
            </c:strRef>
          </c:cat>
          <c:val>
            <c:numRef>
              <c:f>Sheet1!$B$2:$B$6</c:f>
              <c:numCache>
                <c:formatCode>General</c:formatCode>
                <c:ptCount val="5"/>
                <c:pt idx="0">
                  <c:v>7800</c:v>
                </c:pt>
                <c:pt idx="1">
                  <c:v>6800</c:v>
                </c:pt>
                <c:pt idx="2">
                  <c:v>9000</c:v>
                </c:pt>
                <c:pt idx="3">
                  <c:v>5500</c:v>
                </c:pt>
                <c:pt idx="4">
                  <c:v>2900</c:v>
                </c:pt>
              </c:numCache>
            </c:numRef>
          </c:val>
          <c:extLst xmlns:c16r2="http://schemas.microsoft.com/office/drawing/2015/06/chart">
            <c:ext xmlns:c16="http://schemas.microsoft.com/office/drawing/2014/chart" uri="{C3380CC4-5D6E-409C-BE32-E72D297353CC}">
              <c16:uniqueId val="{00000000-923A-984C-8462-AE1BAB33A70A}"/>
            </c:ext>
          </c:extLst>
        </c:ser>
        <c:ser>
          <c:idx val="1"/>
          <c:order val="1"/>
          <c:tx>
            <c:strRef>
              <c:f>Sheet1!$C$1</c:f>
              <c:strCache>
                <c:ptCount val="1"/>
                <c:pt idx="0">
                  <c:v>Column2</c:v>
                </c:pt>
              </c:strCache>
            </c:strRef>
          </c:tx>
          <c:spPr>
            <a:solidFill>
              <a:schemeClr val="accent2"/>
            </a:solidFill>
            <a:ln>
              <a:noFill/>
            </a:ln>
            <a:effectLst/>
          </c:spPr>
          <c:cat>
            <c:strRef>
              <c:f>Sheet1!$A$2:$A$6</c:f>
              <c:strCache>
                <c:ptCount val="5"/>
                <c:pt idx="0">
                  <c:v>restaurant</c:v>
                </c:pt>
                <c:pt idx="1">
                  <c:v>hotel</c:v>
                </c:pt>
                <c:pt idx="2">
                  <c:v>quick service</c:v>
                </c:pt>
                <c:pt idx="3">
                  <c:v>pubs</c:v>
                </c:pt>
                <c:pt idx="4">
                  <c:v>leisure</c:v>
                </c:pt>
              </c:strCache>
            </c:str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923A-984C-8462-AE1BAB33A70A}"/>
            </c:ext>
          </c:extLst>
        </c:ser>
        <c:ser>
          <c:idx val="2"/>
          <c:order val="2"/>
          <c:tx>
            <c:strRef>
              <c:f>Sheet1!$D$1</c:f>
              <c:strCache>
                <c:ptCount val="1"/>
                <c:pt idx="0">
                  <c:v>Column1</c:v>
                </c:pt>
              </c:strCache>
            </c:strRef>
          </c:tx>
          <c:spPr>
            <a:solidFill>
              <a:schemeClr val="accent3"/>
            </a:solidFill>
            <a:ln>
              <a:noFill/>
            </a:ln>
            <a:effectLst/>
          </c:spPr>
          <c:cat>
            <c:strRef>
              <c:f>Sheet1!$A$2:$A$6</c:f>
              <c:strCache>
                <c:ptCount val="5"/>
                <c:pt idx="0">
                  <c:v>restaurant</c:v>
                </c:pt>
                <c:pt idx="1">
                  <c:v>hotel</c:v>
                </c:pt>
                <c:pt idx="2">
                  <c:v>quick service</c:v>
                </c:pt>
                <c:pt idx="3">
                  <c:v>pubs</c:v>
                </c:pt>
                <c:pt idx="4">
                  <c:v>leisure</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923A-984C-8462-AE1BAB33A70A}"/>
            </c:ext>
          </c:extLst>
        </c:ser>
        <c:gapWidth val="219"/>
        <c:overlap val="-27"/>
        <c:axId val="110657920"/>
        <c:axId val="110659456"/>
      </c:barChart>
      <c:catAx>
        <c:axId val="1106579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10659456"/>
        <c:crosses val="autoZero"/>
        <c:auto val="1"/>
        <c:lblAlgn val="ctr"/>
        <c:lblOffset val="100"/>
      </c:catAx>
      <c:valAx>
        <c:axId val="1106594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10657920"/>
        <c:crosses val="autoZero"/>
        <c:crossBetween val="between"/>
      </c:valAx>
      <c:spPr>
        <a:noFill/>
        <a:ln>
          <a:noFill/>
        </a:ln>
        <a:effectLst/>
      </c:spPr>
    </c:plotArea>
    <c:legend>
      <c:legendPos val="b"/>
      <c:legendEntry>
        <c:idx val="1"/>
        <c:delete val="1"/>
      </c:legendEntry>
      <c:legendEntry>
        <c:idx val="2"/>
        <c:delete val="1"/>
      </c:legendEntry>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meals served in millions</a:t>
            </a:r>
          </a:p>
        </c:rich>
      </c:tx>
      <c:layout/>
      <c:spPr>
        <a:noFill/>
        <a:ln>
          <a:noFill/>
        </a:ln>
        <a:effectLst/>
      </c:spPr>
    </c:title>
    <c:plotArea>
      <c:layout/>
      <c:barChart>
        <c:barDir val="col"/>
        <c:grouping val="clustered"/>
        <c:ser>
          <c:idx val="0"/>
          <c:order val="0"/>
          <c:tx>
            <c:strRef>
              <c:f>Sheet1!$B$1</c:f>
              <c:strCache>
                <c:ptCount val="1"/>
                <c:pt idx="0">
                  <c:v>Number of meals served</c:v>
                </c:pt>
              </c:strCache>
            </c:strRef>
          </c:tx>
          <c:spPr>
            <a:solidFill>
              <a:schemeClr val="accent1"/>
            </a:solidFill>
            <a:ln>
              <a:noFill/>
            </a:ln>
            <a:effectLst/>
          </c:spPr>
          <c:cat>
            <c:strRef>
              <c:f>Sheet1!$A$2:$A$6</c:f>
              <c:strCache>
                <c:ptCount val="5"/>
                <c:pt idx="0">
                  <c:v>restaurant</c:v>
                </c:pt>
                <c:pt idx="1">
                  <c:v>hotel</c:v>
                </c:pt>
                <c:pt idx="2">
                  <c:v>quick service</c:v>
                </c:pt>
                <c:pt idx="3">
                  <c:v>pubs</c:v>
                </c:pt>
                <c:pt idx="4">
                  <c:v>leisure</c:v>
                </c:pt>
              </c:strCache>
            </c:strRef>
          </c:cat>
          <c:val>
            <c:numRef>
              <c:f>Sheet1!$B$2:$B$6</c:f>
              <c:numCache>
                <c:formatCode>General</c:formatCode>
                <c:ptCount val="5"/>
                <c:pt idx="0">
                  <c:v>700</c:v>
                </c:pt>
                <c:pt idx="1">
                  <c:v>600</c:v>
                </c:pt>
                <c:pt idx="2">
                  <c:v>2000</c:v>
                </c:pt>
                <c:pt idx="3">
                  <c:v>1100</c:v>
                </c:pt>
                <c:pt idx="4">
                  <c:v>550</c:v>
                </c:pt>
              </c:numCache>
            </c:numRef>
          </c:val>
          <c:extLst xmlns:c16r2="http://schemas.microsoft.com/office/drawing/2015/06/chart">
            <c:ext xmlns:c16="http://schemas.microsoft.com/office/drawing/2014/chart" uri="{C3380CC4-5D6E-409C-BE32-E72D297353CC}">
              <c16:uniqueId val="{00000000-0B0F-7141-BD7A-07D059ACD40A}"/>
            </c:ext>
          </c:extLst>
        </c:ser>
        <c:ser>
          <c:idx val="1"/>
          <c:order val="1"/>
          <c:tx>
            <c:strRef>
              <c:f>Sheet1!$C$1</c:f>
              <c:strCache>
                <c:ptCount val="1"/>
                <c:pt idx="0">
                  <c:v>Series 2</c:v>
                </c:pt>
              </c:strCache>
            </c:strRef>
          </c:tx>
          <c:spPr>
            <a:solidFill>
              <a:schemeClr val="accent2"/>
            </a:solidFill>
            <a:ln>
              <a:noFill/>
            </a:ln>
            <a:effectLst/>
          </c:spPr>
          <c:cat>
            <c:strRef>
              <c:f>Sheet1!$A$2:$A$6</c:f>
              <c:strCache>
                <c:ptCount val="5"/>
                <c:pt idx="0">
                  <c:v>restaurant</c:v>
                </c:pt>
                <c:pt idx="1">
                  <c:v>hotel</c:v>
                </c:pt>
                <c:pt idx="2">
                  <c:v>quick service</c:v>
                </c:pt>
                <c:pt idx="3">
                  <c:v>pubs</c:v>
                </c:pt>
                <c:pt idx="4">
                  <c:v>leisure</c:v>
                </c:pt>
              </c:strCache>
            </c:str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0B0F-7141-BD7A-07D059ACD40A}"/>
            </c:ext>
          </c:extLst>
        </c:ser>
        <c:ser>
          <c:idx val="2"/>
          <c:order val="2"/>
          <c:tx>
            <c:strRef>
              <c:f>Sheet1!$D$1</c:f>
              <c:strCache>
                <c:ptCount val="1"/>
                <c:pt idx="0">
                  <c:v>Series 3</c:v>
                </c:pt>
              </c:strCache>
            </c:strRef>
          </c:tx>
          <c:spPr>
            <a:solidFill>
              <a:schemeClr val="accent3"/>
            </a:solidFill>
            <a:ln>
              <a:noFill/>
            </a:ln>
            <a:effectLst/>
          </c:spPr>
          <c:cat>
            <c:strRef>
              <c:f>Sheet1!$A$2:$A$6</c:f>
              <c:strCache>
                <c:ptCount val="5"/>
                <c:pt idx="0">
                  <c:v>restaurant</c:v>
                </c:pt>
                <c:pt idx="1">
                  <c:v>hotel</c:v>
                </c:pt>
                <c:pt idx="2">
                  <c:v>quick service</c:v>
                </c:pt>
                <c:pt idx="3">
                  <c:v>pubs</c:v>
                </c:pt>
                <c:pt idx="4">
                  <c:v>leisure</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0B0F-7141-BD7A-07D059ACD40A}"/>
            </c:ext>
          </c:extLst>
        </c:ser>
        <c:gapWidth val="219"/>
        <c:overlap val="-27"/>
        <c:axId val="77612544"/>
        <c:axId val="77614080"/>
      </c:barChart>
      <c:catAx>
        <c:axId val="776125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7614080"/>
        <c:crosses val="autoZero"/>
        <c:auto val="1"/>
        <c:lblAlgn val="ctr"/>
        <c:lblOffset val="100"/>
      </c:catAx>
      <c:valAx>
        <c:axId val="776140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7612544"/>
        <c:crosses val="autoZero"/>
        <c:crossBetween val="between"/>
      </c:valAx>
      <c:spPr>
        <a:noFill/>
        <a:ln>
          <a:noFill/>
        </a:ln>
        <a:effectLst/>
      </c:spPr>
    </c:plotArea>
    <c:legend>
      <c:legendPos val="b"/>
      <c:legendEntry>
        <c:idx val="1"/>
        <c:delete val="1"/>
      </c:legendEntry>
      <c:legendEntry>
        <c:idx val="2"/>
        <c:delete val="1"/>
      </c:legendEntry>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F6D03-586D-2043-820B-84F3065BCC5C}"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7249DF1D-FD6E-7E4F-9D92-AB0DA8CCC520}">
      <dgm:prSet phldrT="[Text]"/>
      <dgm:spPr>
        <a:solidFill>
          <a:srgbClr val="FFFF00"/>
        </a:solidFill>
      </dgm:spPr>
      <dgm:t>
        <a:bodyPr/>
        <a:lstStyle/>
        <a:p>
          <a:r>
            <a:rPr lang="en-US" b="1" dirty="0">
              <a:solidFill>
                <a:schemeClr val="tx1"/>
              </a:solidFill>
            </a:rPr>
            <a:t>Takeaways</a:t>
          </a:r>
        </a:p>
      </dgm:t>
    </dgm:pt>
    <dgm:pt modelId="{464EA19D-54F2-1443-85E3-D4634C0C021F}" type="parTrans" cxnId="{5C1C4B9C-4D2F-CD4F-BDEE-EFC0635F4155}">
      <dgm:prSet/>
      <dgm:spPr/>
      <dgm:t>
        <a:bodyPr/>
        <a:lstStyle/>
        <a:p>
          <a:endParaRPr lang="en-US"/>
        </a:p>
      </dgm:t>
    </dgm:pt>
    <dgm:pt modelId="{7ED024C6-8A50-7B4E-984A-06B85532F97F}" type="sibTrans" cxnId="{5C1C4B9C-4D2F-CD4F-BDEE-EFC0635F4155}">
      <dgm:prSet/>
      <dgm:spPr/>
      <dgm:t>
        <a:bodyPr/>
        <a:lstStyle/>
        <a:p>
          <a:endParaRPr lang="en-US"/>
        </a:p>
      </dgm:t>
    </dgm:pt>
    <dgm:pt modelId="{3BB37A87-432E-EB4C-95CE-BCE33012239E}">
      <dgm:prSet phldrT="[Text]"/>
      <dgm:spPr>
        <a:solidFill>
          <a:srgbClr val="FFFF00"/>
        </a:solidFill>
      </dgm:spPr>
      <dgm:t>
        <a:bodyPr/>
        <a:lstStyle/>
        <a:p>
          <a:r>
            <a:rPr lang="en-US" b="1" dirty="0">
              <a:solidFill>
                <a:schemeClr val="tx1"/>
              </a:solidFill>
            </a:rPr>
            <a:t>Fast-food outlets</a:t>
          </a:r>
        </a:p>
      </dgm:t>
    </dgm:pt>
    <dgm:pt modelId="{26572F7B-8C70-6744-A86E-EE15B48984DD}" type="parTrans" cxnId="{DF69AA34-DC37-574A-BA3D-8C3BE734F4EC}">
      <dgm:prSet/>
      <dgm:spPr/>
      <dgm:t>
        <a:bodyPr/>
        <a:lstStyle/>
        <a:p>
          <a:endParaRPr lang="en-US"/>
        </a:p>
      </dgm:t>
    </dgm:pt>
    <dgm:pt modelId="{2B0FD5B9-068F-5C41-ADA5-FABEA0B120E5}" type="sibTrans" cxnId="{DF69AA34-DC37-574A-BA3D-8C3BE734F4EC}">
      <dgm:prSet/>
      <dgm:spPr/>
      <dgm:t>
        <a:bodyPr/>
        <a:lstStyle/>
        <a:p>
          <a:endParaRPr lang="en-US"/>
        </a:p>
      </dgm:t>
    </dgm:pt>
    <dgm:pt modelId="{6ED2B5BA-7DE3-024F-9C3C-A8747EFAA2A6}">
      <dgm:prSet phldrT="[Text]"/>
      <dgm:spPr>
        <a:solidFill>
          <a:srgbClr val="FFFF00"/>
        </a:solidFill>
      </dgm:spPr>
      <dgm:t>
        <a:bodyPr/>
        <a:lstStyle/>
        <a:p>
          <a:r>
            <a:rPr lang="en-US" b="1" dirty="0">
              <a:solidFill>
                <a:schemeClr val="tx1"/>
              </a:solidFill>
            </a:rPr>
            <a:t>Popular catering</a:t>
          </a:r>
        </a:p>
      </dgm:t>
    </dgm:pt>
    <dgm:pt modelId="{3F6337C5-CD0A-AC44-A836-A34065B026B3}" type="parTrans" cxnId="{E86CAB03-F447-3C4F-BAEF-5B379D171B4B}">
      <dgm:prSet/>
      <dgm:spPr/>
      <dgm:t>
        <a:bodyPr/>
        <a:lstStyle/>
        <a:p>
          <a:endParaRPr lang="en-US"/>
        </a:p>
      </dgm:t>
    </dgm:pt>
    <dgm:pt modelId="{A615C0A8-4D36-C140-BDE7-072350C2289C}" type="sibTrans" cxnId="{E86CAB03-F447-3C4F-BAEF-5B379D171B4B}">
      <dgm:prSet/>
      <dgm:spPr/>
      <dgm:t>
        <a:bodyPr/>
        <a:lstStyle/>
        <a:p>
          <a:endParaRPr lang="en-US"/>
        </a:p>
      </dgm:t>
    </dgm:pt>
    <dgm:pt modelId="{E07FC7D5-E4F8-6448-8D1D-A5DC0464FB86}">
      <dgm:prSet phldrT="[Text]"/>
      <dgm:spPr>
        <a:solidFill>
          <a:srgbClr val="FFFF00"/>
        </a:solidFill>
      </dgm:spPr>
      <dgm:t>
        <a:bodyPr/>
        <a:lstStyle/>
        <a:p>
          <a:r>
            <a:rPr lang="en-US" b="1" dirty="0">
              <a:solidFill>
                <a:schemeClr val="tx1"/>
              </a:solidFill>
            </a:rPr>
            <a:t>Mainstream catering</a:t>
          </a:r>
        </a:p>
      </dgm:t>
    </dgm:pt>
    <dgm:pt modelId="{F761BF4D-6663-A046-A1BB-A7B8A805054D}" type="parTrans" cxnId="{315A57E7-BDFA-EA43-A52B-FB9C2E518B25}">
      <dgm:prSet/>
      <dgm:spPr/>
      <dgm:t>
        <a:bodyPr/>
        <a:lstStyle/>
        <a:p>
          <a:endParaRPr lang="en-US"/>
        </a:p>
      </dgm:t>
    </dgm:pt>
    <dgm:pt modelId="{44681F1C-977A-8D47-ABD0-2AFAEA7F1D54}" type="sibTrans" cxnId="{315A57E7-BDFA-EA43-A52B-FB9C2E518B25}">
      <dgm:prSet/>
      <dgm:spPr/>
      <dgm:t>
        <a:bodyPr/>
        <a:lstStyle/>
        <a:p>
          <a:endParaRPr lang="en-US"/>
        </a:p>
      </dgm:t>
    </dgm:pt>
    <dgm:pt modelId="{4E697FA7-3B4B-6145-947E-F52D1E8D97D1}">
      <dgm:prSet phldrT="[Text]"/>
      <dgm:spPr>
        <a:solidFill>
          <a:srgbClr val="FFFF00"/>
        </a:solidFill>
      </dgm:spPr>
      <dgm:t>
        <a:bodyPr/>
        <a:lstStyle/>
        <a:p>
          <a:r>
            <a:rPr lang="en-US" b="1" dirty="0">
              <a:solidFill>
                <a:schemeClr val="tx1"/>
              </a:solidFill>
            </a:rPr>
            <a:t>Fine dining</a:t>
          </a:r>
        </a:p>
      </dgm:t>
    </dgm:pt>
    <dgm:pt modelId="{4CE8E6A9-66A9-BE45-AA12-5A9CDC0281B8}" type="parTrans" cxnId="{4D51067F-F6F5-CF46-AA44-543951CE8A80}">
      <dgm:prSet/>
      <dgm:spPr/>
      <dgm:t>
        <a:bodyPr/>
        <a:lstStyle/>
        <a:p>
          <a:endParaRPr lang="en-US"/>
        </a:p>
      </dgm:t>
    </dgm:pt>
    <dgm:pt modelId="{57FA865F-018A-FE44-9393-EAA88F2009CB}" type="sibTrans" cxnId="{4D51067F-F6F5-CF46-AA44-543951CE8A80}">
      <dgm:prSet/>
      <dgm:spPr/>
      <dgm:t>
        <a:bodyPr/>
        <a:lstStyle/>
        <a:p>
          <a:endParaRPr lang="en-US"/>
        </a:p>
      </dgm:t>
    </dgm:pt>
    <dgm:pt modelId="{C540D0D4-CE7A-9742-B038-01F960FFAF6F}">
      <dgm:prSet phldrT="[Text]"/>
      <dgm:spPr>
        <a:solidFill>
          <a:srgbClr val="FFFF00"/>
        </a:solidFill>
      </dgm:spPr>
      <dgm:t>
        <a:bodyPr/>
        <a:lstStyle/>
        <a:p>
          <a:r>
            <a:rPr lang="en-US" b="1" dirty="0">
              <a:solidFill>
                <a:schemeClr val="tx1"/>
              </a:solidFill>
            </a:rPr>
            <a:t>Pubs</a:t>
          </a:r>
          <a:r>
            <a:rPr lang="en-US" b="1" baseline="0" dirty="0">
              <a:solidFill>
                <a:schemeClr val="tx1"/>
              </a:solidFill>
            </a:rPr>
            <a:t> and bars</a:t>
          </a:r>
          <a:endParaRPr lang="en-US" b="1" dirty="0">
            <a:solidFill>
              <a:schemeClr val="tx1"/>
            </a:solidFill>
          </a:endParaRPr>
        </a:p>
      </dgm:t>
    </dgm:pt>
    <dgm:pt modelId="{A485FBDE-0891-DD4A-96CC-91E66570D0E6}" type="parTrans" cxnId="{623E2837-B212-8E4A-80C7-E0A43E657650}">
      <dgm:prSet/>
      <dgm:spPr/>
      <dgm:t>
        <a:bodyPr/>
        <a:lstStyle/>
        <a:p>
          <a:endParaRPr lang="en-US"/>
        </a:p>
      </dgm:t>
    </dgm:pt>
    <dgm:pt modelId="{CA1E542E-56E5-1B4D-A895-E969D8B42807}" type="sibTrans" cxnId="{623E2837-B212-8E4A-80C7-E0A43E657650}">
      <dgm:prSet/>
      <dgm:spPr/>
      <dgm:t>
        <a:bodyPr/>
        <a:lstStyle/>
        <a:p>
          <a:endParaRPr lang="en-US"/>
        </a:p>
      </dgm:t>
    </dgm:pt>
    <dgm:pt modelId="{3CA26F30-EC8D-FD45-B7D3-5920644150B2}" type="pres">
      <dgm:prSet presAssocID="{59EF6D03-586D-2043-820B-84F3065BCC5C}" presName="cycle" presStyleCnt="0">
        <dgm:presLayoutVars>
          <dgm:dir/>
          <dgm:resizeHandles val="exact"/>
        </dgm:presLayoutVars>
      </dgm:prSet>
      <dgm:spPr/>
      <dgm:t>
        <a:bodyPr/>
        <a:lstStyle/>
        <a:p>
          <a:endParaRPr lang="en-GB"/>
        </a:p>
      </dgm:t>
    </dgm:pt>
    <dgm:pt modelId="{9CF0025C-C94F-6248-AD46-6645AD9C8229}" type="pres">
      <dgm:prSet presAssocID="{7249DF1D-FD6E-7E4F-9D92-AB0DA8CCC520}" presName="node" presStyleLbl="node1" presStyleIdx="0" presStyleCnt="6" custScaleX="114247" custScaleY="104726">
        <dgm:presLayoutVars>
          <dgm:bulletEnabled val="1"/>
        </dgm:presLayoutVars>
      </dgm:prSet>
      <dgm:spPr/>
      <dgm:t>
        <a:bodyPr/>
        <a:lstStyle/>
        <a:p>
          <a:endParaRPr lang="en-GB"/>
        </a:p>
      </dgm:t>
    </dgm:pt>
    <dgm:pt modelId="{29E4418B-3AB0-6D49-8D10-43D07E7D6F20}" type="pres">
      <dgm:prSet presAssocID="{7249DF1D-FD6E-7E4F-9D92-AB0DA8CCC520}" presName="spNode" presStyleCnt="0"/>
      <dgm:spPr/>
    </dgm:pt>
    <dgm:pt modelId="{FC3DB6F1-C40A-D144-8345-3B7865325040}" type="pres">
      <dgm:prSet presAssocID="{7ED024C6-8A50-7B4E-984A-06B85532F97F}" presName="sibTrans" presStyleLbl="sibTrans1D1" presStyleIdx="0" presStyleCnt="6"/>
      <dgm:spPr/>
      <dgm:t>
        <a:bodyPr/>
        <a:lstStyle/>
        <a:p>
          <a:endParaRPr lang="en-GB"/>
        </a:p>
      </dgm:t>
    </dgm:pt>
    <dgm:pt modelId="{C72C43ED-2F1B-F34C-B0C2-A49E49939D4D}" type="pres">
      <dgm:prSet presAssocID="{3BB37A87-432E-EB4C-95CE-BCE33012239E}" presName="node" presStyleLbl="node1" presStyleIdx="1" presStyleCnt="6" custScaleX="128106" custScaleY="128097">
        <dgm:presLayoutVars>
          <dgm:bulletEnabled val="1"/>
        </dgm:presLayoutVars>
      </dgm:prSet>
      <dgm:spPr/>
      <dgm:t>
        <a:bodyPr/>
        <a:lstStyle/>
        <a:p>
          <a:endParaRPr lang="en-GB"/>
        </a:p>
      </dgm:t>
    </dgm:pt>
    <dgm:pt modelId="{BB4F2268-880B-A243-AAC2-558196D8D93E}" type="pres">
      <dgm:prSet presAssocID="{3BB37A87-432E-EB4C-95CE-BCE33012239E}" presName="spNode" presStyleCnt="0"/>
      <dgm:spPr/>
    </dgm:pt>
    <dgm:pt modelId="{B5744FE2-8DAD-E64E-BA27-92ECDE2E2723}" type="pres">
      <dgm:prSet presAssocID="{2B0FD5B9-068F-5C41-ADA5-FABEA0B120E5}" presName="sibTrans" presStyleLbl="sibTrans1D1" presStyleIdx="1" presStyleCnt="6"/>
      <dgm:spPr/>
      <dgm:t>
        <a:bodyPr/>
        <a:lstStyle/>
        <a:p>
          <a:endParaRPr lang="en-GB"/>
        </a:p>
      </dgm:t>
    </dgm:pt>
    <dgm:pt modelId="{56061BA9-A355-144C-AAFC-4CADC36C729A}" type="pres">
      <dgm:prSet presAssocID="{6ED2B5BA-7DE3-024F-9C3C-A8747EFAA2A6}" presName="node" presStyleLbl="node1" presStyleIdx="2" presStyleCnt="6" custScaleX="140589" custScaleY="116648" custRadScaleRad="100067" custRadScaleInc="-48747">
        <dgm:presLayoutVars>
          <dgm:bulletEnabled val="1"/>
        </dgm:presLayoutVars>
      </dgm:prSet>
      <dgm:spPr/>
      <dgm:t>
        <a:bodyPr/>
        <a:lstStyle/>
        <a:p>
          <a:endParaRPr lang="en-GB"/>
        </a:p>
      </dgm:t>
    </dgm:pt>
    <dgm:pt modelId="{F5FA844D-9360-E64F-8835-EBB503DCE601}" type="pres">
      <dgm:prSet presAssocID="{6ED2B5BA-7DE3-024F-9C3C-A8747EFAA2A6}" presName="spNode" presStyleCnt="0"/>
      <dgm:spPr/>
    </dgm:pt>
    <dgm:pt modelId="{2E102593-0902-8B47-A50E-AF176E81CBFF}" type="pres">
      <dgm:prSet presAssocID="{A615C0A8-4D36-C140-BDE7-072350C2289C}" presName="sibTrans" presStyleLbl="sibTrans1D1" presStyleIdx="2" presStyleCnt="6"/>
      <dgm:spPr/>
      <dgm:t>
        <a:bodyPr/>
        <a:lstStyle/>
        <a:p>
          <a:endParaRPr lang="en-GB"/>
        </a:p>
      </dgm:t>
    </dgm:pt>
    <dgm:pt modelId="{99E60300-2B5D-B348-A8BA-1C1AF20F571A}" type="pres">
      <dgm:prSet presAssocID="{E07FC7D5-E4F8-6448-8D1D-A5DC0464FB86}" presName="node" presStyleLbl="node1" presStyleIdx="3" presStyleCnt="6" custScaleX="124995" custScaleY="112714" custRadScaleRad="99542" custRadScaleInc="-14458">
        <dgm:presLayoutVars>
          <dgm:bulletEnabled val="1"/>
        </dgm:presLayoutVars>
      </dgm:prSet>
      <dgm:spPr/>
      <dgm:t>
        <a:bodyPr/>
        <a:lstStyle/>
        <a:p>
          <a:endParaRPr lang="en-GB"/>
        </a:p>
      </dgm:t>
    </dgm:pt>
    <dgm:pt modelId="{021906A2-472D-1149-BA8D-03747C3637E9}" type="pres">
      <dgm:prSet presAssocID="{E07FC7D5-E4F8-6448-8D1D-A5DC0464FB86}" presName="spNode" presStyleCnt="0"/>
      <dgm:spPr/>
    </dgm:pt>
    <dgm:pt modelId="{A8C3B5AC-A062-254E-806A-BB627E31CD05}" type="pres">
      <dgm:prSet presAssocID="{44681F1C-977A-8D47-ABD0-2AFAEA7F1D54}" presName="sibTrans" presStyleLbl="sibTrans1D1" presStyleIdx="3" presStyleCnt="6"/>
      <dgm:spPr/>
      <dgm:t>
        <a:bodyPr/>
        <a:lstStyle/>
        <a:p>
          <a:endParaRPr lang="en-GB"/>
        </a:p>
      </dgm:t>
    </dgm:pt>
    <dgm:pt modelId="{364C94AC-8406-D442-97D6-5579F092B296}" type="pres">
      <dgm:prSet presAssocID="{4E697FA7-3B4B-6145-947E-F52D1E8D97D1}" presName="node" presStyleLbl="node1" presStyleIdx="4" presStyleCnt="6" custScaleX="137473" custScaleY="137132" custRadScaleRad="96527" custRadScaleInc="49917">
        <dgm:presLayoutVars>
          <dgm:bulletEnabled val="1"/>
        </dgm:presLayoutVars>
      </dgm:prSet>
      <dgm:spPr/>
      <dgm:t>
        <a:bodyPr/>
        <a:lstStyle/>
        <a:p>
          <a:endParaRPr lang="en-GB"/>
        </a:p>
      </dgm:t>
    </dgm:pt>
    <dgm:pt modelId="{0FFA3E4E-4D78-6147-89DB-A2E833A8AE19}" type="pres">
      <dgm:prSet presAssocID="{4E697FA7-3B4B-6145-947E-F52D1E8D97D1}" presName="spNode" presStyleCnt="0"/>
      <dgm:spPr/>
    </dgm:pt>
    <dgm:pt modelId="{3C48223E-2C28-0449-A529-3C3AF93185AC}" type="pres">
      <dgm:prSet presAssocID="{57FA865F-018A-FE44-9393-EAA88F2009CB}" presName="sibTrans" presStyleLbl="sibTrans1D1" presStyleIdx="4" presStyleCnt="6"/>
      <dgm:spPr/>
      <dgm:t>
        <a:bodyPr/>
        <a:lstStyle/>
        <a:p>
          <a:endParaRPr lang="en-GB"/>
        </a:p>
      </dgm:t>
    </dgm:pt>
    <dgm:pt modelId="{BE3ECD92-2324-C041-9DAA-73DD8E9732CD}" type="pres">
      <dgm:prSet presAssocID="{C540D0D4-CE7A-9742-B038-01F960FFAF6F}" presName="node" presStyleLbl="node1" presStyleIdx="5" presStyleCnt="6" custScaleX="137473" custScaleY="137132">
        <dgm:presLayoutVars>
          <dgm:bulletEnabled val="1"/>
        </dgm:presLayoutVars>
      </dgm:prSet>
      <dgm:spPr/>
      <dgm:t>
        <a:bodyPr/>
        <a:lstStyle/>
        <a:p>
          <a:endParaRPr lang="en-GB"/>
        </a:p>
      </dgm:t>
    </dgm:pt>
    <dgm:pt modelId="{227C3F65-D88A-CD46-9966-A23C26CEB507}" type="pres">
      <dgm:prSet presAssocID="{C540D0D4-CE7A-9742-B038-01F960FFAF6F}" presName="spNode" presStyleCnt="0"/>
      <dgm:spPr/>
    </dgm:pt>
    <dgm:pt modelId="{EF2F88D4-FF7B-EF4B-AEFC-9A6BE88CE3AD}" type="pres">
      <dgm:prSet presAssocID="{CA1E542E-56E5-1B4D-A895-E969D8B42807}" presName="sibTrans" presStyleLbl="sibTrans1D1" presStyleIdx="5" presStyleCnt="6"/>
      <dgm:spPr/>
      <dgm:t>
        <a:bodyPr/>
        <a:lstStyle/>
        <a:p>
          <a:endParaRPr lang="en-GB"/>
        </a:p>
      </dgm:t>
    </dgm:pt>
  </dgm:ptLst>
  <dgm:cxnLst>
    <dgm:cxn modelId="{18925C83-0544-554E-BC9F-D15B3DCBC815}" type="presOf" srcId="{3BB37A87-432E-EB4C-95CE-BCE33012239E}" destId="{C72C43ED-2F1B-F34C-B0C2-A49E49939D4D}" srcOrd="0" destOrd="0" presId="urn:microsoft.com/office/officeart/2005/8/layout/cycle6"/>
    <dgm:cxn modelId="{4D51067F-F6F5-CF46-AA44-543951CE8A80}" srcId="{59EF6D03-586D-2043-820B-84F3065BCC5C}" destId="{4E697FA7-3B4B-6145-947E-F52D1E8D97D1}" srcOrd="4" destOrd="0" parTransId="{4CE8E6A9-66A9-BE45-AA12-5A9CDC0281B8}" sibTransId="{57FA865F-018A-FE44-9393-EAA88F2009CB}"/>
    <dgm:cxn modelId="{AC28DBFC-5202-C64A-B3D0-0D61C5EE731C}" type="presOf" srcId="{C540D0D4-CE7A-9742-B038-01F960FFAF6F}" destId="{BE3ECD92-2324-C041-9DAA-73DD8E9732CD}" srcOrd="0" destOrd="0" presId="urn:microsoft.com/office/officeart/2005/8/layout/cycle6"/>
    <dgm:cxn modelId="{3073490A-2384-5649-AC92-2AEC326227EF}" type="presOf" srcId="{59EF6D03-586D-2043-820B-84F3065BCC5C}" destId="{3CA26F30-EC8D-FD45-B7D3-5920644150B2}" srcOrd="0" destOrd="0" presId="urn:microsoft.com/office/officeart/2005/8/layout/cycle6"/>
    <dgm:cxn modelId="{5C1C4B9C-4D2F-CD4F-BDEE-EFC0635F4155}" srcId="{59EF6D03-586D-2043-820B-84F3065BCC5C}" destId="{7249DF1D-FD6E-7E4F-9D92-AB0DA8CCC520}" srcOrd="0" destOrd="0" parTransId="{464EA19D-54F2-1443-85E3-D4634C0C021F}" sibTransId="{7ED024C6-8A50-7B4E-984A-06B85532F97F}"/>
    <dgm:cxn modelId="{A005F0FC-8709-C14C-BD86-4ACE53C05FC3}" type="presOf" srcId="{44681F1C-977A-8D47-ABD0-2AFAEA7F1D54}" destId="{A8C3B5AC-A062-254E-806A-BB627E31CD05}" srcOrd="0" destOrd="0" presId="urn:microsoft.com/office/officeart/2005/8/layout/cycle6"/>
    <dgm:cxn modelId="{2FBB4889-4B81-FF4D-8C03-F8A486BE4A9E}" type="presOf" srcId="{E07FC7D5-E4F8-6448-8D1D-A5DC0464FB86}" destId="{99E60300-2B5D-B348-A8BA-1C1AF20F571A}" srcOrd="0" destOrd="0" presId="urn:microsoft.com/office/officeart/2005/8/layout/cycle6"/>
    <dgm:cxn modelId="{33C1BA66-8AF9-A24D-B701-C2B9B0C20F8B}" type="presOf" srcId="{CA1E542E-56E5-1B4D-A895-E969D8B42807}" destId="{EF2F88D4-FF7B-EF4B-AEFC-9A6BE88CE3AD}" srcOrd="0" destOrd="0" presId="urn:microsoft.com/office/officeart/2005/8/layout/cycle6"/>
    <dgm:cxn modelId="{315A57E7-BDFA-EA43-A52B-FB9C2E518B25}" srcId="{59EF6D03-586D-2043-820B-84F3065BCC5C}" destId="{E07FC7D5-E4F8-6448-8D1D-A5DC0464FB86}" srcOrd="3" destOrd="0" parTransId="{F761BF4D-6663-A046-A1BB-A7B8A805054D}" sibTransId="{44681F1C-977A-8D47-ABD0-2AFAEA7F1D54}"/>
    <dgm:cxn modelId="{AEA99F1A-7AC5-4E4F-AA71-B89DDB3B5DB0}" type="presOf" srcId="{6ED2B5BA-7DE3-024F-9C3C-A8747EFAA2A6}" destId="{56061BA9-A355-144C-AAFC-4CADC36C729A}" srcOrd="0" destOrd="0" presId="urn:microsoft.com/office/officeart/2005/8/layout/cycle6"/>
    <dgm:cxn modelId="{623E2837-B212-8E4A-80C7-E0A43E657650}" srcId="{59EF6D03-586D-2043-820B-84F3065BCC5C}" destId="{C540D0D4-CE7A-9742-B038-01F960FFAF6F}" srcOrd="5" destOrd="0" parTransId="{A485FBDE-0891-DD4A-96CC-91E66570D0E6}" sibTransId="{CA1E542E-56E5-1B4D-A895-E969D8B42807}"/>
    <dgm:cxn modelId="{96DC32B1-0E09-594E-BF2D-3C6081419D0F}" type="presOf" srcId="{57FA865F-018A-FE44-9393-EAA88F2009CB}" destId="{3C48223E-2C28-0449-A529-3C3AF93185AC}" srcOrd="0" destOrd="0" presId="urn:microsoft.com/office/officeart/2005/8/layout/cycle6"/>
    <dgm:cxn modelId="{4F2F4BF3-6B6D-8942-BF65-A8FB0A9400F2}" type="presOf" srcId="{7ED024C6-8A50-7B4E-984A-06B85532F97F}" destId="{FC3DB6F1-C40A-D144-8345-3B7865325040}" srcOrd="0" destOrd="0" presId="urn:microsoft.com/office/officeart/2005/8/layout/cycle6"/>
    <dgm:cxn modelId="{E86CAB03-F447-3C4F-BAEF-5B379D171B4B}" srcId="{59EF6D03-586D-2043-820B-84F3065BCC5C}" destId="{6ED2B5BA-7DE3-024F-9C3C-A8747EFAA2A6}" srcOrd="2" destOrd="0" parTransId="{3F6337C5-CD0A-AC44-A836-A34065B026B3}" sibTransId="{A615C0A8-4D36-C140-BDE7-072350C2289C}"/>
    <dgm:cxn modelId="{48AF8CC2-7092-AE4C-9DAC-4077414C7323}" type="presOf" srcId="{4E697FA7-3B4B-6145-947E-F52D1E8D97D1}" destId="{364C94AC-8406-D442-97D6-5579F092B296}" srcOrd="0" destOrd="0" presId="urn:microsoft.com/office/officeart/2005/8/layout/cycle6"/>
    <dgm:cxn modelId="{E106675C-FA99-8B46-AE53-8F810F677091}" type="presOf" srcId="{7249DF1D-FD6E-7E4F-9D92-AB0DA8CCC520}" destId="{9CF0025C-C94F-6248-AD46-6645AD9C8229}" srcOrd="0" destOrd="0" presId="urn:microsoft.com/office/officeart/2005/8/layout/cycle6"/>
    <dgm:cxn modelId="{5F83A40A-4FB9-1D4E-A9AB-A4A7556756E5}" type="presOf" srcId="{A615C0A8-4D36-C140-BDE7-072350C2289C}" destId="{2E102593-0902-8B47-A50E-AF176E81CBFF}" srcOrd="0" destOrd="0" presId="urn:microsoft.com/office/officeart/2005/8/layout/cycle6"/>
    <dgm:cxn modelId="{DF69AA34-DC37-574A-BA3D-8C3BE734F4EC}" srcId="{59EF6D03-586D-2043-820B-84F3065BCC5C}" destId="{3BB37A87-432E-EB4C-95CE-BCE33012239E}" srcOrd="1" destOrd="0" parTransId="{26572F7B-8C70-6744-A86E-EE15B48984DD}" sibTransId="{2B0FD5B9-068F-5C41-ADA5-FABEA0B120E5}"/>
    <dgm:cxn modelId="{E87626D8-5E8C-AD45-A2F1-ED8D2229B949}" type="presOf" srcId="{2B0FD5B9-068F-5C41-ADA5-FABEA0B120E5}" destId="{B5744FE2-8DAD-E64E-BA27-92ECDE2E2723}" srcOrd="0" destOrd="0" presId="urn:microsoft.com/office/officeart/2005/8/layout/cycle6"/>
    <dgm:cxn modelId="{2292ECA0-124A-FD4F-970D-CE29523E7AF0}" type="presParOf" srcId="{3CA26F30-EC8D-FD45-B7D3-5920644150B2}" destId="{9CF0025C-C94F-6248-AD46-6645AD9C8229}" srcOrd="0" destOrd="0" presId="urn:microsoft.com/office/officeart/2005/8/layout/cycle6"/>
    <dgm:cxn modelId="{45A44ADA-C2FA-B948-B438-3CEC75861AA3}" type="presParOf" srcId="{3CA26F30-EC8D-FD45-B7D3-5920644150B2}" destId="{29E4418B-3AB0-6D49-8D10-43D07E7D6F20}" srcOrd="1" destOrd="0" presId="urn:microsoft.com/office/officeart/2005/8/layout/cycle6"/>
    <dgm:cxn modelId="{D21A87BF-D429-324F-9F3B-7389D1CD43B1}" type="presParOf" srcId="{3CA26F30-EC8D-FD45-B7D3-5920644150B2}" destId="{FC3DB6F1-C40A-D144-8345-3B7865325040}" srcOrd="2" destOrd="0" presId="urn:microsoft.com/office/officeart/2005/8/layout/cycle6"/>
    <dgm:cxn modelId="{70F2E380-955B-B648-96FE-0E3B66F2DDAA}" type="presParOf" srcId="{3CA26F30-EC8D-FD45-B7D3-5920644150B2}" destId="{C72C43ED-2F1B-F34C-B0C2-A49E49939D4D}" srcOrd="3" destOrd="0" presId="urn:microsoft.com/office/officeart/2005/8/layout/cycle6"/>
    <dgm:cxn modelId="{2BD79775-1C53-7C49-BAA9-AC826FBC5A81}" type="presParOf" srcId="{3CA26F30-EC8D-FD45-B7D3-5920644150B2}" destId="{BB4F2268-880B-A243-AAC2-558196D8D93E}" srcOrd="4" destOrd="0" presId="urn:microsoft.com/office/officeart/2005/8/layout/cycle6"/>
    <dgm:cxn modelId="{0EEC8ACB-21F4-AD4F-8087-8880D0F4663C}" type="presParOf" srcId="{3CA26F30-EC8D-FD45-B7D3-5920644150B2}" destId="{B5744FE2-8DAD-E64E-BA27-92ECDE2E2723}" srcOrd="5" destOrd="0" presId="urn:microsoft.com/office/officeart/2005/8/layout/cycle6"/>
    <dgm:cxn modelId="{34600DD9-38E7-CC47-B20E-B65298EC1C21}" type="presParOf" srcId="{3CA26F30-EC8D-FD45-B7D3-5920644150B2}" destId="{56061BA9-A355-144C-AAFC-4CADC36C729A}" srcOrd="6" destOrd="0" presId="urn:microsoft.com/office/officeart/2005/8/layout/cycle6"/>
    <dgm:cxn modelId="{3A6B2B0A-869C-1247-82C2-C9BE5D70C30A}" type="presParOf" srcId="{3CA26F30-EC8D-FD45-B7D3-5920644150B2}" destId="{F5FA844D-9360-E64F-8835-EBB503DCE601}" srcOrd="7" destOrd="0" presId="urn:microsoft.com/office/officeart/2005/8/layout/cycle6"/>
    <dgm:cxn modelId="{2CA376D6-AE37-9A42-A5FC-6B677F763A9E}" type="presParOf" srcId="{3CA26F30-EC8D-FD45-B7D3-5920644150B2}" destId="{2E102593-0902-8B47-A50E-AF176E81CBFF}" srcOrd="8" destOrd="0" presId="urn:microsoft.com/office/officeart/2005/8/layout/cycle6"/>
    <dgm:cxn modelId="{B96218B4-B662-1243-8CC0-27438094A88A}" type="presParOf" srcId="{3CA26F30-EC8D-FD45-B7D3-5920644150B2}" destId="{99E60300-2B5D-B348-A8BA-1C1AF20F571A}" srcOrd="9" destOrd="0" presId="urn:microsoft.com/office/officeart/2005/8/layout/cycle6"/>
    <dgm:cxn modelId="{82B15B7B-996F-814B-9249-B0A616E8CE18}" type="presParOf" srcId="{3CA26F30-EC8D-FD45-B7D3-5920644150B2}" destId="{021906A2-472D-1149-BA8D-03747C3637E9}" srcOrd="10" destOrd="0" presId="urn:microsoft.com/office/officeart/2005/8/layout/cycle6"/>
    <dgm:cxn modelId="{F039CE27-A2ED-0C47-BCF2-27A6A8E4B298}" type="presParOf" srcId="{3CA26F30-EC8D-FD45-B7D3-5920644150B2}" destId="{A8C3B5AC-A062-254E-806A-BB627E31CD05}" srcOrd="11" destOrd="0" presId="urn:microsoft.com/office/officeart/2005/8/layout/cycle6"/>
    <dgm:cxn modelId="{05F9ACD2-63DA-AC43-88D3-2D516FF04814}" type="presParOf" srcId="{3CA26F30-EC8D-FD45-B7D3-5920644150B2}" destId="{364C94AC-8406-D442-97D6-5579F092B296}" srcOrd="12" destOrd="0" presId="urn:microsoft.com/office/officeart/2005/8/layout/cycle6"/>
    <dgm:cxn modelId="{72F7B1C8-A85D-C744-88C6-9BE9CAC92CAA}" type="presParOf" srcId="{3CA26F30-EC8D-FD45-B7D3-5920644150B2}" destId="{0FFA3E4E-4D78-6147-89DB-A2E833A8AE19}" srcOrd="13" destOrd="0" presId="urn:microsoft.com/office/officeart/2005/8/layout/cycle6"/>
    <dgm:cxn modelId="{F256E548-84D4-084A-BF0B-CA573BBC86A6}" type="presParOf" srcId="{3CA26F30-EC8D-FD45-B7D3-5920644150B2}" destId="{3C48223E-2C28-0449-A529-3C3AF93185AC}" srcOrd="14" destOrd="0" presId="urn:microsoft.com/office/officeart/2005/8/layout/cycle6"/>
    <dgm:cxn modelId="{F9507FD1-FBFC-E943-9D6F-86F943E1B7E3}" type="presParOf" srcId="{3CA26F30-EC8D-FD45-B7D3-5920644150B2}" destId="{BE3ECD92-2324-C041-9DAA-73DD8E9732CD}" srcOrd="15" destOrd="0" presId="urn:microsoft.com/office/officeart/2005/8/layout/cycle6"/>
    <dgm:cxn modelId="{9A09FE82-13F1-E44F-9DE6-4DA8ECCA97C3}" type="presParOf" srcId="{3CA26F30-EC8D-FD45-B7D3-5920644150B2}" destId="{227C3F65-D88A-CD46-9966-A23C26CEB507}" srcOrd="16" destOrd="0" presId="urn:microsoft.com/office/officeart/2005/8/layout/cycle6"/>
    <dgm:cxn modelId="{9EAB0A78-744A-F84E-BB0B-14629B897760}" type="presParOf" srcId="{3CA26F30-EC8D-FD45-B7D3-5920644150B2}" destId="{EF2F88D4-FF7B-EF4B-AEFC-9A6BE88CE3AD}"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17AB2-7B93-904B-8CC9-96DBC717C2B1}"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7DA82AE-95B0-E548-89F5-7680B585DEDB}">
      <dgm:prSet phldrT="[Text]" custT="1"/>
      <dgm:spPr>
        <a:solidFill>
          <a:srgbClr val="92D050"/>
        </a:solidFill>
      </dgm:spPr>
      <dgm:t>
        <a:bodyPr/>
        <a:lstStyle/>
        <a:p>
          <a:r>
            <a:rPr lang="en-US" sz="2000" b="1" dirty="0"/>
            <a:t>Hospitals</a:t>
          </a:r>
        </a:p>
      </dgm:t>
    </dgm:pt>
    <dgm:pt modelId="{9EDF4670-6FC3-694B-8170-E65013F22E4C}" type="parTrans" cxnId="{53678B4E-066C-C849-ABB2-25D4BF17C280}">
      <dgm:prSet/>
      <dgm:spPr/>
      <dgm:t>
        <a:bodyPr/>
        <a:lstStyle/>
        <a:p>
          <a:endParaRPr lang="en-US"/>
        </a:p>
      </dgm:t>
    </dgm:pt>
    <dgm:pt modelId="{E492D477-7E45-094D-8D39-1E9BF21C0CB6}" type="sibTrans" cxnId="{53678B4E-066C-C849-ABB2-25D4BF17C280}">
      <dgm:prSet/>
      <dgm:spPr/>
      <dgm:t>
        <a:bodyPr/>
        <a:lstStyle/>
        <a:p>
          <a:endParaRPr lang="en-US"/>
        </a:p>
      </dgm:t>
    </dgm:pt>
    <dgm:pt modelId="{BBBEB817-FCD7-4941-8D8B-FB5B45A44A43}">
      <dgm:prSet phldrT="[Text]" custT="1"/>
      <dgm:spPr>
        <a:solidFill>
          <a:srgbClr val="92D050"/>
        </a:solidFill>
      </dgm:spPr>
      <dgm:t>
        <a:bodyPr/>
        <a:lstStyle/>
        <a:p>
          <a:r>
            <a:rPr lang="en-US" sz="2000" b="1" dirty="0"/>
            <a:t>Prisons</a:t>
          </a:r>
        </a:p>
      </dgm:t>
    </dgm:pt>
    <dgm:pt modelId="{2ECF246E-4274-874B-8EAA-64A12C993B86}" type="parTrans" cxnId="{9B23F74E-75F6-2F40-BA70-1FCC63DEF61E}">
      <dgm:prSet/>
      <dgm:spPr/>
      <dgm:t>
        <a:bodyPr/>
        <a:lstStyle/>
        <a:p>
          <a:endParaRPr lang="en-US"/>
        </a:p>
      </dgm:t>
    </dgm:pt>
    <dgm:pt modelId="{ECD723D3-0501-2D4A-8B23-9FD03EA1E49F}" type="sibTrans" cxnId="{9B23F74E-75F6-2F40-BA70-1FCC63DEF61E}">
      <dgm:prSet/>
      <dgm:spPr/>
      <dgm:t>
        <a:bodyPr/>
        <a:lstStyle/>
        <a:p>
          <a:endParaRPr lang="en-US"/>
        </a:p>
      </dgm:t>
    </dgm:pt>
    <dgm:pt modelId="{8D234EDA-CF34-5E4F-AD77-E3F0DAB1D1B2}">
      <dgm:prSet phldrT="[Text]"/>
      <dgm:spPr>
        <a:solidFill>
          <a:srgbClr val="92D050"/>
        </a:solidFill>
      </dgm:spPr>
      <dgm:t>
        <a:bodyPr/>
        <a:lstStyle/>
        <a:p>
          <a:r>
            <a:rPr lang="en-US" b="1" dirty="0"/>
            <a:t>Care homes</a:t>
          </a:r>
        </a:p>
      </dgm:t>
    </dgm:pt>
    <dgm:pt modelId="{0DA947A0-4927-4545-A465-6CF50B237E36}" type="parTrans" cxnId="{E255212B-70B2-B74C-B22F-EFACA0BDA634}">
      <dgm:prSet/>
      <dgm:spPr/>
      <dgm:t>
        <a:bodyPr/>
        <a:lstStyle/>
        <a:p>
          <a:endParaRPr lang="en-US"/>
        </a:p>
      </dgm:t>
    </dgm:pt>
    <dgm:pt modelId="{4D760365-ACBE-5E48-BF0C-2E932071E8C9}" type="sibTrans" cxnId="{E255212B-70B2-B74C-B22F-EFACA0BDA634}">
      <dgm:prSet/>
      <dgm:spPr/>
      <dgm:t>
        <a:bodyPr/>
        <a:lstStyle/>
        <a:p>
          <a:endParaRPr lang="en-US"/>
        </a:p>
      </dgm:t>
    </dgm:pt>
    <dgm:pt modelId="{CEE4054E-5FD0-2844-89D4-4D8D62ECA17A}">
      <dgm:prSet phldrT="[Text]"/>
      <dgm:spPr>
        <a:solidFill>
          <a:srgbClr val="92D050"/>
        </a:solidFill>
      </dgm:spPr>
      <dgm:t>
        <a:bodyPr/>
        <a:lstStyle/>
        <a:p>
          <a:r>
            <a:rPr lang="en-US" b="1" dirty="0"/>
            <a:t>Schools</a:t>
          </a:r>
        </a:p>
      </dgm:t>
    </dgm:pt>
    <dgm:pt modelId="{1EA47006-A364-824B-A1E0-4057FBF18BB5}" type="parTrans" cxnId="{904EFAAC-BBE0-204B-83B2-10C82273899F}">
      <dgm:prSet/>
      <dgm:spPr/>
      <dgm:t>
        <a:bodyPr/>
        <a:lstStyle/>
        <a:p>
          <a:endParaRPr lang="en-US"/>
        </a:p>
      </dgm:t>
    </dgm:pt>
    <dgm:pt modelId="{999E2AAE-BC2F-8E41-B597-49731FF342A7}" type="sibTrans" cxnId="{904EFAAC-BBE0-204B-83B2-10C82273899F}">
      <dgm:prSet/>
      <dgm:spPr/>
      <dgm:t>
        <a:bodyPr/>
        <a:lstStyle/>
        <a:p>
          <a:endParaRPr lang="en-US"/>
        </a:p>
      </dgm:t>
    </dgm:pt>
    <dgm:pt modelId="{8BE58085-FF11-974E-A531-447F086E2DE2}">
      <dgm:prSet phldrT="[Text]"/>
      <dgm:spPr>
        <a:solidFill>
          <a:srgbClr val="92D050"/>
        </a:solidFill>
      </dgm:spPr>
      <dgm:t>
        <a:bodyPr/>
        <a:lstStyle/>
        <a:p>
          <a:r>
            <a:rPr lang="en-US" b="1" dirty="0"/>
            <a:t>Social enterprise</a:t>
          </a:r>
        </a:p>
      </dgm:t>
    </dgm:pt>
    <dgm:pt modelId="{547ECC98-C6B7-294D-99DF-94407B72CAA9}" type="parTrans" cxnId="{01A9F879-DA6E-004D-A202-DF5485F1279E}">
      <dgm:prSet/>
      <dgm:spPr/>
      <dgm:t>
        <a:bodyPr/>
        <a:lstStyle/>
        <a:p>
          <a:endParaRPr lang="en-US"/>
        </a:p>
      </dgm:t>
    </dgm:pt>
    <dgm:pt modelId="{6C3F392F-363C-0D44-AA63-0AF82CCA2688}" type="sibTrans" cxnId="{01A9F879-DA6E-004D-A202-DF5485F1279E}">
      <dgm:prSet/>
      <dgm:spPr/>
      <dgm:t>
        <a:bodyPr/>
        <a:lstStyle/>
        <a:p>
          <a:endParaRPr lang="en-US"/>
        </a:p>
      </dgm:t>
    </dgm:pt>
    <dgm:pt modelId="{0731EB3A-B1FA-D249-92DD-B8D937C5F79F}" type="pres">
      <dgm:prSet presAssocID="{F5317AB2-7B93-904B-8CC9-96DBC717C2B1}" presName="cycle" presStyleCnt="0">
        <dgm:presLayoutVars>
          <dgm:dir/>
          <dgm:resizeHandles val="exact"/>
        </dgm:presLayoutVars>
      </dgm:prSet>
      <dgm:spPr/>
      <dgm:t>
        <a:bodyPr/>
        <a:lstStyle/>
        <a:p>
          <a:endParaRPr lang="en-GB"/>
        </a:p>
      </dgm:t>
    </dgm:pt>
    <dgm:pt modelId="{12A38C51-C226-CA4B-BE8C-B910BAEBA748}" type="pres">
      <dgm:prSet presAssocID="{57DA82AE-95B0-E548-89F5-7680B585DEDB}" presName="node" presStyleLbl="node1" presStyleIdx="0" presStyleCnt="5">
        <dgm:presLayoutVars>
          <dgm:bulletEnabled val="1"/>
        </dgm:presLayoutVars>
      </dgm:prSet>
      <dgm:spPr/>
      <dgm:t>
        <a:bodyPr/>
        <a:lstStyle/>
        <a:p>
          <a:endParaRPr lang="en-GB"/>
        </a:p>
      </dgm:t>
    </dgm:pt>
    <dgm:pt modelId="{CEB05DD6-CB1C-6541-BC28-DAC0FBA9CB63}" type="pres">
      <dgm:prSet presAssocID="{57DA82AE-95B0-E548-89F5-7680B585DEDB}" presName="spNode" presStyleCnt="0"/>
      <dgm:spPr/>
    </dgm:pt>
    <dgm:pt modelId="{5DB4DCE0-D8E7-5A4B-90F2-E520B92C8E75}" type="pres">
      <dgm:prSet presAssocID="{E492D477-7E45-094D-8D39-1E9BF21C0CB6}" presName="sibTrans" presStyleLbl="sibTrans1D1" presStyleIdx="0" presStyleCnt="5"/>
      <dgm:spPr/>
      <dgm:t>
        <a:bodyPr/>
        <a:lstStyle/>
        <a:p>
          <a:endParaRPr lang="en-GB"/>
        </a:p>
      </dgm:t>
    </dgm:pt>
    <dgm:pt modelId="{20FA41EE-771A-C141-9E82-B8C8F9E2B6D7}" type="pres">
      <dgm:prSet presAssocID="{BBBEB817-FCD7-4941-8D8B-FB5B45A44A43}" presName="node" presStyleLbl="node1" presStyleIdx="1" presStyleCnt="5">
        <dgm:presLayoutVars>
          <dgm:bulletEnabled val="1"/>
        </dgm:presLayoutVars>
      </dgm:prSet>
      <dgm:spPr/>
      <dgm:t>
        <a:bodyPr/>
        <a:lstStyle/>
        <a:p>
          <a:endParaRPr lang="en-GB"/>
        </a:p>
      </dgm:t>
    </dgm:pt>
    <dgm:pt modelId="{9A1BC39F-D504-3A4C-9EFC-16B9293D34F9}" type="pres">
      <dgm:prSet presAssocID="{BBBEB817-FCD7-4941-8D8B-FB5B45A44A43}" presName="spNode" presStyleCnt="0"/>
      <dgm:spPr/>
    </dgm:pt>
    <dgm:pt modelId="{4D798C90-04AA-9841-9C3F-412ADB14A9FB}" type="pres">
      <dgm:prSet presAssocID="{ECD723D3-0501-2D4A-8B23-9FD03EA1E49F}" presName="sibTrans" presStyleLbl="sibTrans1D1" presStyleIdx="1" presStyleCnt="5"/>
      <dgm:spPr/>
      <dgm:t>
        <a:bodyPr/>
        <a:lstStyle/>
        <a:p>
          <a:endParaRPr lang="en-GB"/>
        </a:p>
      </dgm:t>
    </dgm:pt>
    <dgm:pt modelId="{A692A8F6-7D70-6F4F-AF1C-2F6AEDA46E5B}" type="pres">
      <dgm:prSet presAssocID="{8D234EDA-CF34-5E4F-AD77-E3F0DAB1D1B2}" presName="node" presStyleLbl="node1" presStyleIdx="2" presStyleCnt="5">
        <dgm:presLayoutVars>
          <dgm:bulletEnabled val="1"/>
        </dgm:presLayoutVars>
      </dgm:prSet>
      <dgm:spPr/>
      <dgm:t>
        <a:bodyPr/>
        <a:lstStyle/>
        <a:p>
          <a:endParaRPr lang="en-GB"/>
        </a:p>
      </dgm:t>
    </dgm:pt>
    <dgm:pt modelId="{9886C6A5-C58C-5244-80DC-BBCDEEF4F1DE}" type="pres">
      <dgm:prSet presAssocID="{8D234EDA-CF34-5E4F-AD77-E3F0DAB1D1B2}" presName="spNode" presStyleCnt="0"/>
      <dgm:spPr/>
    </dgm:pt>
    <dgm:pt modelId="{BDDAA689-6FF7-8549-BDB1-5A685104DC94}" type="pres">
      <dgm:prSet presAssocID="{4D760365-ACBE-5E48-BF0C-2E932071E8C9}" presName="sibTrans" presStyleLbl="sibTrans1D1" presStyleIdx="2" presStyleCnt="5"/>
      <dgm:spPr/>
      <dgm:t>
        <a:bodyPr/>
        <a:lstStyle/>
        <a:p>
          <a:endParaRPr lang="en-GB"/>
        </a:p>
      </dgm:t>
    </dgm:pt>
    <dgm:pt modelId="{1B400054-F755-FC4C-9C79-216BF77E633C}" type="pres">
      <dgm:prSet presAssocID="{CEE4054E-5FD0-2844-89D4-4D8D62ECA17A}" presName="node" presStyleLbl="node1" presStyleIdx="3" presStyleCnt="5">
        <dgm:presLayoutVars>
          <dgm:bulletEnabled val="1"/>
        </dgm:presLayoutVars>
      </dgm:prSet>
      <dgm:spPr/>
      <dgm:t>
        <a:bodyPr/>
        <a:lstStyle/>
        <a:p>
          <a:endParaRPr lang="en-GB"/>
        </a:p>
      </dgm:t>
    </dgm:pt>
    <dgm:pt modelId="{CFF31411-E895-2044-8573-2E18A52D6C3F}" type="pres">
      <dgm:prSet presAssocID="{CEE4054E-5FD0-2844-89D4-4D8D62ECA17A}" presName="spNode" presStyleCnt="0"/>
      <dgm:spPr/>
    </dgm:pt>
    <dgm:pt modelId="{2C5A1EE6-9BCA-FC45-A014-5E1B9132466A}" type="pres">
      <dgm:prSet presAssocID="{999E2AAE-BC2F-8E41-B597-49731FF342A7}" presName="sibTrans" presStyleLbl="sibTrans1D1" presStyleIdx="3" presStyleCnt="5"/>
      <dgm:spPr/>
      <dgm:t>
        <a:bodyPr/>
        <a:lstStyle/>
        <a:p>
          <a:endParaRPr lang="en-GB"/>
        </a:p>
      </dgm:t>
    </dgm:pt>
    <dgm:pt modelId="{AC0A1420-47ED-B84A-8C98-DE386AA5BEB2}" type="pres">
      <dgm:prSet presAssocID="{8BE58085-FF11-974E-A531-447F086E2DE2}" presName="node" presStyleLbl="node1" presStyleIdx="4" presStyleCnt="5">
        <dgm:presLayoutVars>
          <dgm:bulletEnabled val="1"/>
        </dgm:presLayoutVars>
      </dgm:prSet>
      <dgm:spPr/>
      <dgm:t>
        <a:bodyPr/>
        <a:lstStyle/>
        <a:p>
          <a:endParaRPr lang="en-GB"/>
        </a:p>
      </dgm:t>
    </dgm:pt>
    <dgm:pt modelId="{23FE46B7-619F-864E-94A2-D341D423B3B6}" type="pres">
      <dgm:prSet presAssocID="{8BE58085-FF11-974E-A531-447F086E2DE2}" presName="spNode" presStyleCnt="0"/>
      <dgm:spPr/>
    </dgm:pt>
    <dgm:pt modelId="{4155E605-D8A5-124F-B6AF-434E552DAE69}" type="pres">
      <dgm:prSet presAssocID="{6C3F392F-363C-0D44-AA63-0AF82CCA2688}" presName="sibTrans" presStyleLbl="sibTrans1D1" presStyleIdx="4" presStyleCnt="5"/>
      <dgm:spPr/>
      <dgm:t>
        <a:bodyPr/>
        <a:lstStyle/>
        <a:p>
          <a:endParaRPr lang="en-GB"/>
        </a:p>
      </dgm:t>
    </dgm:pt>
  </dgm:ptLst>
  <dgm:cxnLst>
    <dgm:cxn modelId="{9B23F74E-75F6-2F40-BA70-1FCC63DEF61E}" srcId="{F5317AB2-7B93-904B-8CC9-96DBC717C2B1}" destId="{BBBEB817-FCD7-4941-8D8B-FB5B45A44A43}" srcOrd="1" destOrd="0" parTransId="{2ECF246E-4274-874B-8EAA-64A12C993B86}" sibTransId="{ECD723D3-0501-2D4A-8B23-9FD03EA1E49F}"/>
    <dgm:cxn modelId="{01A9F879-DA6E-004D-A202-DF5485F1279E}" srcId="{F5317AB2-7B93-904B-8CC9-96DBC717C2B1}" destId="{8BE58085-FF11-974E-A531-447F086E2DE2}" srcOrd="4" destOrd="0" parTransId="{547ECC98-C6B7-294D-99DF-94407B72CAA9}" sibTransId="{6C3F392F-363C-0D44-AA63-0AF82CCA2688}"/>
    <dgm:cxn modelId="{85D0FAC8-F3BD-C143-A2D1-87F086C090FB}" type="presOf" srcId="{ECD723D3-0501-2D4A-8B23-9FD03EA1E49F}" destId="{4D798C90-04AA-9841-9C3F-412ADB14A9FB}" srcOrd="0" destOrd="0" presId="urn:microsoft.com/office/officeart/2005/8/layout/cycle6"/>
    <dgm:cxn modelId="{197368B8-8123-9346-9B89-2132FDF9B3F6}" type="presOf" srcId="{999E2AAE-BC2F-8E41-B597-49731FF342A7}" destId="{2C5A1EE6-9BCA-FC45-A014-5E1B9132466A}" srcOrd="0" destOrd="0" presId="urn:microsoft.com/office/officeart/2005/8/layout/cycle6"/>
    <dgm:cxn modelId="{F8A83BFD-1BFE-E149-8D0F-D8D3172EAA63}" type="presOf" srcId="{E492D477-7E45-094D-8D39-1E9BF21C0CB6}" destId="{5DB4DCE0-D8E7-5A4B-90F2-E520B92C8E75}" srcOrd="0" destOrd="0" presId="urn:microsoft.com/office/officeart/2005/8/layout/cycle6"/>
    <dgm:cxn modelId="{B4A9B634-4327-CE45-B5D8-5F117A59119F}" type="presOf" srcId="{BBBEB817-FCD7-4941-8D8B-FB5B45A44A43}" destId="{20FA41EE-771A-C141-9E82-B8C8F9E2B6D7}" srcOrd="0" destOrd="0" presId="urn:microsoft.com/office/officeart/2005/8/layout/cycle6"/>
    <dgm:cxn modelId="{C7E58471-198D-0C45-857F-05C9CCB4F652}" type="presOf" srcId="{F5317AB2-7B93-904B-8CC9-96DBC717C2B1}" destId="{0731EB3A-B1FA-D249-92DD-B8D937C5F79F}" srcOrd="0" destOrd="0" presId="urn:microsoft.com/office/officeart/2005/8/layout/cycle6"/>
    <dgm:cxn modelId="{F7C60F84-7CD9-CC43-806E-1F0B465A11AB}" type="presOf" srcId="{8D234EDA-CF34-5E4F-AD77-E3F0DAB1D1B2}" destId="{A692A8F6-7D70-6F4F-AF1C-2F6AEDA46E5B}" srcOrd="0" destOrd="0" presId="urn:microsoft.com/office/officeart/2005/8/layout/cycle6"/>
    <dgm:cxn modelId="{53678B4E-066C-C849-ABB2-25D4BF17C280}" srcId="{F5317AB2-7B93-904B-8CC9-96DBC717C2B1}" destId="{57DA82AE-95B0-E548-89F5-7680B585DEDB}" srcOrd="0" destOrd="0" parTransId="{9EDF4670-6FC3-694B-8170-E65013F22E4C}" sibTransId="{E492D477-7E45-094D-8D39-1E9BF21C0CB6}"/>
    <dgm:cxn modelId="{77223907-0429-AD4D-8216-2D7EF3AC75EE}" type="presOf" srcId="{4D760365-ACBE-5E48-BF0C-2E932071E8C9}" destId="{BDDAA689-6FF7-8549-BDB1-5A685104DC94}" srcOrd="0" destOrd="0" presId="urn:microsoft.com/office/officeart/2005/8/layout/cycle6"/>
    <dgm:cxn modelId="{AA3E6AD3-073E-F141-BC9D-B7CD647E23AE}" type="presOf" srcId="{8BE58085-FF11-974E-A531-447F086E2DE2}" destId="{AC0A1420-47ED-B84A-8C98-DE386AA5BEB2}" srcOrd="0" destOrd="0" presId="urn:microsoft.com/office/officeart/2005/8/layout/cycle6"/>
    <dgm:cxn modelId="{904EFAAC-BBE0-204B-83B2-10C82273899F}" srcId="{F5317AB2-7B93-904B-8CC9-96DBC717C2B1}" destId="{CEE4054E-5FD0-2844-89D4-4D8D62ECA17A}" srcOrd="3" destOrd="0" parTransId="{1EA47006-A364-824B-A1E0-4057FBF18BB5}" sibTransId="{999E2AAE-BC2F-8E41-B597-49731FF342A7}"/>
    <dgm:cxn modelId="{E255212B-70B2-B74C-B22F-EFACA0BDA634}" srcId="{F5317AB2-7B93-904B-8CC9-96DBC717C2B1}" destId="{8D234EDA-CF34-5E4F-AD77-E3F0DAB1D1B2}" srcOrd="2" destOrd="0" parTransId="{0DA947A0-4927-4545-A465-6CF50B237E36}" sibTransId="{4D760365-ACBE-5E48-BF0C-2E932071E8C9}"/>
    <dgm:cxn modelId="{ADC22837-A434-9041-A031-F92D14C55A07}" type="presOf" srcId="{6C3F392F-363C-0D44-AA63-0AF82CCA2688}" destId="{4155E605-D8A5-124F-B6AF-434E552DAE69}" srcOrd="0" destOrd="0" presId="urn:microsoft.com/office/officeart/2005/8/layout/cycle6"/>
    <dgm:cxn modelId="{3FE09636-B85E-3042-B88F-8AADB5E1129D}" type="presOf" srcId="{57DA82AE-95B0-E548-89F5-7680B585DEDB}" destId="{12A38C51-C226-CA4B-BE8C-B910BAEBA748}" srcOrd="0" destOrd="0" presId="urn:microsoft.com/office/officeart/2005/8/layout/cycle6"/>
    <dgm:cxn modelId="{40C5A156-CE09-7B4F-A86D-BF7422ED4261}" type="presOf" srcId="{CEE4054E-5FD0-2844-89D4-4D8D62ECA17A}" destId="{1B400054-F755-FC4C-9C79-216BF77E633C}" srcOrd="0" destOrd="0" presId="urn:microsoft.com/office/officeart/2005/8/layout/cycle6"/>
    <dgm:cxn modelId="{A2F5602B-38BA-C641-8228-4DBBD8BC5E74}" type="presParOf" srcId="{0731EB3A-B1FA-D249-92DD-B8D937C5F79F}" destId="{12A38C51-C226-CA4B-BE8C-B910BAEBA748}" srcOrd="0" destOrd="0" presId="urn:microsoft.com/office/officeart/2005/8/layout/cycle6"/>
    <dgm:cxn modelId="{29A8BDC0-60A3-2F4F-8CAA-3182DEE577A3}" type="presParOf" srcId="{0731EB3A-B1FA-D249-92DD-B8D937C5F79F}" destId="{CEB05DD6-CB1C-6541-BC28-DAC0FBA9CB63}" srcOrd="1" destOrd="0" presId="urn:microsoft.com/office/officeart/2005/8/layout/cycle6"/>
    <dgm:cxn modelId="{C6A95F3A-36B4-8F45-857A-E2F268687615}" type="presParOf" srcId="{0731EB3A-B1FA-D249-92DD-B8D937C5F79F}" destId="{5DB4DCE0-D8E7-5A4B-90F2-E520B92C8E75}" srcOrd="2" destOrd="0" presId="urn:microsoft.com/office/officeart/2005/8/layout/cycle6"/>
    <dgm:cxn modelId="{CA26F5EF-B9B4-044B-9EF3-F2FD7021DACF}" type="presParOf" srcId="{0731EB3A-B1FA-D249-92DD-B8D937C5F79F}" destId="{20FA41EE-771A-C141-9E82-B8C8F9E2B6D7}" srcOrd="3" destOrd="0" presId="urn:microsoft.com/office/officeart/2005/8/layout/cycle6"/>
    <dgm:cxn modelId="{62756718-E1AA-4045-91A0-B440CD84CD79}" type="presParOf" srcId="{0731EB3A-B1FA-D249-92DD-B8D937C5F79F}" destId="{9A1BC39F-D504-3A4C-9EFC-16B9293D34F9}" srcOrd="4" destOrd="0" presId="urn:microsoft.com/office/officeart/2005/8/layout/cycle6"/>
    <dgm:cxn modelId="{AA7DAC97-F06C-E749-B051-ACA59E39438A}" type="presParOf" srcId="{0731EB3A-B1FA-D249-92DD-B8D937C5F79F}" destId="{4D798C90-04AA-9841-9C3F-412ADB14A9FB}" srcOrd="5" destOrd="0" presId="urn:microsoft.com/office/officeart/2005/8/layout/cycle6"/>
    <dgm:cxn modelId="{D7FD5F53-C349-3B42-A14B-59190AA1F66F}" type="presParOf" srcId="{0731EB3A-B1FA-D249-92DD-B8D937C5F79F}" destId="{A692A8F6-7D70-6F4F-AF1C-2F6AEDA46E5B}" srcOrd="6" destOrd="0" presId="urn:microsoft.com/office/officeart/2005/8/layout/cycle6"/>
    <dgm:cxn modelId="{344C233E-1324-1C41-8E8B-F73F7D0842A5}" type="presParOf" srcId="{0731EB3A-B1FA-D249-92DD-B8D937C5F79F}" destId="{9886C6A5-C58C-5244-80DC-BBCDEEF4F1DE}" srcOrd="7" destOrd="0" presId="urn:microsoft.com/office/officeart/2005/8/layout/cycle6"/>
    <dgm:cxn modelId="{F366A9C9-0C09-A145-99A9-9556BA8AAD2C}" type="presParOf" srcId="{0731EB3A-B1FA-D249-92DD-B8D937C5F79F}" destId="{BDDAA689-6FF7-8549-BDB1-5A685104DC94}" srcOrd="8" destOrd="0" presId="urn:microsoft.com/office/officeart/2005/8/layout/cycle6"/>
    <dgm:cxn modelId="{B2A7A4BA-1A20-664B-BB1F-F7D05587CBD1}" type="presParOf" srcId="{0731EB3A-B1FA-D249-92DD-B8D937C5F79F}" destId="{1B400054-F755-FC4C-9C79-216BF77E633C}" srcOrd="9" destOrd="0" presId="urn:microsoft.com/office/officeart/2005/8/layout/cycle6"/>
    <dgm:cxn modelId="{A39CDC4E-02BA-B241-B7B6-C8E91DC469E7}" type="presParOf" srcId="{0731EB3A-B1FA-D249-92DD-B8D937C5F79F}" destId="{CFF31411-E895-2044-8573-2E18A52D6C3F}" srcOrd="10" destOrd="0" presId="urn:microsoft.com/office/officeart/2005/8/layout/cycle6"/>
    <dgm:cxn modelId="{94E97CE6-0702-3F40-B769-CE222F39EF75}" type="presParOf" srcId="{0731EB3A-B1FA-D249-92DD-B8D937C5F79F}" destId="{2C5A1EE6-9BCA-FC45-A014-5E1B9132466A}" srcOrd="11" destOrd="0" presId="urn:microsoft.com/office/officeart/2005/8/layout/cycle6"/>
    <dgm:cxn modelId="{E8046D02-0786-0046-A3FB-9F4D940BC40A}" type="presParOf" srcId="{0731EB3A-B1FA-D249-92DD-B8D937C5F79F}" destId="{AC0A1420-47ED-B84A-8C98-DE386AA5BEB2}" srcOrd="12" destOrd="0" presId="urn:microsoft.com/office/officeart/2005/8/layout/cycle6"/>
    <dgm:cxn modelId="{5F12E633-4F90-324A-92CA-E4409203DB6E}" type="presParOf" srcId="{0731EB3A-B1FA-D249-92DD-B8D937C5F79F}" destId="{23FE46B7-619F-864E-94A2-D341D423B3B6}" srcOrd="13" destOrd="0" presId="urn:microsoft.com/office/officeart/2005/8/layout/cycle6"/>
    <dgm:cxn modelId="{42B71CC0-F9C2-BE4E-B314-45409607185B}" type="presParOf" srcId="{0731EB3A-B1FA-D249-92DD-B8D937C5F79F}" destId="{4155E605-D8A5-124F-B6AF-434E552DAE69}"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78133-D347-7143-8D18-E41CBD56C325}"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44C295E5-6EB9-244D-A04B-1F4199F19B22}">
      <dgm:prSet phldrT="[Text]" custT="1"/>
      <dgm:spPr/>
      <dgm:t>
        <a:bodyPr/>
        <a:lstStyle/>
        <a:p>
          <a:r>
            <a:rPr lang="en-US" sz="1800" dirty="0"/>
            <a:t>Hotels</a:t>
          </a:r>
        </a:p>
        <a:p>
          <a:r>
            <a:rPr lang="en-US" sz="1800" dirty="0"/>
            <a:t>5* to low cost</a:t>
          </a:r>
        </a:p>
      </dgm:t>
    </dgm:pt>
    <dgm:pt modelId="{96B84F32-74DC-B04D-880B-173627FC3DF8}" type="parTrans" cxnId="{BA80AE16-5C0D-7D4B-AD76-0E26CF18755D}">
      <dgm:prSet/>
      <dgm:spPr/>
      <dgm:t>
        <a:bodyPr/>
        <a:lstStyle/>
        <a:p>
          <a:endParaRPr lang="en-US"/>
        </a:p>
      </dgm:t>
    </dgm:pt>
    <dgm:pt modelId="{5CA855C8-1ABF-0045-A0D2-80C950F1073A}" type="sibTrans" cxnId="{BA80AE16-5C0D-7D4B-AD76-0E26CF18755D}">
      <dgm:prSet/>
      <dgm:spPr/>
      <dgm:t>
        <a:bodyPr/>
        <a:lstStyle/>
        <a:p>
          <a:endParaRPr lang="en-US"/>
        </a:p>
      </dgm:t>
    </dgm:pt>
    <dgm:pt modelId="{E7E95813-624E-C145-89F4-355540D714AE}">
      <dgm:prSet phldrT="[Text]" custT="1"/>
      <dgm:spPr/>
      <dgm:t>
        <a:bodyPr/>
        <a:lstStyle/>
        <a:p>
          <a:r>
            <a:rPr lang="en-US" sz="1800" dirty="0"/>
            <a:t>Motels &amp; lodges</a:t>
          </a:r>
        </a:p>
      </dgm:t>
    </dgm:pt>
    <dgm:pt modelId="{DCD9F520-8A78-2A43-9F0F-D8A8776E7FA0}" type="parTrans" cxnId="{BEBE1476-28D0-AA4B-B371-84F944C95620}">
      <dgm:prSet/>
      <dgm:spPr/>
      <dgm:t>
        <a:bodyPr/>
        <a:lstStyle/>
        <a:p>
          <a:endParaRPr lang="en-US"/>
        </a:p>
      </dgm:t>
    </dgm:pt>
    <dgm:pt modelId="{E1002681-8E8D-C446-970A-FCA44F6021E0}" type="sibTrans" cxnId="{BEBE1476-28D0-AA4B-B371-84F944C95620}">
      <dgm:prSet/>
      <dgm:spPr/>
      <dgm:t>
        <a:bodyPr/>
        <a:lstStyle/>
        <a:p>
          <a:endParaRPr lang="en-US"/>
        </a:p>
      </dgm:t>
    </dgm:pt>
    <dgm:pt modelId="{5510BDB5-9406-B84D-8271-9F046C5DBE79}">
      <dgm:prSet phldrT="[Text]" custT="1"/>
      <dgm:spPr/>
      <dgm:t>
        <a:bodyPr/>
        <a:lstStyle/>
        <a:p>
          <a:r>
            <a:rPr lang="en-US" sz="1800" dirty="0"/>
            <a:t>Guest houses, B&amp;B</a:t>
          </a:r>
        </a:p>
      </dgm:t>
    </dgm:pt>
    <dgm:pt modelId="{82D3044C-0C77-C34E-B4C1-B3D37CBBE2F7}" type="parTrans" cxnId="{2EBB89DE-138C-2849-82C6-C6B835AC7ABC}">
      <dgm:prSet/>
      <dgm:spPr/>
      <dgm:t>
        <a:bodyPr/>
        <a:lstStyle/>
        <a:p>
          <a:endParaRPr lang="en-US"/>
        </a:p>
      </dgm:t>
    </dgm:pt>
    <dgm:pt modelId="{C4F12A70-C7A0-7C4D-8E36-4BC903AF843D}" type="sibTrans" cxnId="{2EBB89DE-138C-2849-82C6-C6B835AC7ABC}">
      <dgm:prSet/>
      <dgm:spPr/>
      <dgm:t>
        <a:bodyPr/>
        <a:lstStyle/>
        <a:p>
          <a:endParaRPr lang="en-US"/>
        </a:p>
      </dgm:t>
    </dgm:pt>
    <dgm:pt modelId="{2A9EB680-FCF1-0E4D-846A-B91BA44C05AA}">
      <dgm:prSet phldrT="[Text]" custT="1"/>
      <dgm:spPr/>
      <dgm:t>
        <a:bodyPr/>
        <a:lstStyle/>
        <a:p>
          <a:r>
            <a:rPr lang="en-US" sz="1800" dirty="0"/>
            <a:t>Air </a:t>
          </a:r>
          <a:r>
            <a:rPr lang="en-US" sz="1800" dirty="0" err="1"/>
            <a:t>BnB</a:t>
          </a:r>
          <a:endParaRPr lang="en-US" sz="1800" dirty="0"/>
        </a:p>
      </dgm:t>
    </dgm:pt>
    <dgm:pt modelId="{25E46DBC-4C83-9346-A2A9-E9438FE88A2D}" type="parTrans" cxnId="{549D2933-A33C-9E4E-9CBC-59A9A81D6201}">
      <dgm:prSet/>
      <dgm:spPr/>
      <dgm:t>
        <a:bodyPr/>
        <a:lstStyle/>
        <a:p>
          <a:endParaRPr lang="en-US"/>
        </a:p>
      </dgm:t>
    </dgm:pt>
    <dgm:pt modelId="{9897CCB4-58CF-FC49-BB11-CA15A9C63E5C}" type="sibTrans" cxnId="{549D2933-A33C-9E4E-9CBC-59A9A81D6201}">
      <dgm:prSet/>
      <dgm:spPr/>
      <dgm:t>
        <a:bodyPr/>
        <a:lstStyle/>
        <a:p>
          <a:endParaRPr lang="en-US"/>
        </a:p>
      </dgm:t>
    </dgm:pt>
    <dgm:pt modelId="{72B4A5BB-58C1-844F-9A9B-C74D8640CDDB}">
      <dgm:prSet phldrT="[Text]" custT="1"/>
      <dgm:spPr/>
      <dgm:t>
        <a:bodyPr/>
        <a:lstStyle/>
        <a:p>
          <a:r>
            <a:rPr lang="en-US" sz="1800" dirty="0"/>
            <a:t>Hostels</a:t>
          </a:r>
        </a:p>
      </dgm:t>
    </dgm:pt>
    <dgm:pt modelId="{54F92297-1136-BB43-9EFA-8FD21E3D6C1B}" type="parTrans" cxnId="{B68A7119-CAD8-A449-855C-6427F66AA4B6}">
      <dgm:prSet/>
      <dgm:spPr/>
      <dgm:t>
        <a:bodyPr/>
        <a:lstStyle/>
        <a:p>
          <a:endParaRPr lang="en-US"/>
        </a:p>
      </dgm:t>
    </dgm:pt>
    <dgm:pt modelId="{4F8E1727-2174-FF4A-A162-BAEECE840417}" type="sibTrans" cxnId="{B68A7119-CAD8-A449-855C-6427F66AA4B6}">
      <dgm:prSet/>
      <dgm:spPr/>
      <dgm:t>
        <a:bodyPr/>
        <a:lstStyle/>
        <a:p>
          <a:endParaRPr lang="en-US"/>
        </a:p>
      </dgm:t>
    </dgm:pt>
    <dgm:pt modelId="{D622955F-64E9-BA44-BBA9-C140BB1B911C}">
      <dgm:prSet phldrT="[Text]" custT="1"/>
      <dgm:spPr/>
      <dgm:t>
        <a:bodyPr/>
        <a:lstStyle/>
        <a:p>
          <a:r>
            <a:rPr lang="en-US" sz="1800" dirty="0"/>
            <a:t>Holiday centres</a:t>
          </a:r>
        </a:p>
      </dgm:t>
    </dgm:pt>
    <dgm:pt modelId="{9400256C-9856-7D44-80C0-7BB82F437D01}" type="parTrans" cxnId="{C9FF7D19-5D65-D54B-B107-D535F44D2534}">
      <dgm:prSet/>
      <dgm:spPr/>
      <dgm:t>
        <a:bodyPr/>
        <a:lstStyle/>
        <a:p>
          <a:endParaRPr lang="en-US"/>
        </a:p>
      </dgm:t>
    </dgm:pt>
    <dgm:pt modelId="{B2D14630-2FB2-9C43-9442-265D331A343A}" type="sibTrans" cxnId="{C9FF7D19-5D65-D54B-B107-D535F44D2534}">
      <dgm:prSet/>
      <dgm:spPr/>
      <dgm:t>
        <a:bodyPr/>
        <a:lstStyle/>
        <a:p>
          <a:endParaRPr lang="en-US"/>
        </a:p>
      </dgm:t>
    </dgm:pt>
    <dgm:pt modelId="{CFBDE060-B0FA-1E47-8516-21881B89C049}">
      <dgm:prSet phldrT="[Text]" custT="1"/>
      <dgm:spPr/>
      <dgm:t>
        <a:bodyPr/>
        <a:lstStyle/>
        <a:p>
          <a:r>
            <a:rPr lang="en-US" sz="1800" dirty="0"/>
            <a:t>Self catering</a:t>
          </a:r>
        </a:p>
      </dgm:t>
    </dgm:pt>
    <dgm:pt modelId="{7AD45C11-48EA-5146-BCDE-3ED9F576CAD7}" type="parTrans" cxnId="{AA3B805B-BC3F-E34D-AF2C-73B4DDF42561}">
      <dgm:prSet/>
      <dgm:spPr/>
      <dgm:t>
        <a:bodyPr/>
        <a:lstStyle/>
        <a:p>
          <a:endParaRPr lang="en-US"/>
        </a:p>
      </dgm:t>
    </dgm:pt>
    <dgm:pt modelId="{4756BB74-D56D-DA47-9786-6EAC588675E3}" type="sibTrans" cxnId="{AA3B805B-BC3F-E34D-AF2C-73B4DDF42561}">
      <dgm:prSet/>
      <dgm:spPr/>
      <dgm:t>
        <a:bodyPr/>
        <a:lstStyle/>
        <a:p>
          <a:endParaRPr lang="en-US"/>
        </a:p>
      </dgm:t>
    </dgm:pt>
    <dgm:pt modelId="{513B28B3-35B9-674C-A676-62BA61424FCA}">
      <dgm:prSet phldrT="[Text]" custT="1"/>
      <dgm:spPr/>
      <dgm:t>
        <a:bodyPr/>
        <a:lstStyle/>
        <a:p>
          <a:r>
            <a:rPr lang="en-US" sz="1800" dirty="0"/>
            <a:t>Membership clubs</a:t>
          </a:r>
        </a:p>
      </dgm:t>
    </dgm:pt>
    <dgm:pt modelId="{427561E7-F13D-4B43-99D7-849B23A02A0B}" type="parTrans" cxnId="{4DFF60A0-C1D4-4649-9BFC-04BC5C3CBED0}">
      <dgm:prSet/>
      <dgm:spPr/>
      <dgm:t>
        <a:bodyPr/>
        <a:lstStyle/>
        <a:p>
          <a:endParaRPr lang="en-US"/>
        </a:p>
      </dgm:t>
    </dgm:pt>
    <dgm:pt modelId="{541CD716-EED1-9945-B883-E432828BF42C}" type="sibTrans" cxnId="{4DFF60A0-C1D4-4649-9BFC-04BC5C3CBED0}">
      <dgm:prSet/>
      <dgm:spPr/>
      <dgm:t>
        <a:bodyPr/>
        <a:lstStyle/>
        <a:p>
          <a:endParaRPr lang="en-US"/>
        </a:p>
      </dgm:t>
    </dgm:pt>
    <dgm:pt modelId="{5FF94282-E30F-964D-A422-CEB578540610}">
      <dgm:prSet phldrT="[Text]" custT="1"/>
      <dgm:spPr/>
      <dgm:t>
        <a:bodyPr/>
        <a:lstStyle/>
        <a:p>
          <a:endParaRPr lang="en-US" sz="1800" dirty="0"/>
        </a:p>
        <a:p>
          <a:r>
            <a:rPr lang="en-US" sz="1800" dirty="0"/>
            <a:t>Conference centres</a:t>
          </a:r>
        </a:p>
      </dgm:t>
    </dgm:pt>
    <dgm:pt modelId="{1844352C-6691-C041-94AB-1D7114A7BC33}" type="parTrans" cxnId="{AB306689-D66C-F547-9202-C19C9055DB25}">
      <dgm:prSet/>
      <dgm:spPr/>
      <dgm:t>
        <a:bodyPr/>
        <a:lstStyle/>
        <a:p>
          <a:endParaRPr lang="en-US"/>
        </a:p>
      </dgm:t>
    </dgm:pt>
    <dgm:pt modelId="{00014418-A1F6-5A44-B11F-4E54D6EB02BA}" type="sibTrans" cxnId="{AB306689-D66C-F547-9202-C19C9055DB25}">
      <dgm:prSet/>
      <dgm:spPr/>
      <dgm:t>
        <a:bodyPr/>
        <a:lstStyle/>
        <a:p>
          <a:endParaRPr lang="en-US"/>
        </a:p>
      </dgm:t>
    </dgm:pt>
    <dgm:pt modelId="{D9410F8C-BAAE-D942-92B0-63A7F9E2F198}" type="pres">
      <dgm:prSet presAssocID="{C6678133-D347-7143-8D18-E41CBD56C325}" presName="cycle" presStyleCnt="0">
        <dgm:presLayoutVars>
          <dgm:dir/>
          <dgm:resizeHandles val="exact"/>
        </dgm:presLayoutVars>
      </dgm:prSet>
      <dgm:spPr/>
      <dgm:t>
        <a:bodyPr/>
        <a:lstStyle/>
        <a:p>
          <a:endParaRPr lang="en-GB"/>
        </a:p>
      </dgm:t>
    </dgm:pt>
    <dgm:pt modelId="{6D7CC7B8-3264-1646-9298-353031DE3DF0}" type="pres">
      <dgm:prSet presAssocID="{44C295E5-6EB9-244D-A04B-1F4199F19B22}" presName="node" presStyleLbl="node1" presStyleIdx="0" presStyleCnt="9" custScaleX="114010" custScaleY="120589" custRadScaleRad="92058" custRadScaleInc="869">
        <dgm:presLayoutVars>
          <dgm:bulletEnabled val="1"/>
        </dgm:presLayoutVars>
      </dgm:prSet>
      <dgm:spPr/>
      <dgm:t>
        <a:bodyPr/>
        <a:lstStyle/>
        <a:p>
          <a:endParaRPr lang="en-GB"/>
        </a:p>
      </dgm:t>
    </dgm:pt>
    <dgm:pt modelId="{6B90341C-425F-0B48-B9F2-64D73134BE09}" type="pres">
      <dgm:prSet presAssocID="{5CA855C8-1ABF-0045-A0D2-80C950F1073A}" presName="sibTrans" presStyleLbl="sibTrans2D1" presStyleIdx="0" presStyleCnt="9"/>
      <dgm:spPr/>
      <dgm:t>
        <a:bodyPr/>
        <a:lstStyle/>
        <a:p>
          <a:endParaRPr lang="en-GB"/>
        </a:p>
      </dgm:t>
    </dgm:pt>
    <dgm:pt modelId="{0C898517-215E-5748-9692-DCD0DC0397EA}" type="pres">
      <dgm:prSet presAssocID="{5CA855C8-1ABF-0045-A0D2-80C950F1073A}" presName="connectorText" presStyleLbl="sibTrans2D1" presStyleIdx="0" presStyleCnt="9"/>
      <dgm:spPr/>
      <dgm:t>
        <a:bodyPr/>
        <a:lstStyle/>
        <a:p>
          <a:endParaRPr lang="en-GB"/>
        </a:p>
      </dgm:t>
    </dgm:pt>
    <dgm:pt modelId="{43254563-29D6-EE4C-B7D6-3CCA579511E2}" type="pres">
      <dgm:prSet presAssocID="{E7E95813-624E-C145-89F4-355540D714AE}" presName="node" presStyleLbl="node1" presStyleIdx="1" presStyleCnt="9" custScaleX="111195" custScaleY="114463" custRadScaleRad="123776" custRadScaleInc="49126">
        <dgm:presLayoutVars>
          <dgm:bulletEnabled val="1"/>
        </dgm:presLayoutVars>
      </dgm:prSet>
      <dgm:spPr/>
      <dgm:t>
        <a:bodyPr/>
        <a:lstStyle/>
        <a:p>
          <a:endParaRPr lang="en-GB"/>
        </a:p>
      </dgm:t>
    </dgm:pt>
    <dgm:pt modelId="{0A4E8B71-46B0-7844-BB77-D528E98D7289}" type="pres">
      <dgm:prSet presAssocID="{E1002681-8E8D-C446-970A-FCA44F6021E0}" presName="sibTrans" presStyleLbl="sibTrans2D1" presStyleIdx="1" presStyleCnt="9"/>
      <dgm:spPr/>
      <dgm:t>
        <a:bodyPr/>
        <a:lstStyle/>
        <a:p>
          <a:endParaRPr lang="en-GB"/>
        </a:p>
      </dgm:t>
    </dgm:pt>
    <dgm:pt modelId="{8FB39D7B-D336-6848-9774-A6A5ECC56419}" type="pres">
      <dgm:prSet presAssocID="{E1002681-8E8D-C446-970A-FCA44F6021E0}" presName="connectorText" presStyleLbl="sibTrans2D1" presStyleIdx="1" presStyleCnt="9"/>
      <dgm:spPr/>
      <dgm:t>
        <a:bodyPr/>
        <a:lstStyle/>
        <a:p>
          <a:endParaRPr lang="en-GB"/>
        </a:p>
      </dgm:t>
    </dgm:pt>
    <dgm:pt modelId="{A759723A-A084-3E4D-BBC9-15C4A666A03D}" type="pres">
      <dgm:prSet presAssocID="{5510BDB5-9406-B84D-8271-9F046C5DBE79}" presName="node" presStyleLbl="node1" presStyleIdx="2" presStyleCnt="9" custScaleX="118842" custScaleY="106149" custRadScaleRad="160090" custRadScaleInc="14824">
        <dgm:presLayoutVars>
          <dgm:bulletEnabled val="1"/>
        </dgm:presLayoutVars>
      </dgm:prSet>
      <dgm:spPr/>
      <dgm:t>
        <a:bodyPr/>
        <a:lstStyle/>
        <a:p>
          <a:endParaRPr lang="en-GB"/>
        </a:p>
      </dgm:t>
    </dgm:pt>
    <dgm:pt modelId="{82DCCA3C-847A-C44B-9A73-FC0219D7808A}" type="pres">
      <dgm:prSet presAssocID="{C4F12A70-C7A0-7C4D-8E36-4BC903AF843D}" presName="sibTrans" presStyleLbl="sibTrans2D1" presStyleIdx="2" presStyleCnt="9"/>
      <dgm:spPr/>
      <dgm:t>
        <a:bodyPr/>
        <a:lstStyle/>
        <a:p>
          <a:endParaRPr lang="en-GB"/>
        </a:p>
      </dgm:t>
    </dgm:pt>
    <dgm:pt modelId="{E0F63B12-48AD-3F43-B1FE-FC179FB2E9E9}" type="pres">
      <dgm:prSet presAssocID="{C4F12A70-C7A0-7C4D-8E36-4BC903AF843D}" presName="connectorText" presStyleLbl="sibTrans2D1" presStyleIdx="2" presStyleCnt="9"/>
      <dgm:spPr/>
      <dgm:t>
        <a:bodyPr/>
        <a:lstStyle/>
        <a:p>
          <a:endParaRPr lang="en-GB"/>
        </a:p>
      </dgm:t>
    </dgm:pt>
    <dgm:pt modelId="{4A06FA88-4B05-5643-B43F-C679B494D134}" type="pres">
      <dgm:prSet presAssocID="{2A9EB680-FCF1-0E4D-846A-B91BA44C05AA}" presName="node" presStyleLbl="node1" presStyleIdx="3" presStyleCnt="9" custScaleX="120870" custScaleY="114415" custRadScaleRad="149810" custRadScaleInc="-55801">
        <dgm:presLayoutVars>
          <dgm:bulletEnabled val="1"/>
        </dgm:presLayoutVars>
      </dgm:prSet>
      <dgm:spPr/>
      <dgm:t>
        <a:bodyPr/>
        <a:lstStyle/>
        <a:p>
          <a:endParaRPr lang="en-GB"/>
        </a:p>
      </dgm:t>
    </dgm:pt>
    <dgm:pt modelId="{0C40D85D-2E83-F84F-ABCA-F761AD8AE84D}" type="pres">
      <dgm:prSet presAssocID="{9897CCB4-58CF-FC49-BB11-CA15A9C63E5C}" presName="sibTrans" presStyleLbl="sibTrans2D1" presStyleIdx="3" presStyleCnt="9"/>
      <dgm:spPr/>
      <dgm:t>
        <a:bodyPr/>
        <a:lstStyle/>
        <a:p>
          <a:endParaRPr lang="en-GB"/>
        </a:p>
      </dgm:t>
    </dgm:pt>
    <dgm:pt modelId="{2D5507C4-6547-7548-98AA-77F6F26D0220}" type="pres">
      <dgm:prSet presAssocID="{9897CCB4-58CF-FC49-BB11-CA15A9C63E5C}" presName="connectorText" presStyleLbl="sibTrans2D1" presStyleIdx="3" presStyleCnt="9"/>
      <dgm:spPr/>
      <dgm:t>
        <a:bodyPr/>
        <a:lstStyle/>
        <a:p>
          <a:endParaRPr lang="en-GB"/>
        </a:p>
      </dgm:t>
    </dgm:pt>
    <dgm:pt modelId="{4A3E68EB-C565-0644-9E41-B207C453A310}" type="pres">
      <dgm:prSet presAssocID="{72B4A5BB-58C1-844F-9A9B-C74D8640CDDB}" presName="node" presStyleLbl="node1" presStyleIdx="4" presStyleCnt="9" custScaleX="120532" custScaleY="115442" custRadScaleRad="101888" custRadScaleInc="-39803">
        <dgm:presLayoutVars>
          <dgm:bulletEnabled val="1"/>
        </dgm:presLayoutVars>
      </dgm:prSet>
      <dgm:spPr/>
      <dgm:t>
        <a:bodyPr/>
        <a:lstStyle/>
        <a:p>
          <a:endParaRPr lang="en-GB"/>
        </a:p>
      </dgm:t>
    </dgm:pt>
    <dgm:pt modelId="{B1CA918C-9D46-AF45-A119-BD2BACEF0FD2}" type="pres">
      <dgm:prSet presAssocID="{4F8E1727-2174-FF4A-A162-BAEECE840417}" presName="sibTrans" presStyleLbl="sibTrans2D1" presStyleIdx="4" presStyleCnt="9"/>
      <dgm:spPr/>
      <dgm:t>
        <a:bodyPr/>
        <a:lstStyle/>
        <a:p>
          <a:endParaRPr lang="en-GB"/>
        </a:p>
      </dgm:t>
    </dgm:pt>
    <dgm:pt modelId="{D9D0A866-B1A4-CD41-A7FE-C5FD5B595606}" type="pres">
      <dgm:prSet presAssocID="{4F8E1727-2174-FF4A-A162-BAEECE840417}" presName="connectorText" presStyleLbl="sibTrans2D1" presStyleIdx="4" presStyleCnt="9"/>
      <dgm:spPr/>
      <dgm:t>
        <a:bodyPr/>
        <a:lstStyle/>
        <a:p>
          <a:endParaRPr lang="en-GB"/>
        </a:p>
      </dgm:t>
    </dgm:pt>
    <dgm:pt modelId="{914A93D3-090A-4046-A779-230752919BF3}" type="pres">
      <dgm:prSet presAssocID="{D622955F-64E9-BA44-BBA9-C140BB1B911C}" presName="node" presStyleLbl="node1" presStyleIdx="5" presStyleCnt="9" custScaleX="108816" custScaleY="112177" custRadScaleRad="102295" custRadScaleInc="37488">
        <dgm:presLayoutVars>
          <dgm:bulletEnabled val="1"/>
        </dgm:presLayoutVars>
      </dgm:prSet>
      <dgm:spPr/>
      <dgm:t>
        <a:bodyPr/>
        <a:lstStyle/>
        <a:p>
          <a:endParaRPr lang="en-GB"/>
        </a:p>
      </dgm:t>
    </dgm:pt>
    <dgm:pt modelId="{C08AD8C3-D95C-9F4B-989A-0314F27C902B}" type="pres">
      <dgm:prSet presAssocID="{B2D14630-2FB2-9C43-9442-265D331A343A}" presName="sibTrans" presStyleLbl="sibTrans2D1" presStyleIdx="5" presStyleCnt="9"/>
      <dgm:spPr/>
      <dgm:t>
        <a:bodyPr/>
        <a:lstStyle/>
        <a:p>
          <a:endParaRPr lang="en-GB"/>
        </a:p>
      </dgm:t>
    </dgm:pt>
    <dgm:pt modelId="{8D1BA986-30A8-1F4C-983A-EFB784C9CA75}" type="pres">
      <dgm:prSet presAssocID="{B2D14630-2FB2-9C43-9442-265D331A343A}" presName="connectorText" presStyleLbl="sibTrans2D1" presStyleIdx="5" presStyleCnt="9"/>
      <dgm:spPr/>
      <dgm:t>
        <a:bodyPr/>
        <a:lstStyle/>
        <a:p>
          <a:endParaRPr lang="en-GB"/>
        </a:p>
      </dgm:t>
    </dgm:pt>
    <dgm:pt modelId="{21ED92DA-16A0-2E4A-AE7C-65F91FE85F49}" type="pres">
      <dgm:prSet presAssocID="{CFBDE060-B0FA-1E47-8516-21881B89C049}" presName="node" presStyleLbl="node1" presStyleIdx="6" presStyleCnt="9" custScaleX="111528" custScaleY="117386" custRadScaleRad="139949" custRadScaleInc="28646">
        <dgm:presLayoutVars>
          <dgm:bulletEnabled val="1"/>
        </dgm:presLayoutVars>
      </dgm:prSet>
      <dgm:spPr/>
      <dgm:t>
        <a:bodyPr/>
        <a:lstStyle/>
        <a:p>
          <a:endParaRPr lang="en-GB"/>
        </a:p>
      </dgm:t>
    </dgm:pt>
    <dgm:pt modelId="{6FE49AEF-E220-F34C-ACFD-681A5557086C}" type="pres">
      <dgm:prSet presAssocID="{4756BB74-D56D-DA47-9786-6EAC588675E3}" presName="sibTrans" presStyleLbl="sibTrans2D1" presStyleIdx="6" presStyleCnt="9"/>
      <dgm:spPr/>
      <dgm:t>
        <a:bodyPr/>
        <a:lstStyle/>
        <a:p>
          <a:endParaRPr lang="en-GB"/>
        </a:p>
      </dgm:t>
    </dgm:pt>
    <dgm:pt modelId="{4D51B20F-A967-D848-8A33-AEBF5E5318DA}" type="pres">
      <dgm:prSet presAssocID="{4756BB74-D56D-DA47-9786-6EAC588675E3}" presName="connectorText" presStyleLbl="sibTrans2D1" presStyleIdx="6" presStyleCnt="9"/>
      <dgm:spPr/>
      <dgm:t>
        <a:bodyPr/>
        <a:lstStyle/>
        <a:p>
          <a:endParaRPr lang="en-GB"/>
        </a:p>
      </dgm:t>
    </dgm:pt>
    <dgm:pt modelId="{477107B5-D71B-9844-8465-61A10844F10D}" type="pres">
      <dgm:prSet presAssocID="{513B28B3-35B9-674C-A676-62BA61424FCA}" presName="node" presStyleLbl="node1" presStyleIdx="7" presStyleCnt="9" custScaleX="116389" custScaleY="109401" custRadScaleRad="158592" custRadScaleInc="-14705">
        <dgm:presLayoutVars>
          <dgm:bulletEnabled val="1"/>
        </dgm:presLayoutVars>
      </dgm:prSet>
      <dgm:spPr/>
      <dgm:t>
        <a:bodyPr/>
        <a:lstStyle/>
        <a:p>
          <a:endParaRPr lang="en-GB"/>
        </a:p>
      </dgm:t>
    </dgm:pt>
    <dgm:pt modelId="{196EEA04-BBCA-C84B-8EBB-36EA6A69273E}" type="pres">
      <dgm:prSet presAssocID="{541CD716-EED1-9945-B883-E432828BF42C}" presName="sibTrans" presStyleLbl="sibTrans2D1" presStyleIdx="7" presStyleCnt="9"/>
      <dgm:spPr/>
      <dgm:t>
        <a:bodyPr/>
        <a:lstStyle/>
        <a:p>
          <a:endParaRPr lang="en-GB"/>
        </a:p>
      </dgm:t>
    </dgm:pt>
    <dgm:pt modelId="{307A5D3E-C274-6E4D-9275-7353EED07E53}" type="pres">
      <dgm:prSet presAssocID="{541CD716-EED1-9945-B883-E432828BF42C}" presName="connectorText" presStyleLbl="sibTrans2D1" presStyleIdx="7" presStyleCnt="9"/>
      <dgm:spPr/>
      <dgm:t>
        <a:bodyPr/>
        <a:lstStyle/>
        <a:p>
          <a:endParaRPr lang="en-GB"/>
        </a:p>
      </dgm:t>
    </dgm:pt>
    <dgm:pt modelId="{966D6A59-CD4D-2446-BF59-755AA7179A29}" type="pres">
      <dgm:prSet presAssocID="{5FF94282-E30F-964D-A422-CEB578540610}" presName="node" presStyleLbl="node1" presStyleIdx="8" presStyleCnt="9" custScaleX="120347" custScaleY="115337" custRadScaleRad="119024" custRadScaleInc="-44551">
        <dgm:presLayoutVars>
          <dgm:bulletEnabled val="1"/>
        </dgm:presLayoutVars>
      </dgm:prSet>
      <dgm:spPr/>
      <dgm:t>
        <a:bodyPr/>
        <a:lstStyle/>
        <a:p>
          <a:endParaRPr lang="en-GB"/>
        </a:p>
      </dgm:t>
    </dgm:pt>
    <dgm:pt modelId="{810136DF-5399-3745-8D72-DD7CD187DBF3}" type="pres">
      <dgm:prSet presAssocID="{00014418-A1F6-5A44-B11F-4E54D6EB02BA}" presName="sibTrans" presStyleLbl="sibTrans2D1" presStyleIdx="8" presStyleCnt="9"/>
      <dgm:spPr/>
      <dgm:t>
        <a:bodyPr/>
        <a:lstStyle/>
        <a:p>
          <a:endParaRPr lang="en-GB"/>
        </a:p>
      </dgm:t>
    </dgm:pt>
    <dgm:pt modelId="{7B888266-96D2-8D4A-89F2-17E51AC15F15}" type="pres">
      <dgm:prSet presAssocID="{00014418-A1F6-5A44-B11F-4E54D6EB02BA}" presName="connectorText" presStyleLbl="sibTrans2D1" presStyleIdx="8" presStyleCnt="9"/>
      <dgm:spPr/>
      <dgm:t>
        <a:bodyPr/>
        <a:lstStyle/>
        <a:p>
          <a:endParaRPr lang="en-GB"/>
        </a:p>
      </dgm:t>
    </dgm:pt>
  </dgm:ptLst>
  <dgm:cxnLst>
    <dgm:cxn modelId="{549D2933-A33C-9E4E-9CBC-59A9A81D6201}" srcId="{C6678133-D347-7143-8D18-E41CBD56C325}" destId="{2A9EB680-FCF1-0E4D-846A-B91BA44C05AA}" srcOrd="3" destOrd="0" parTransId="{25E46DBC-4C83-9346-A2A9-E9438FE88A2D}" sibTransId="{9897CCB4-58CF-FC49-BB11-CA15A9C63E5C}"/>
    <dgm:cxn modelId="{03CABAA0-EA23-754A-9424-04571B2D34AB}" type="presOf" srcId="{E1002681-8E8D-C446-970A-FCA44F6021E0}" destId="{0A4E8B71-46B0-7844-BB77-D528E98D7289}" srcOrd="0" destOrd="0" presId="urn:microsoft.com/office/officeart/2005/8/layout/cycle2"/>
    <dgm:cxn modelId="{5D78C1E5-C74B-8945-A7AE-1BD3A97843F6}" type="presOf" srcId="{CFBDE060-B0FA-1E47-8516-21881B89C049}" destId="{21ED92DA-16A0-2E4A-AE7C-65F91FE85F49}" srcOrd="0" destOrd="0" presId="urn:microsoft.com/office/officeart/2005/8/layout/cycle2"/>
    <dgm:cxn modelId="{470731E4-8772-CB44-82B4-BED1C7C9E1A2}" type="presOf" srcId="{4756BB74-D56D-DA47-9786-6EAC588675E3}" destId="{6FE49AEF-E220-F34C-ACFD-681A5557086C}" srcOrd="0" destOrd="0" presId="urn:microsoft.com/office/officeart/2005/8/layout/cycle2"/>
    <dgm:cxn modelId="{54F6AC09-A64E-DC44-B9F0-145F4A156218}" type="presOf" srcId="{5CA855C8-1ABF-0045-A0D2-80C950F1073A}" destId="{0C898517-215E-5748-9692-DCD0DC0397EA}" srcOrd="1" destOrd="0" presId="urn:microsoft.com/office/officeart/2005/8/layout/cycle2"/>
    <dgm:cxn modelId="{A5EFD863-FAE1-6047-8BA1-1BA33EFA8562}" type="presOf" srcId="{4756BB74-D56D-DA47-9786-6EAC588675E3}" destId="{4D51B20F-A967-D848-8A33-AEBF5E5318DA}" srcOrd="1" destOrd="0" presId="urn:microsoft.com/office/officeart/2005/8/layout/cycle2"/>
    <dgm:cxn modelId="{76029A8D-46D9-D34E-B3B2-D521D66F1C29}" type="presOf" srcId="{9897CCB4-58CF-FC49-BB11-CA15A9C63E5C}" destId="{2D5507C4-6547-7548-98AA-77F6F26D0220}" srcOrd="1" destOrd="0" presId="urn:microsoft.com/office/officeart/2005/8/layout/cycle2"/>
    <dgm:cxn modelId="{3DBC2270-0B2F-B44D-B5F0-C21A00A9630E}" type="presOf" srcId="{513B28B3-35B9-674C-A676-62BA61424FCA}" destId="{477107B5-D71B-9844-8465-61A10844F10D}" srcOrd="0" destOrd="0" presId="urn:microsoft.com/office/officeart/2005/8/layout/cycle2"/>
    <dgm:cxn modelId="{2199115D-1156-0749-91EC-61282C39A575}" type="presOf" srcId="{44C295E5-6EB9-244D-A04B-1F4199F19B22}" destId="{6D7CC7B8-3264-1646-9298-353031DE3DF0}" srcOrd="0" destOrd="0" presId="urn:microsoft.com/office/officeart/2005/8/layout/cycle2"/>
    <dgm:cxn modelId="{99421A0C-55DE-894E-B2F2-7C1F4E9B8319}" type="presOf" srcId="{C4F12A70-C7A0-7C4D-8E36-4BC903AF843D}" destId="{E0F63B12-48AD-3F43-B1FE-FC179FB2E9E9}" srcOrd="1" destOrd="0" presId="urn:microsoft.com/office/officeart/2005/8/layout/cycle2"/>
    <dgm:cxn modelId="{4F701660-7E41-7247-B45A-052688B11D6D}" type="presOf" srcId="{4F8E1727-2174-FF4A-A162-BAEECE840417}" destId="{B1CA918C-9D46-AF45-A119-BD2BACEF0FD2}" srcOrd="0" destOrd="0" presId="urn:microsoft.com/office/officeart/2005/8/layout/cycle2"/>
    <dgm:cxn modelId="{B68A7119-CAD8-A449-855C-6427F66AA4B6}" srcId="{C6678133-D347-7143-8D18-E41CBD56C325}" destId="{72B4A5BB-58C1-844F-9A9B-C74D8640CDDB}" srcOrd="4" destOrd="0" parTransId="{54F92297-1136-BB43-9EFA-8FD21E3D6C1B}" sibTransId="{4F8E1727-2174-FF4A-A162-BAEECE840417}"/>
    <dgm:cxn modelId="{2EBB89DE-138C-2849-82C6-C6B835AC7ABC}" srcId="{C6678133-D347-7143-8D18-E41CBD56C325}" destId="{5510BDB5-9406-B84D-8271-9F046C5DBE79}" srcOrd="2" destOrd="0" parTransId="{82D3044C-0C77-C34E-B4C1-B3D37CBBE2F7}" sibTransId="{C4F12A70-C7A0-7C4D-8E36-4BC903AF843D}"/>
    <dgm:cxn modelId="{1029DB9E-16E9-904E-8988-2C6B7A4FF7DF}" type="presOf" srcId="{5FF94282-E30F-964D-A422-CEB578540610}" destId="{966D6A59-CD4D-2446-BF59-755AA7179A29}" srcOrd="0" destOrd="0" presId="urn:microsoft.com/office/officeart/2005/8/layout/cycle2"/>
    <dgm:cxn modelId="{4297AB98-DC20-D540-A430-8BD376235BDF}" type="presOf" srcId="{9897CCB4-58CF-FC49-BB11-CA15A9C63E5C}" destId="{0C40D85D-2E83-F84F-ABCA-F761AD8AE84D}" srcOrd="0" destOrd="0" presId="urn:microsoft.com/office/officeart/2005/8/layout/cycle2"/>
    <dgm:cxn modelId="{7536CEB9-850F-A047-A8C9-81125157DF05}" type="presOf" srcId="{541CD716-EED1-9945-B883-E432828BF42C}" destId="{307A5D3E-C274-6E4D-9275-7353EED07E53}" srcOrd="1" destOrd="0" presId="urn:microsoft.com/office/officeart/2005/8/layout/cycle2"/>
    <dgm:cxn modelId="{F36313DA-17D1-AB49-B2FD-9DED9FF13B5E}" type="presOf" srcId="{E1002681-8E8D-C446-970A-FCA44F6021E0}" destId="{8FB39D7B-D336-6848-9774-A6A5ECC56419}" srcOrd="1" destOrd="0" presId="urn:microsoft.com/office/officeart/2005/8/layout/cycle2"/>
    <dgm:cxn modelId="{BA80AE16-5C0D-7D4B-AD76-0E26CF18755D}" srcId="{C6678133-D347-7143-8D18-E41CBD56C325}" destId="{44C295E5-6EB9-244D-A04B-1F4199F19B22}" srcOrd="0" destOrd="0" parTransId="{96B84F32-74DC-B04D-880B-173627FC3DF8}" sibTransId="{5CA855C8-1ABF-0045-A0D2-80C950F1073A}"/>
    <dgm:cxn modelId="{30CBB1A6-FFD3-AC42-B3B6-737AEB69986F}" type="presOf" srcId="{541CD716-EED1-9945-B883-E432828BF42C}" destId="{196EEA04-BBCA-C84B-8EBB-36EA6A69273E}" srcOrd="0" destOrd="0" presId="urn:microsoft.com/office/officeart/2005/8/layout/cycle2"/>
    <dgm:cxn modelId="{1F3EB520-6E2F-C841-9330-E2081F077BE5}" type="presOf" srcId="{D622955F-64E9-BA44-BBA9-C140BB1B911C}" destId="{914A93D3-090A-4046-A779-230752919BF3}" srcOrd="0" destOrd="0" presId="urn:microsoft.com/office/officeart/2005/8/layout/cycle2"/>
    <dgm:cxn modelId="{BEBE1476-28D0-AA4B-B371-84F944C95620}" srcId="{C6678133-D347-7143-8D18-E41CBD56C325}" destId="{E7E95813-624E-C145-89F4-355540D714AE}" srcOrd="1" destOrd="0" parTransId="{DCD9F520-8A78-2A43-9F0F-D8A8776E7FA0}" sibTransId="{E1002681-8E8D-C446-970A-FCA44F6021E0}"/>
    <dgm:cxn modelId="{4DFF60A0-C1D4-4649-9BFC-04BC5C3CBED0}" srcId="{C6678133-D347-7143-8D18-E41CBD56C325}" destId="{513B28B3-35B9-674C-A676-62BA61424FCA}" srcOrd="7" destOrd="0" parTransId="{427561E7-F13D-4B43-99D7-849B23A02A0B}" sibTransId="{541CD716-EED1-9945-B883-E432828BF42C}"/>
    <dgm:cxn modelId="{AB306689-D66C-F547-9202-C19C9055DB25}" srcId="{C6678133-D347-7143-8D18-E41CBD56C325}" destId="{5FF94282-E30F-964D-A422-CEB578540610}" srcOrd="8" destOrd="0" parTransId="{1844352C-6691-C041-94AB-1D7114A7BC33}" sibTransId="{00014418-A1F6-5A44-B11F-4E54D6EB02BA}"/>
    <dgm:cxn modelId="{A4003944-8D69-AD48-BE6D-6FD637BBC32E}" type="presOf" srcId="{00014418-A1F6-5A44-B11F-4E54D6EB02BA}" destId="{810136DF-5399-3745-8D72-DD7CD187DBF3}" srcOrd="0" destOrd="0" presId="urn:microsoft.com/office/officeart/2005/8/layout/cycle2"/>
    <dgm:cxn modelId="{27F811D0-94E0-894B-B9DC-B98A474C246C}" type="presOf" srcId="{4F8E1727-2174-FF4A-A162-BAEECE840417}" destId="{D9D0A866-B1A4-CD41-A7FE-C5FD5B595606}" srcOrd="1" destOrd="0" presId="urn:microsoft.com/office/officeart/2005/8/layout/cycle2"/>
    <dgm:cxn modelId="{CB33BA20-1F18-8B4A-A0F0-F72AF33BFEF8}" type="presOf" srcId="{B2D14630-2FB2-9C43-9442-265D331A343A}" destId="{C08AD8C3-D95C-9F4B-989A-0314F27C902B}" srcOrd="0" destOrd="0" presId="urn:microsoft.com/office/officeart/2005/8/layout/cycle2"/>
    <dgm:cxn modelId="{AA3B805B-BC3F-E34D-AF2C-73B4DDF42561}" srcId="{C6678133-D347-7143-8D18-E41CBD56C325}" destId="{CFBDE060-B0FA-1E47-8516-21881B89C049}" srcOrd="6" destOrd="0" parTransId="{7AD45C11-48EA-5146-BCDE-3ED9F576CAD7}" sibTransId="{4756BB74-D56D-DA47-9786-6EAC588675E3}"/>
    <dgm:cxn modelId="{9F6E4512-3771-4A4C-967A-D17EAD923EB6}" type="presOf" srcId="{5510BDB5-9406-B84D-8271-9F046C5DBE79}" destId="{A759723A-A084-3E4D-BBC9-15C4A666A03D}" srcOrd="0" destOrd="0" presId="urn:microsoft.com/office/officeart/2005/8/layout/cycle2"/>
    <dgm:cxn modelId="{8C157179-5574-C64C-B88A-D5D0C967044C}" type="presOf" srcId="{2A9EB680-FCF1-0E4D-846A-B91BA44C05AA}" destId="{4A06FA88-4B05-5643-B43F-C679B494D134}" srcOrd="0" destOrd="0" presId="urn:microsoft.com/office/officeart/2005/8/layout/cycle2"/>
    <dgm:cxn modelId="{4CB8F932-3059-8545-8593-FB03D665722D}" type="presOf" srcId="{00014418-A1F6-5A44-B11F-4E54D6EB02BA}" destId="{7B888266-96D2-8D4A-89F2-17E51AC15F15}" srcOrd="1" destOrd="0" presId="urn:microsoft.com/office/officeart/2005/8/layout/cycle2"/>
    <dgm:cxn modelId="{6F629067-603A-FE49-985B-80F38A5CDCFE}" type="presOf" srcId="{C4F12A70-C7A0-7C4D-8E36-4BC903AF843D}" destId="{82DCCA3C-847A-C44B-9A73-FC0219D7808A}" srcOrd="0" destOrd="0" presId="urn:microsoft.com/office/officeart/2005/8/layout/cycle2"/>
    <dgm:cxn modelId="{22018093-8C19-994E-9A6F-CF0CF3ABDD75}" type="presOf" srcId="{72B4A5BB-58C1-844F-9A9B-C74D8640CDDB}" destId="{4A3E68EB-C565-0644-9E41-B207C453A310}" srcOrd="0" destOrd="0" presId="urn:microsoft.com/office/officeart/2005/8/layout/cycle2"/>
    <dgm:cxn modelId="{179717D9-DFEF-DA49-B23D-AB27C7571C48}" type="presOf" srcId="{5CA855C8-1ABF-0045-A0D2-80C950F1073A}" destId="{6B90341C-425F-0B48-B9F2-64D73134BE09}" srcOrd="0" destOrd="0" presId="urn:microsoft.com/office/officeart/2005/8/layout/cycle2"/>
    <dgm:cxn modelId="{C9FF7D19-5D65-D54B-B107-D535F44D2534}" srcId="{C6678133-D347-7143-8D18-E41CBD56C325}" destId="{D622955F-64E9-BA44-BBA9-C140BB1B911C}" srcOrd="5" destOrd="0" parTransId="{9400256C-9856-7D44-80C0-7BB82F437D01}" sibTransId="{B2D14630-2FB2-9C43-9442-265D331A343A}"/>
    <dgm:cxn modelId="{4A1D8936-79DD-8447-85B7-6ACD94A6692A}" type="presOf" srcId="{E7E95813-624E-C145-89F4-355540D714AE}" destId="{43254563-29D6-EE4C-B7D6-3CCA579511E2}" srcOrd="0" destOrd="0" presId="urn:microsoft.com/office/officeart/2005/8/layout/cycle2"/>
    <dgm:cxn modelId="{B5FE867A-CFF8-E04D-8B2C-A6475175EBEB}" type="presOf" srcId="{C6678133-D347-7143-8D18-E41CBD56C325}" destId="{D9410F8C-BAAE-D942-92B0-63A7F9E2F198}" srcOrd="0" destOrd="0" presId="urn:microsoft.com/office/officeart/2005/8/layout/cycle2"/>
    <dgm:cxn modelId="{08862EB9-DCB6-6843-B01E-EDDF688632E8}" type="presOf" srcId="{B2D14630-2FB2-9C43-9442-265D331A343A}" destId="{8D1BA986-30A8-1F4C-983A-EFB784C9CA75}" srcOrd="1" destOrd="0" presId="urn:microsoft.com/office/officeart/2005/8/layout/cycle2"/>
    <dgm:cxn modelId="{A213085F-4041-7141-8996-758F585B2B50}" type="presParOf" srcId="{D9410F8C-BAAE-D942-92B0-63A7F9E2F198}" destId="{6D7CC7B8-3264-1646-9298-353031DE3DF0}" srcOrd="0" destOrd="0" presId="urn:microsoft.com/office/officeart/2005/8/layout/cycle2"/>
    <dgm:cxn modelId="{323A7AB9-3796-4D46-AB15-F46722BB8555}" type="presParOf" srcId="{D9410F8C-BAAE-D942-92B0-63A7F9E2F198}" destId="{6B90341C-425F-0B48-B9F2-64D73134BE09}" srcOrd="1" destOrd="0" presId="urn:microsoft.com/office/officeart/2005/8/layout/cycle2"/>
    <dgm:cxn modelId="{8538A612-2D3D-3E4F-A353-029377980525}" type="presParOf" srcId="{6B90341C-425F-0B48-B9F2-64D73134BE09}" destId="{0C898517-215E-5748-9692-DCD0DC0397EA}" srcOrd="0" destOrd="0" presId="urn:microsoft.com/office/officeart/2005/8/layout/cycle2"/>
    <dgm:cxn modelId="{BBD20D35-0222-584C-BBFC-10BC49021F51}" type="presParOf" srcId="{D9410F8C-BAAE-D942-92B0-63A7F9E2F198}" destId="{43254563-29D6-EE4C-B7D6-3CCA579511E2}" srcOrd="2" destOrd="0" presId="urn:microsoft.com/office/officeart/2005/8/layout/cycle2"/>
    <dgm:cxn modelId="{8655BAAE-61FA-4D4E-8008-327E25873720}" type="presParOf" srcId="{D9410F8C-BAAE-D942-92B0-63A7F9E2F198}" destId="{0A4E8B71-46B0-7844-BB77-D528E98D7289}" srcOrd="3" destOrd="0" presId="urn:microsoft.com/office/officeart/2005/8/layout/cycle2"/>
    <dgm:cxn modelId="{98480332-A013-6640-BC1C-9F481EBC9A0D}" type="presParOf" srcId="{0A4E8B71-46B0-7844-BB77-D528E98D7289}" destId="{8FB39D7B-D336-6848-9774-A6A5ECC56419}" srcOrd="0" destOrd="0" presId="urn:microsoft.com/office/officeart/2005/8/layout/cycle2"/>
    <dgm:cxn modelId="{B940EDBF-40F7-AE49-989A-98569870BF84}" type="presParOf" srcId="{D9410F8C-BAAE-D942-92B0-63A7F9E2F198}" destId="{A759723A-A084-3E4D-BBC9-15C4A666A03D}" srcOrd="4" destOrd="0" presId="urn:microsoft.com/office/officeart/2005/8/layout/cycle2"/>
    <dgm:cxn modelId="{111F790F-9894-C848-A3ED-D337711CCB8B}" type="presParOf" srcId="{D9410F8C-BAAE-D942-92B0-63A7F9E2F198}" destId="{82DCCA3C-847A-C44B-9A73-FC0219D7808A}" srcOrd="5" destOrd="0" presId="urn:microsoft.com/office/officeart/2005/8/layout/cycle2"/>
    <dgm:cxn modelId="{022520FD-B9A9-414B-811D-D22887C77454}" type="presParOf" srcId="{82DCCA3C-847A-C44B-9A73-FC0219D7808A}" destId="{E0F63B12-48AD-3F43-B1FE-FC179FB2E9E9}" srcOrd="0" destOrd="0" presId="urn:microsoft.com/office/officeart/2005/8/layout/cycle2"/>
    <dgm:cxn modelId="{A4D23C98-F337-9B44-B394-AD2C4D3DF09F}" type="presParOf" srcId="{D9410F8C-BAAE-D942-92B0-63A7F9E2F198}" destId="{4A06FA88-4B05-5643-B43F-C679B494D134}" srcOrd="6" destOrd="0" presId="urn:microsoft.com/office/officeart/2005/8/layout/cycle2"/>
    <dgm:cxn modelId="{E07885C3-89B5-5448-B584-6323AC21C07D}" type="presParOf" srcId="{D9410F8C-BAAE-D942-92B0-63A7F9E2F198}" destId="{0C40D85D-2E83-F84F-ABCA-F761AD8AE84D}" srcOrd="7" destOrd="0" presId="urn:microsoft.com/office/officeart/2005/8/layout/cycle2"/>
    <dgm:cxn modelId="{E5FD2C04-9528-5C4C-A6A1-70AFA9AAADC8}" type="presParOf" srcId="{0C40D85D-2E83-F84F-ABCA-F761AD8AE84D}" destId="{2D5507C4-6547-7548-98AA-77F6F26D0220}" srcOrd="0" destOrd="0" presId="urn:microsoft.com/office/officeart/2005/8/layout/cycle2"/>
    <dgm:cxn modelId="{F43B35CB-ABFA-AF49-9319-967696F32B1F}" type="presParOf" srcId="{D9410F8C-BAAE-D942-92B0-63A7F9E2F198}" destId="{4A3E68EB-C565-0644-9E41-B207C453A310}" srcOrd="8" destOrd="0" presId="urn:microsoft.com/office/officeart/2005/8/layout/cycle2"/>
    <dgm:cxn modelId="{DDD6F342-D67A-204D-BC9E-9D41D4EC2033}" type="presParOf" srcId="{D9410F8C-BAAE-D942-92B0-63A7F9E2F198}" destId="{B1CA918C-9D46-AF45-A119-BD2BACEF0FD2}" srcOrd="9" destOrd="0" presId="urn:microsoft.com/office/officeart/2005/8/layout/cycle2"/>
    <dgm:cxn modelId="{C292E7F3-45EF-BF4F-9170-3817F7821D2F}" type="presParOf" srcId="{B1CA918C-9D46-AF45-A119-BD2BACEF0FD2}" destId="{D9D0A866-B1A4-CD41-A7FE-C5FD5B595606}" srcOrd="0" destOrd="0" presId="urn:microsoft.com/office/officeart/2005/8/layout/cycle2"/>
    <dgm:cxn modelId="{695A0E7F-4164-5C44-AE35-D4283DC43B39}" type="presParOf" srcId="{D9410F8C-BAAE-D942-92B0-63A7F9E2F198}" destId="{914A93D3-090A-4046-A779-230752919BF3}" srcOrd="10" destOrd="0" presId="urn:microsoft.com/office/officeart/2005/8/layout/cycle2"/>
    <dgm:cxn modelId="{C0E9AB59-147D-504C-98F3-136CE016539C}" type="presParOf" srcId="{D9410F8C-BAAE-D942-92B0-63A7F9E2F198}" destId="{C08AD8C3-D95C-9F4B-989A-0314F27C902B}" srcOrd="11" destOrd="0" presId="urn:microsoft.com/office/officeart/2005/8/layout/cycle2"/>
    <dgm:cxn modelId="{89A8F52D-8190-DE42-B294-73BF3F30D7C3}" type="presParOf" srcId="{C08AD8C3-D95C-9F4B-989A-0314F27C902B}" destId="{8D1BA986-30A8-1F4C-983A-EFB784C9CA75}" srcOrd="0" destOrd="0" presId="urn:microsoft.com/office/officeart/2005/8/layout/cycle2"/>
    <dgm:cxn modelId="{A9AB7E00-7103-5645-9D94-6D1E3D48F223}" type="presParOf" srcId="{D9410F8C-BAAE-D942-92B0-63A7F9E2F198}" destId="{21ED92DA-16A0-2E4A-AE7C-65F91FE85F49}" srcOrd="12" destOrd="0" presId="urn:microsoft.com/office/officeart/2005/8/layout/cycle2"/>
    <dgm:cxn modelId="{D02A5285-D4A2-7447-8082-9DC7D0827DC6}" type="presParOf" srcId="{D9410F8C-BAAE-D942-92B0-63A7F9E2F198}" destId="{6FE49AEF-E220-F34C-ACFD-681A5557086C}" srcOrd="13" destOrd="0" presId="urn:microsoft.com/office/officeart/2005/8/layout/cycle2"/>
    <dgm:cxn modelId="{5E97A69F-478F-4F4C-9A4E-DD280E7FBD69}" type="presParOf" srcId="{6FE49AEF-E220-F34C-ACFD-681A5557086C}" destId="{4D51B20F-A967-D848-8A33-AEBF5E5318DA}" srcOrd="0" destOrd="0" presId="urn:microsoft.com/office/officeart/2005/8/layout/cycle2"/>
    <dgm:cxn modelId="{2A3CBEC4-2C9F-F74C-8899-6BC169E73166}" type="presParOf" srcId="{D9410F8C-BAAE-D942-92B0-63A7F9E2F198}" destId="{477107B5-D71B-9844-8465-61A10844F10D}" srcOrd="14" destOrd="0" presId="urn:microsoft.com/office/officeart/2005/8/layout/cycle2"/>
    <dgm:cxn modelId="{70344FA7-5B63-3946-A4DD-11B4D589BAF9}" type="presParOf" srcId="{D9410F8C-BAAE-D942-92B0-63A7F9E2F198}" destId="{196EEA04-BBCA-C84B-8EBB-36EA6A69273E}" srcOrd="15" destOrd="0" presId="urn:microsoft.com/office/officeart/2005/8/layout/cycle2"/>
    <dgm:cxn modelId="{F841E0C0-E3FD-E04C-99CF-631762B28951}" type="presParOf" srcId="{196EEA04-BBCA-C84B-8EBB-36EA6A69273E}" destId="{307A5D3E-C274-6E4D-9275-7353EED07E53}" srcOrd="0" destOrd="0" presId="urn:microsoft.com/office/officeart/2005/8/layout/cycle2"/>
    <dgm:cxn modelId="{E3930716-CBE4-FE4D-BD53-AC7FD6D8DE48}" type="presParOf" srcId="{D9410F8C-BAAE-D942-92B0-63A7F9E2F198}" destId="{966D6A59-CD4D-2446-BF59-755AA7179A29}" srcOrd="16" destOrd="0" presId="urn:microsoft.com/office/officeart/2005/8/layout/cycle2"/>
    <dgm:cxn modelId="{4654F43D-21D5-864F-8CA2-A71D4D43DD2B}" type="presParOf" srcId="{D9410F8C-BAAE-D942-92B0-63A7F9E2F198}" destId="{810136DF-5399-3745-8D72-DD7CD187DBF3}" srcOrd="17" destOrd="0" presId="urn:microsoft.com/office/officeart/2005/8/layout/cycle2"/>
    <dgm:cxn modelId="{FA30FD20-1890-754C-990C-B3C738B1E32A}" type="presParOf" srcId="{810136DF-5399-3745-8D72-DD7CD187DBF3}" destId="{7B888266-96D2-8D4A-89F2-17E51AC15F15}"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F0025C-C94F-6248-AD46-6645AD9C8229}">
      <dsp:nvSpPr>
        <dsp:cNvPr id="0" name=""/>
        <dsp:cNvSpPr/>
      </dsp:nvSpPr>
      <dsp:spPr>
        <a:xfrm>
          <a:off x="4499673" y="-35221"/>
          <a:ext cx="1495853" cy="891275"/>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Takeaways</a:t>
          </a:r>
        </a:p>
      </dsp:txBody>
      <dsp:txXfrm>
        <a:off x="4499673" y="-35221"/>
        <a:ext cx="1495853" cy="891275"/>
      </dsp:txXfrm>
    </dsp:sp>
    <dsp:sp modelId="{FC3DB6F1-C40A-D144-8345-3B7865325040}">
      <dsp:nvSpPr>
        <dsp:cNvPr id="0" name=""/>
        <dsp:cNvSpPr/>
      </dsp:nvSpPr>
      <dsp:spPr>
        <a:xfrm>
          <a:off x="3243023" y="410416"/>
          <a:ext cx="4009153" cy="4009153"/>
        </a:xfrm>
        <a:custGeom>
          <a:avLst/>
          <a:gdLst/>
          <a:ahLst/>
          <a:cxnLst/>
          <a:rect l="0" t="0" r="0" b="0"/>
          <a:pathLst>
            <a:path>
              <a:moveTo>
                <a:pt x="2758179" y="147048"/>
              </a:moveTo>
              <a:arcTo wR="2004576" hR="2004576" stAng="17524949" swAng="103294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72C43ED-2F1B-F34C-B0C2-A49E49939D4D}">
      <dsp:nvSpPr>
        <dsp:cNvPr id="0" name=""/>
        <dsp:cNvSpPr/>
      </dsp:nvSpPr>
      <dsp:spPr>
        <a:xfrm>
          <a:off x="6144959" y="867617"/>
          <a:ext cx="1677311" cy="1090175"/>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Fast-food outlets</a:t>
          </a:r>
        </a:p>
      </dsp:txBody>
      <dsp:txXfrm>
        <a:off x="6144959" y="867617"/>
        <a:ext cx="1677311" cy="1090175"/>
      </dsp:txXfrm>
    </dsp:sp>
    <dsp:sp modelId="{B5744FE2-8DAD-E64E-BA27-92ECDE2E2723}">
      <dsp:nvSpPr>
        <dsp:cNvPr id="0" name=""/>
        <dsp:cNvSpPr/>
      </dsp:nvSpPr>
      <dsp:spPr>
        <a:xfrm>
          <a:off x="3243975" y="414462"/>
          <a:ext cx="4009153" cy="4009153"/>
        </a:xfrm>
        <a:custGeom>
          <a:avLst/>
          <a:gdLst/>
          <a:ahLst/>
          <a:cxnLst/>
          <a:rect l="0" t="0" r="0" b="0"/>
          <a:pathLst>
            <a:path>
              <a:moveTo>
                <a:pt x="3956866" y="1549722"/>
              </a:moveTo>
              <a:arcTo wR="2004576" hR="2004576" stAng="20813095" swAng="110867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061BA9-A355-144C-AAFC-4CADC36C729A}">
      <dsp:nvSpPr>
        <dsp:cNvPr id="0" name=""/>
        <dsp:cNvSpPr/>
      </dsp:nvSpPr>
      <dsp:spPr>
        <a:xfrm>
          <a:off x="6209153" y="2612926"/>
          <a:ext cx="1840753" cy="992738"/>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Popular catering</a:t>
          </a:r>
        </a:p>
      </dsp:txBody>
      <dsp:txXfrm>
        <a:off x="6209153" y="2612926"/>
        <a:ext cx="1840753" cy="992738"/>
      </dsp:txXfrm>
    </dsp:sp>
    <dsp:sp modelId="{2E102593-0902-8B47-A50E-AF176E81CBFF}">
      <dsp:nvSpPr>
        <dsp:cNvPr id="0" name=""/>
        <dsp:cNvSpPr/>
      </dsp:nvSpPr>
      <dsp:spPr>
        <a:xfrm>
          <a:off x="3258203" y="392331"/>
          <a:ext cx="4009153" cy="4009153"/>
        </a:xfrm>
        <a:custGeom>
          <a:avLst/>
          <a:gdLst/>
          <a:ahLst/>
          <a:cxnLst/>
          <a:rect l="0" t="0" r="0" b="0"/>
          <a:pathLst>
            <a:path>
              <a:moveTo>
                <a:pt x="3598233" y="3220548"/>
              </a:moveTo>
              <a:arcTo wR="2004576" hR="2004576" stAng="2240634" swAng="15359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E60300-2B5D-B348-A8BA-1C1AF20F571A}">
      <dsp:nvSpPr>
        <dsp:cNvPr id="0" name=""/>
        <dsp:cNvSpPr/>
      </dsp:nvSpPr>
      <dsp:spPr>
        <a:xfrm>
          <a:off x="4529971" y="3928219"/>
          <a:ext cx="1636578" cy="959258"/>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Mainstream catering</a:t>
          </a:r>
        </a:p>
      </dsp:txBody>
      <dsp:txXfrm>
        <a:off x="4529971" y="3928219"/>
        <a:ext cx="1636578" cy="959258"/>
      </dsp:txXfrm>
    </dsp:sp>
    <dsp:sp modelId="{A8C3B5AC-A062-254E-806A-BB627E31CD05}">
      <dsp:nvSpPr>
        <dsp:cNvPr id="0" name=""/>
        <dsp:cNvSpPr/>
      </dsp:nvSpPr>
      <dsp:spPr>
        <a:xfrm>
          <a:off x="3365080" y="452065"/>
          <a:ext cx="4009153" cy="4009153"/>
        </a:xfrm>
        <a:custGeom>
          <a:avLst/>
          <a:gdLst/>
          <a:ahLst/>
          <a:cxnLst/>
          <a:rect l="0" t="0" r="0" b="0"/>
          <a:pathLst>
            <a:path>
              <a:moveTo>
                <a:pt x="1155998" y="3820683"/>
              </a:moveTo>
              <a:arcTo wR="2004576" hR="2004576" stAng="6902665" swAng="16651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4C94AC-8406-D442-97D6-5579F092B296}">
      <dsp:nvSpPr>
        <dsp:cNvPr id="0" name=""/>
        <dsp:cNvSpPr/>
      </dsp:nvSpPr>
      <dsp:spPr>
        <a:xfrm>
          <a:off x="2529549" y="2493780"/>
          <a:ext cx="1799955" cy="1167068"/>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Fine dining</a:t>
          </a:r>
        </a:p>
      </dsp:txBody>
      <dsp:txXfrm>
        <a:off x="2529549" y="2493780"/>
        <a:ext cx="1799955" cy="1167068"/>
      </dsp:txXfrm>
    </dsp:sp>
    <dsp:sp modelId="{3C48223E-2C28-0449-A529-3C3AF93185AC}">
      <dsp:nvSpPr>
        <dsp:cNvPr id="0" name=""/>
        <dsp:cNvSpPr/>
      </dsp:nvSpPr>
      <dsp:spPr>
        <a:xfrm>
          <a:off x="3282284" y="132664"/>
          <a:ext cx="4009153" cy="4009153"/>
        </a:xfrm>
        <a:custGeom>
          <a:avLst/>
          <a:gdLst/>
          <a:ahLst/>
          <a:cxnLst/>
          <a:rect l="0" t="0" r="0" b="0"/>
          <a:pathLst>
            <a:path>
              <a:moveTo>
                <a:pt x="31082" y="2356211"/>
              </a:moveTo>
              <a:arcTo wR="2004576" hR="2004576" stAng="10193828" swAng="8396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3ECD92-2324-C041-9DAA-73DD8E9732CD}">
      <dsp:nvSpPr>
        <dsp:cNvPr id="0" name=""/>
        <dsp:cNvSpPr/>
      </dsp:nvSpPr>
      <dsp:spPr>
        <a:xfrm>
          <a:off x="2611608" y="829170"/>
          <a:ext cx="1799955" cy="1167068"/>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Pubs</a:t>
          </a:r>
          <a:r>
            <a:rPr lang="en-US" sz="2100" b="1" kern="1200" baseline="0" dirty="0">
              <a:solidFill>
                <a:schemeClr val="tx1"/>
              </a:solidFill>
            </a:rPr>
            <a:t> and bars</a:t>
          </a:r>
          <a:endParaRPr lang="en-US" sz="2100" b="1" kern="1200" dirty="0">
            <a:solidFill>
              <a:schemeClr val="tx1"/>
            </a:solidFill>
          </a:endParaRPr>
        </a:p>
      </dsp:txBody>
      <dsp:txXfrm>
        <a:off x="2611608" y="829170"/>
        <a:ext cx="1799955" cy="1167068"/>
      </dsp:txXfrm>
    </dsp:sp>
    <dsp:sp modelId="{EF2F88D4-FF7B-EF4B-AEFC-9A6BE88CE3AD}">
      <dsp:nvSpPr>
        <dsp:cNvPr id="0" name=""/>
        <dsp:cNvSpPr/>
      </dsp:nvSpPr>
      <dsp:spPr>
        <a:xfrm>
          <a:off x="3243023" y="410416"/>
          <a:ext cx="4009153" cy="4009153"/>
        </a:xfrm>
        <a:custGeom>
          <a:avLst/>
          <a:gdLst/>
          <a:ahLst/>
          <a:cxnLst/>
          <a:rect l="0" t="0" r="0" b="0"/>
          <a:pathLst>
            <a:path>
              <a:moveTo>
                <a:pt x="782771" y="415388"/>
              </a:moveTo>
              <a:arcTo wR="2004576" hR="2004576" stAng="13946764" swAng="9293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A38C51-C226-CA4B-BE8C-B910BAEBA748}">
      <dsp:nvSpPr>
        <dsp:cNvPr id="0" name=""/>
        <dsp:cNvSpPr/>
      </dsp:nvSpPr>
      <dsp:spPr>
        <a:xfrm>
          <a:off x="4544094" y="1266"/>
          <a:ext cx="1427410" cy="92781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Hospitals</a:t>
          </a:r>
        </a:p>
      </dsp:txBody>
      <dsp:txXfrm>
        <a:off x="4544094" y="1266"/>
        <a:ext cx="1427410" cy="927816"/>
      </dsp:txXfrm>
    </dsp:sp>
    <dsp:sp modelId="{5DB4DCE0-D8E7-5A4B-90F2-E520B92C8E75}">
      <dsp:nvSpPr>
        <dsp:cNvPr id="0" name=""/>
        <dsp:cNvSpPr/>
      </dsp:nvSpPr>
      <dsp:spPr>
        <a:xfrm>
          <a:off x="3400996" y="465174"/>
          <a:ext cx="3713607" cy="3713607"/>
        </a:xfrm>
        <a:custGeom>
          <a:avLst/>
          <a:gdLst/>
          <a:ahLst/>
          <a:cxnLst/>
          <a:rect l="0" t="0" r="0" b="0"/>
          <a:pathLst>
            <a:path>
              <a:moveTo>
                <a:pt x="2580354" y="146775"/>
              </a:moveTo>
              <a:arcTo wR="1856803" hR="1856803" stAng="17576057" swAng="19655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FA41EE-771A-C141-9E82-B8C8F9E2B6D7}">
      <dsp:nvSpPr>
        <dsp:cNvPr id="0" name=""/>
        <dsp:cNvSpPr/>
      </dsp:nvSpPr>
      <dsp:spPr>
        <a:xfrm>
          <a:off x="6310020" y="1284286"/>
          <a:ext cx="1427410" cy="92781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Prisons</a:t>
          </a:r>
        </a:p>
      </dsp:txBody>
      <dsp:txXfrm>
        <a:off x="6310020" y="1284286"/>
        <a:ext cx="1427410" cy="927816"/>
      </dsp:txXfrm>
    </dsp:sp>
    <dsp:sp modelId="{4D798C90-04AA-9841-9C3F-412ADB14A9FB}">
      <dsp:nvSpPr>
        <dsp:cNvPr id="0" name=""/>
        <dsp:cNvSpPr/>
      </dsp:nvSpPr>
      <dsp:spPr>
        <a:xfrm>
          <a:off x="3400996" y="465174"/>
          <a:ext cx="3713607" cy="3713607"/>
        </a:xfrm>
        <a:custGeom>
          <a:avLst/>
          <a:gdLst/>
          <a:ahLst/>
          <a:cxnLst/>
          <a:rect l="0" t="0" r="0" b="0"/>
          <a:pathLst>
            <a:path>
              <a:moveTo>
                <a:pt x="3711020" y="1758813"/>
              </a:moveTo>
              <a:arcTo wR="1856803" hR="1856803" stAng="21418493" swAng="21993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92A8F6-7D70-6F4F-AF1C-2F6AEDA46E5B}">
      <dsp:nvSpPr>
        <dsp:cNvPr id="0" name=""/>
        <dsp:cNvSpPr/>
      </dsp:nvSpPr>
      <dsp:spPr>
        <a:xfrm>
          <a:off x="5635496" y="3360256"/>
          <a:ext cx="1427410" cy="92781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Care homes</a:t>
          </a:r>
        </a:p>
      </dsp:txBody>
      <dsp:txXfrm>
        <a:off x="5635496" y="3360256"/>
        <a:ext cx="1427410" cy="927816"/>
      </dsp:txXfrm>
    </dsp:sp>
    <dsp:sp modelId="{BDDAA689-6FF7-8549-BDB1-5A685104DC94}">
      <dsp:nvSpPr>
        <dsp:cNvPr id="0" name=""/>
        <dsp:cNvSpPr/>
      </dsp:nvSpPr>
      <dsp:spPr>
        <a:xfrm>
          <a:off x="3400996" y="465174"/>
          <a:ext cx="3713607" cy="3713607"/>
        </a:xfrm>
        <a:custGeom>
          <a:avLst/>
          <a:gdLst/>
          <a:ahLst/>
          <a:cxnLst/>
          <a:rect l="0" t="0" r="0" b="0"/>
          <a:pathLst>
            <a:path>
              <a:moveTo>
                <a:pt x="2227101" y="3676309"/>
              </a:moveTo>
              <a:arcTo wR="1856803" hR="1856803" stAng="4709791" swAng="138041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400054-F755-FC4C-9C79-216BF77E633C}">
      <dsp:nvSpPr>
        <dsp:cNvPr id="0" name=""/>
        <dsp:cNvSpPr/>
      </dsp:nvSpPr>
      <dsp:spPr>
        <a:xfrm>
          <a:off x="3452692" y="3360256"/>
          <a:ext cx="1427410" cy="92781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Schools</a:t>
          </a:r>
        </a:p>
      </dsp:txBody>
      <dsp:txXfrm>
        <a:off x="3452692" y="3360256"/>
        <a:ext cx="1427410" cy="927816"/>
      </dsp:txXfrm>
    </dsp:sp>
    <dsp:sp modelId="{2C5A1EE6-9BCA-FC45-A014-5E1B9132466A}">
      <dsp:nvSpPr>
        <dsp:cNvPr id="0" name=""/>
        <dsp:cNvSpPr/>
      </dsp:nvSpPr>
      <dsp:spPr>
        <a:xfrm>
          <a:off x="3400996" y="465174"/>
          <a:ext cx="3713607" cy="3713607"/>
        </a:xfrm>
        <a:custGeom>
          <a:avLst/>
          <a:gdLst/>
          <a:ahLst/>
          <a:cxnLst/>
          <a:rect l="0" t="0" r="0" b="0"/>
          <a:pathLst>
            <a:path>
              <a:moveTo>
                <a:pt x="310796" y="2885191"/>
              </a:moveTo>
              <a:arcTo wR="1856803" hR="1856803" stAng="8782115" swAng="21993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0A1420-47ED-B84A-8C98-DE386AA5BEB2}">
      <dsp:nvSpPr>
        <dsp:cNvPr id="0" name=""/>
        <dsp:cNvSpPr/>
      </dsp:nvSpPr>
      <dsp:spPr>
        <a:xfrm>
          <a:off x="2778169" y="1284286"/>
          <a:ext cx="1427410" cy="92781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t>Social enterprise</a:t>
          </a:r>
        </a:p>
      </dsp:txBody>
      <dsp:txXfrm>
        <a:off x="2778169" y="1284286"/>
        <a:ext cx="1427410" cy="927816"/>
      </dsp:txXfrm>
    </dsp:sp>
    <dsp:sp modelId="{4155E605-D8A5-124F-B6AF-434E552DAE69}">
      <dsp:nvSpPr>
        <dsp:cNvPr id="0" name=""/>
        <dsp:cNvSpPr/>
      </dsp:nvSpPr>
      <dsp:spPr>
        <a:xfrm>
          <a:off x="3400996" y="465174"/>
          <a:ext cx="3713607" cy="3713607"/>
        </a:xfrm>
        <a:custGeom>
          <a:avLst/>
          <a:gdLst/>
          <a:ahLst/>
          <a:cxnLst/>
          <a:rect l="0" t="0" r="0" b="0"/>
          <a:pathLst>
            <a:path>
              <a:moveTo>
                <a:pt x="323018" y="810274"/>
              </a:moveTo>
              <a:arcTo wR="1856803" hR="1856803" stAng="12858385" swAng="19655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CC7B8-3264-1646-9298-353031DE3DF0}">
      <dsp:nvSpPr>
        <dsp:cNvPr id="0" name=""/>
        <dsp:cNvSpPr/>
      </dsp:nvSpPr>
      <dsp:spPr>
        <a:xfrm>
          <a:off x="4650446" y="92484"/>
          <a:ext cx="1214689" cy="12847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Hotels</a:t>
          </a:r>
        </a:p>
        <a:p>
          <a:pPr lvl="0" algn="ctr" defTabSz="800100">
            <a:lnSpc>
              <a:spcPct val="90000"/>
            </a:lnSpc>
            <a:spcBef>
              <a:spcPct val="0"/>
            </a:spcBef>
            <a:spcAft>
              <a:spcPct val="35000"/>
            </a:spcAft>
          </a:pPr>
          <a:r>
            <a:rPr lang="en-US" sz="1800" kern="1200" dirty="0"/>
            <a:t>5* to low cost</a:t>
          </a:r>
        </a:p>
      </dsp:txBody>
      <dsp:txXfrm>
        <a:off x="4650446" y="92484"/>
        <a:ext cx="1214689" cy="1284783"/>
      </dsp:txXfrm>
    </dsp:sp>
    <dsp:sp modelId="{6B90341C-425F-0B48-B9F2-64D73134BE09}">
      <dsp:nvSpPr>
        <dsp:cNvPr id="0" name=""/>
        <dsp:cNvSpPr/>
      </dsp:nvSpPr>
      <dsp:spPr>
        <a:xfrm rot="442571">
          <a:off x="6081221" y="696718"/>
          <a:ext cx="541282"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442571">
        <a:off x="6081221" y="696718"/>
        <a:ext cx="541282" cy="359580"/>
      </dsp:txXfrm>
    </dsp:sp>
    <dsp:sp modelId="{43254563-29D6-EE4C-B7D6-3CCA579511E2}">
      <dsp:nvSpPr>
        <dsp:cNvPr id="0" name=""/>
        <dsp:cNvSpPr/>
      </dsp:nvSpPr>
      <dsp:spPr>
        <a:xfrm>
          <a:off x="6868844" y="410359"/>
          <a:ext cx="1184697" cy="1219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Motels &amp; lodges</a:t>
          </a:r>
        </a:p>
      </dsp:txBody>
      <dsp:txXfrm>
        <a:off x="6868844" y="410359"/>
        <a:ext cx="1184697" cy="1219515"/>
      </dsp:txXfrm>
    </dsp:sp>
    <dsp:sp modelId="{0A4E8B71-46B0-7844-BB77-D528E98D7289}">
      <dsp:nvSpPr>
        <dsp:cNvPr id="0" name=""/>
        <dsp:cNvSpPr/>
      </dsp:nvSpPr>
      <dsp:spPr>
        <a:xfrm rot="2587786">
          <a:off x="7975811" y="1535926"/>
          <a:ext cx="455884"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587786">
        <a:off x="7975811" y="1535926"/>
        <a:ext cx="455884" cy="359580"/>
      </dsp:txXfrm>
    </dsp:sp>
    <dsp:sp modelId="{A759723A-A084-3E4D-BBC9-15C4A666A03D}">
      <dsp:nvSpPr>
        <dsp:cNvPr id="0" name=""/>
        <dsp:cNvSpPr/>
      </dsp:nvSpPr>
      <dsp:spPr>
        <a:xfrm>
          <a:off x="8330837" y="1862343"/>
          <a:ext cx="1266170" cy="1130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Guest houses, B&amp;B</a:t>
          </a:r>
        </a:p>
      </dsp:txBody>
      <dsp:txXfrm>
        <a:off x="8330837" y="1862343"/>
        <a:ext cx="1266170" cy="1130936"/>
      </dsp:txXfrm>
    </dsp:sp>
    <dsp:sp modelId="{82DCCA3C-847A-C44B-9A73-FC0219D7808A}">
      <dsp:nvSpPr>
        <dsp:cNvPr id="0" name=""/>
        <dsp:cNvSpPr/>
      </dsp:nvSpPr>
      <dsp:spPr>
        <a:xfrm rot="6247148">
          <a:off x="8649670" y="3015056"/>
          <a:ext cx="242627"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6247148">
        <a:off x="8649670" y="3015056"/>
        <a:ext cx="242627" cy="359580"/>
      </dsp:txXfrm>
    </dsp:sp>
    <dsp:sp modelId="{4A06FA88-4B05-5643-B43F-C679B494D134}">
      <dsp:nvSpPr>
        <dsp:cNvPr id="0" name=""/>
        <dsp:cNvSpPr/>
      </dsp:nvSpPr>
      <dsp:spPr>
        <a:xfrm>
          <a:off x="7920441" y="3406909"/>
          <a:ext cx="1287777" cy="1219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Air </a:t>
          </a:r>
          <a:r>
            <a:rPr lang="en-US" sz="1800" kern="1200" dirty="0" err="1"/>
            <a:t>BnB</a:t>
          </a:r>
          <a:endParaRPr lang="en-US" sz="1800" kern="1200" dirty="0"/>
        </a:p>
      </dsp:txBody>
      <dsp:txXfrm>
        <a:off x="7920441" y="3406909"/>
        <a:ext cx="1287777" cy="1219004"/>
      </dsp:txXfrm>
    </dsp:sp>
    <dsp:sp modelId="{0C40D85D-2E83-F84F-ABCA-F761AD8AE84D}">
      <dsp:nvSpPr>
        <dsp:cNvPr id="0" name=""/>
        <dsp:cNvSpPr/>
      </dsp:nvSpPr>
      <dsp:spPr>
        <a:xfrm rot="9367315">
          <a:off x="7182493" y="4316107"/>
          <a:ext cx="597392"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9367315">
        <a:off x="7182493" y="4316107"/>
        <a:ext cx="597392" cy="359580"/>
      </dsp:txXfrm>
    </dsp:sp>
    <dsp:sp modelId="{4A3E68EB-C565-0644-9E41-B207C453A310}">
      <dsp:nvSpPr>
        <dsp:cNvPr id="0" name=""/>
        <dsp:cNvSpPr/>
      </dsp:nvSpPr>
      <dsp:spPr>
        <a:xfrm>
          <a:off x="5725457" y="4373914"/>
          <a:ext cx="1284176" cy="12299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Hostels</a:t>
          </a:r>
        </a:p>
      </dsp:txBody>
      <dsp:txXfrm>
        <a:off x="5725457" y="4373914"/>
        <a:ext cx="1284176" cy="1229946"/>
      </dsp:txXfrm>
    </dsp:sp>
    <dsp:sp modelId="{B1CA918C-9D46-AF45-A119-BD2BACEF0FD2}">
      <dsp:nvSpPr>
        <dsp:cNvPr id="0" name=""/>
        <dsp:cNvSpPr/>
      </dsp:nvSpPr>
      <dsp:spPr>
        <a:xfrm rot="10773074">
          <a:off x="4976824" y="4817918"/>
          <a:ext cx="529059"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773074">
        <a:off x="4976824" y="4817918"/>
        <a:ext cx="529059" cy="359580"/>
      </dsp:txXfrm>
    </dsp:sp>
    <dsp:sp modelId="{914A93D3-090A-4046-A779-230752919BF3}">
      <dsp:nvSpPr>
        <dsp:cNvPr id="0" name=""/>
        <dsp:cNvSpPr/>
      </dsp:nvSpPr>
      <dsp:spPr>
        <a:xfrm>
          <a:off x="3567949" y="4408695"/>
          <a:ext cx="1159351" cy="1195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Holiday centres</a:t>
          </a:r>
        </a:p>
      </dsp:txBody>
      <dsp:txXfrm>
        <a:off x="3567949" y="4408695"/>
        <a:ext cx="1159351" cy="1195159"/>
      </dsp:txXfrm>
    </dsp:sp>
    <dsp:sp modelId="{C08AD8C3-D95C-9F4B-989A-0314F27C902B}">
      <dsp:nvSpPr>
        <dsp:cNvPr id="0" name=""/>
        <dsp:cNvSpPr/>
      </dsp:nvSpPr>
      <dsp:spPr>
        <a:xfrm rot="12147490">
          <a:off x="3002639" y="4446414"/>
          <a:ext cx="451032"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2147490">
        <a:off x="3002639" y="4446414"/>
        <a:ext cx="451032" cy="359580"/>
      </dsp:txXfrm>
    </dsp:sp>
    <dsp:sp modelId="{21ED92DA-16A0-2E4A-AE7C-65F91FE85F49}">
      <dsp:nvSpPr>
        <dsp:cNvPr id="0" name=""/>
        <dsp:cNvSpPr/>
      </dsp:nvSpPr>
      <dsp:spPr>
        <a:xfrm>
          <a:off x="1675999" y="3604864"/>
          <a:ext cx="1188245" cy="12506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Self catering</a:t>
          </a:r>
        </a:p>
      </dsp:txBody>
      <dsp:txXfrm>
        <a:off x="1675999" y="3604864"/>
        <a:ext cx="1188245" cy="1250657"/>
      </dsp:txXfrm>
    </dsp:sp>
    <dsp:sp modelId="{6FE49AEF-E220-F34C-ACFD-681A5557086C}">
      <dsp:nvSpPr>
        <dsp:cNvPr id="0" name=""/>
        <dsp:cNvSpPr/>
      </dsp:nvSpPr>
      <dsp:spPr>
        <a:xfrm rot="14930398">
          <a:off x="1728458" y="3144963"/>
          <a:ext cx="382387"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4930398">
        <a:off x="1728458" y="3144963"/>
        <a:ext cx="382387" cy="359580"/>
      </dsp:txXfrm>
    </dsp:sp>
    <dsp:sp modelId="{477107B5-D71B-9844-8465-61A10844F10D}">
      <dsp:nvSpPr>
        <dsp:cNvPr id="0" name=""/>
        <dsp:cNvSpPr/>
      </dsp:nvSpPr>
      <dsp:spPr>
        <a:xfrm>
          <a:off x="953521" y="1847779"/>
          <a:ext cx="1240035" cy="11655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Membership clubs</a:t>
          </a:r>
        </a:p>
      </dsp:txBody>
      <dsp:txXfrm>
        <a:off x="953521" y="1847779"/>
        <a:ext cx="1240035" cy="1165583"/>
      </dsp:txXfrm>
    </dsp:sp>
    <dsp:sp modelId="{196EEA04-BBCA-C84B-8EBB-36EA6A69273E}">
      <dsp:nvSpPr>
        <dsp:cNvPr id="0" name=""/>
        <dsp:cNvSpPr/>
      </dsp:nvSpPr>
      <dsp:spPr>
        <a:xfrm rot="19142860">
          <a:off x="2116376" y="1581524"/>
          <a:ext cx="456696"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9142860">
        <a:off x="2116376" y="1581524"/>
        <a:ext cx="456696" cy="359580"/>
      </dsp:txXfrm>
    </dsp:sp>
    <dsp:sp modelId="{966D6A59-CD4D-2446-BF59-755AA7179A29}">
      <dsp:nvSpPr>
        <dsp:cNvPr id="0" name=""/>
        <dsp:cNvSpPr/>
      </dsp:nvSpPr>
      <dsp:spPr>
        <a:xfrm>
          <a:off x="2514003" y="443630"/>
          <a:ext cx="1282205" cy="12288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a:p>
          <a:pPr lvl="0" algn="ctr" defTabSz="800100">
            <a:lnSpc>
              <a:spcPct val="90000"/>
            </a:lnSpc>
            <a:spcBef>
              <a:spcPct val="0"/>
            </a:spcBef>
            <a:spcAft>
              <a:spcPct val="35000"/>
            </a:spcAft>
          </a:pPr>
          <a:r>
            <a:rPr lang="en-US" sz="1800" kern="1200" dirty="0"/>
            <a:t>Conference centres</a:t>
          </a:r>
        </a:p>
      </dsp:txBody>
      <dsp:txXfrm>
        <a:off x="2514003" y="443630"/>
        <a:ext cx="1282205" cy="1228827"/>
      </dsp:txXfrm>
    </dsp:sp>
    <dsp:sp modelId="{810136DF-5399-3745-8D72-DD7CD187DBF3}">
      <dsp:nvSpPr>
        <dsp:cNvPr id="0" name=""/>
        <dsp:cNvSpPr/>
      </dsp:nvSpPr>
      <dsp:spPr>
        <a:xfrm rot="21075745">
          <a:off x="3976518" y="716215"/>
          <a:ext cx="465784" cy="359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21075745">
        <a:off x="3976518" y="716215"/>
        <a:ext cx="465784" cy="35958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5000D-8BF6-2548-AE31-0C5B5DBA7F6B}" type="datetimeFigureOut">
              <a:rPr lang="en-US" smtClean="0"/>
              <a:pPr/>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684FF-1718-CF46-8A4F-5E14A896AD8F}" type="slidenum">
              <a:rPr lang="en-US" smtClean="0"/>
              <a:pPr/>
              <a:t>‹Nr.›</a:t>
            </a:fld>
            <a:endParaRPr lang="en-US"/>
          </a:p>
        </p:txBody>
      </p:sp>
    </p:spTree>
    <p:extLst>
      <p:ext uri="{BB962C8B-B14F-4D97-AF65-F5344CB8AC3E}">
        <p14:creationId xmlns="" xmlns:p14="http://schemas.microsoft.com/office/powerpoint/2010/main" val="21132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684FF-1718-CF46-8A4F-5E14A896AD8F}" type="slidenum">
              <a:rPr lang="en-US" smtClean="0"/>
              <a:pPr/>
              <a:t>1</a:t>
            </a:fld>
            <a:endParaRPr lang="en-US"/>
          </a:p>
        </p:txBody>
      </p:sp>
    </p:spTree>
    <p:extLst>
      <p:ext uri="{BB962C8B-B14F-4D97-AF65-F5344CB8AC3E}">
        <p14:creationId xmlns="" xmlns:p14="http://schemas.microsoft.com/office/powerpoint/2010/main" val="145275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684FF-1718-CF46-8A4F-5E14A896AD8F}" type="slidenum">
              <a:rPr lang="en-US" smtClean="0"/>
              <a:pPr/>
              <a:t>12</a:t>
            </a:fld>
            <a:endParaRPr lang="en-US"/>
          </a:p>
        </p:txBody>
      </p:sp>
    </p:spTree>
    <p:extLst>
      <p:ext uri="{BB962C8B-B14F-4D97-AF65-F5344CB8AC3E}">
        <p14:creationId xmlns="" xmlns:p14="http://schemas.microsoft.com/office/powerpoint/2010/main" val="62969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Flipchart or smartboard:</a:t>
            </a:r>
          </a:p>
          <a:p>
            <a:r>
              <a:rPr lang="en-US" dirty="0"/>
              <a:t>	Job roles within restaurant – e.g.</a:t>
            </a:r>
          </a:p>
          <a:p>
            <a:r>
              <a:rPr lang="en-US" dirty="0"/>
              <a:t>		chef and assistants</a:t>
            </a:r>
          </a:p>
          <a:p>
            <a:r>
              <a:rPr lang="en-US" dirty="0"/>
              <a:t>		</a:t>
            </a:r>
            <a:r>
              <a:rPr lang="en-US" dirty="0" err="1"/>
              <a:t>Maitre</a:t>
            </a:r>
            <a:r>
              <a:rPr lang="en-US" dirty="0"/>
              <a:t> d</a:t>
            </a:r>
          </a:p>
          <a:p>
            <a:r>
              <a:rPr lang="en-US" dirty="0"/>
              <a:t>		waiting staff</a:t>
            </a:r>
          </a:p>
          <a:p>
            <a:r>
              <a:rPr lang="en-US" dirty="0"/>
              <a:t>		cashier</a:t>
            </a:r>
          </a:p>
          <a:p>
            <a:r>
              <a:rPr lang="en-US" dirty="0"/>
              <a:t>		manager</a:t>
            </a:r>
          </a:p>
          <a:p>
            <a:r>
              <a:rPr lang="en-US" dirty="0"/>
              <a:t>		menu planning</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776684FF-1718-CF46-8A4F-5E14A896AD8F}" type="slidenum">
              <a:rPr lang="en-US" smtClean="0"/>
              <a:pPr/>
              <a:t>13</a:t>
            </a:fld>
            <a:endParaRPr lang="en-US"/>
          </a:p>
        </p:txBody>
      </p:sp>
    </p:spTree>
    <p:extLst>
      <p:ext uri="{BB962C8B-B14F-4D97-AF65-F5344CB8AC3E}">
        <p14:creationId xmlns="" xmlns:p14="http://schemas.microsoft.com/office/powerpoint/2010/main" val="187566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 are some examples of jobs within the industry. There are handouts for all the areas.</a:t>
            </a:r>
          </a:p>
          <a:p>
            <a:endParaRPr lang="en-US" dirty="0"/>
          </a:p>
          <a:p>
            <a:r>
              <a:rPr lang="en-US" dirty="0"/>
              <a:t>Suggest these are discussed and students research the remainder in groups? To identify roles and jobs in which they are potentially interested</a:t>
            </a:r>
          </a:p>
        </p:txBody>
      </p:sp>
      <p:sp>
        <p:nvSpPr>
          <p:cNvPr id="4" name="Slide Number Placeholder 3"/>
          <p:cNvSpPr>
            <a:spLocks noGrp="1"/>
          </p:cNvSpPr>
          <p:nvPr>
            <p:ph type="sldNum" sz="quarter" idx="10"/>
          </p:nvPr>
        </p:nvSpPr>
        <p:spPr/>
        <p:txBody>
          <a:bodyPr/>
          <a:lstStyle/>
          <a:p>
            <a:fld id="{776684FF-1718-CF46-8A4F-5E14A896AD8F}" type="slidenum">
              <a:rPr lang="en-US" smtClean="0"/>
              <a:pPr/>
              <a:t>14</a:t>
            </a:fld>
            <a:endParaRPr lang="en-US"/>
          </a:p>
        </p:txBody>
      </p:sp>
    </p:spTree>
    <p:extLst>
      <p:ext uri="{BB962C8B-B14F-4D97-AF65-F5344CB8AC3E}">
        <p14:creationId xmlns:p14="http://schemas.microsoft.com/office/powerpoint/2010/main" xmlns="" val="177361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Flipchart or smartboard:</a:t>
            </a:r>
          </a:p>
          <a:p>
            <a:r>
              <a:rPr lang="en-US" dirty="0"/>
              <a:t>	Job roles within hotel:</a:t>
            </a:r>
          </a:p>
          <a:p>
            <a:r>
              <a:rPr lang="en-US" dirty="0"/>
              <a:t>		Management</a:t>
            </a:r>
          </a:p>
          <a:p>
            <a:r>
              <a:rPr lang="en-US" dirty="0"/>
              <a:t>		reception</a:t>
            </a:r>
          </a:p>
          <a:p>
            <a:r>
              <a:rPr lang="en-US" dirty="0"/>
              <a:t>		housekeepers</a:t>
            </a:r>
          </a:p>
          <a:p>
            <a:r>
              <a:rPr lang="en-US" dirty="0"/>
              <a:t>		customer care &amp; service</a:t>
            </a:r>
          </a:p>
          <a:p>
            <a:r>
              <a:rPr lang="en-US" dirty="0"/>
              <a:t>		restaurant</a:t>
            </a:r>
          </a:p>
          <a:p>
            <a:r>
              <a:rPr lang="en-US" dirty="0"/>
              <a:t>		bar</a:t>
            </a:r>
          </a:p>
          <a:p>
            <a:r>
              <a:rPr lang="en-US" dirty="0"/>
              <a:t>		conference facilities</a:t>
            </a:r>
          </a:p>
          <a:p>
            <a:r>
              <a:rPr lang="en-US" dirty="0"/>
              <a:t>		</a:t>
            </a:r>
            <a:r>
              <a:rPr lang="en-US" dirty="0" err="1"/>
              <a:t>etc</a:t>
            </a:r>
            <a:endParaRPr lang="en-US" dirty="0"/>
          </a:p>
        </p:txBody>
      </p:sp>
      <p:sp>
        <p:nvSpPr>
          <p:cNvPr id="4" name="Slide Number Placeholder 3"/>
          <p:cNvSpPr>
            <a:spLocks noGrp="1"/>
          </p:cNvSpPr>
          <p:nvPr>
            <p:ph type="sldNum" sz="quarter" idx="10"/>
          </p:nvPr>
        </p:nvSpPr>
        <p:spPr/>
        <p:txBody>
          <a:bodyPr/>
          <a:lstStyle/>
          <a:p>
            <a:fld id="{776684FF-1718-CF46-8A4F-5E14A896AD8F}" type="slidenum">
              <a:rPr lang="en-US" smtClean="0"/>
              <a:pPr/>
              <a:t>16</a:t>
            </a:fld>
            <a:endParaRPr lang="en-US"/>
          </a:p>
        </p:txBody>
      </p:sp>
    </p:spTree>
    <p:extLst>
      <p:ext uri="{BB962C8B-B14F-4D97-AF65-F5344CB8AC3E}">
        <p14:creationId xmlns="" xmlns:p14="http://schemas.microsoft.com/office/powerpoint/2010/main" val="296757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Flipchart or smartboard:</a:t>
            </a:r>
          </a:p>
          <a:p>
            <a:r>
              <a:rPr lang="en-US" dirty="0"/>
              <a:t>	Job roles within visitor attractions:</a:t>
            </a:r>
          </a:p>
          <a:p>
            <a:r>
              <a:rPr lang="en-US" dirty="0"/>
              <a:t>		housekeepers</a:t>
            </a:r>
          </a:p>
          <a:p>
            <a:r>
              <a:rPr lang="en-US" dirty="0"/>
              <a:t>		guides</a:t>
            </a:r>
          </a:p>
          <a:p>
            <a:r>
              <a:rPr lang="en-US" dirty="0"/>
              <a:t>		reception</a:t>
            </a:r>
          </a:p>
          <a:p>
            <a:r>
              <a:rPr lang="en-US" dirty="0"/>
              <a:t>		information</a:t>
            </a:r>
          </a:p>
          <a:p>
            <a:r>
              <a:rPr lang="en-US" dirty="0"/>
              <a:t>		retail &amp; cashiers</a:t>
            </a:r>
          </a:p>
          <a:p>
            <a:r>
              <a:rPr lang="en-US" dirty="0"/>
              <a:t>		etc.</a:t>
            </a:r>
          </a:p>
          <a:p>
            <a:r>
              <a:rPr lang="en-US" dirty="0"/>
              <a:t>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776684FF-1718-CF46-8A4F-5E14A896AD8F}" type="slidenum">
              <a:rPr lang="en-US" smtClean="0"/>
              <a:pPr/>
              <a:t>17</a:t>
            </a:fld>
            <a:endParaRPr lang="en-US"/>
          </a:p>
        </p:txBody>
      </p:sp>
    </p:spTree>
    <p:extLst>
      <p:ext uri="{BB962C8B-B14F-4D97-AF65-F5344CB8AC3E}">
        <p14:creationId xmlns="" xmlns:p14="http://schemas.microsoft.com/office/powerpoint/2010/main" val="155618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Flipchart or smartboard:</a:t>
            </a:r>
          </a:p>
          <a:p>
            <a:r>
              <a:rPr lang="en-US" dirty="0"/>
              <a:t>	Job roles within pubs and clubs</a:t>
            </a:r>
          </a:p>
          <a:p>
            <a:r>
              <a:rPr lang="en-US" dirty="0"/>
              <a:t>		licensed bar</a:t>
            </a:r>
          </a:p>
          <a:p>
            <a:r>
              <a:rPr lang="en-US" dirty="0"/>
              <a:t>		housekeeper</a:t>
            </a:r>
          </a:p>
          <a:p>
            <a:r>
              <a:rPr lang="en-US" dirty="0"/>
              <a:t>		stock control</a:t>
            </a:r>
          </a:p>
          <a:p>
            <a:r>
              <a:rPr lang="en-US" dirty="0"/>
              <a:t>		customer care &amp; service</a:t>
            </a:r>
          </a:p>
          <a:p>
            <a:r>
              <a:rPr lang="en-US" dirty="0"/>
              <a:t>		legal requirements</a:t>
            </a:r>
          </a:p>
          <a:p>
            <a:r>
              <a:rPr lang="en-US" dirty="0"/>
              <a:t>		</a:t>
            </a:r>
          </a:p>
        </p:txBody>
      </p:sp>
      <p:sp>
        <p:nvSpPr>
          <p:cNvPr id="4" name="Slide Number Placeholder 3"/>
          <p:cNvSpPr>
            <a:spLocks noGrp="1"/>
          </p:cNvSpPr>
          <p:nvPr>
            <p:ph type="sldNum" sz="quarter" idx="10"/>
          </p:nvPr>
        </p:nvSpPr>
        <p:spPr/>
        <p:txBody>
          <a:bodyPr/>
          <a:lstStyle/>
          <a:p>
            <a:fld id="{776684FF-1718-CF46-8A4F-5E14A896AD8F}" type="slidenum">
              <a:rPr lang="en-US" smtClean="0"/>
              <a:pPr/>
              <a:t>18</a:t>
            </a:fld>
            <a:endParaRPr lang="en-US"/>
          </a:p>
        </p:txBody>
      </p:sp>
    </p:spTree>
    <p:extLst>
      <p:ext uri="{BB962C8B-B14F-4D97-AF65-F5344CB8AC3E}">
        <p14:creationId xmlns="" xmlns:p14="http://schemas.microsoft.com/office/powerpoint/2010/main" val="2742391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Flipchart or smartboard:</a:t>
            </a:r>
          </a:p>
          <a:p>
            <a:r>
              <a:rPr lang="en-US" dirty="0"/>
              <a:t>	Job roles within gaming industry</a:t>
            </a:r>
          </a:p>
          <a:p>
            <a:r>
              <a:rPr lang="en-US" dirty="0"/>
              <a:t>		croupier</a:t>
            </a:r>
          </a:p>
          <a:p>
            <a:r>
              <a:rPr lang="en-US" dirty="0"/>
              <a:t>		customer service</a:t>
            </a:r>
          </a:p>
          <a:p>
            <a:r>
              <a:rPr lang="en-US" dirty="0"/>
              <a:t>		security</a:t>
            </a:r>
          </a:p>
          <a:p>
            <a:r>
              <a:rPr lang="en-US" dirty="0"/>
              <a:t>		cashier</a:t>
            </a:r>
          </a:p>
          <a:p>
            <a:r>
              <a:rPr lang="en-US" dirty="0"/>
              <a:t>		food and beverage</a:t>
            </a:r>
          </a:p>
          <a:p>
            <a:r>
              <a:rPr lang="en-US" dirty="0"/>
              <a:t>		management</a:t>
            </a:r>
          </a:p>
          <a:p>
            <a:r>
              <a:rPr lang="en-US" dirty="0"/>
              <a:t>		legal requirements</a:t>
            </a:r>
          </a:p>
        </p:txBody>
      </p:sp>
      <p:sp>
        <p:nvSpPr>
          <p:cNvPr id="4" name="Slide Number Placeholder 3"/>
          <p:cNvSpPr>
            <a:spLocks noGrp="1"/>
          </p:cNvSpPr>
          <p:nvPr>
            <p:ph type="sldNum" sz="quarter" idx="10"/>
          </p:nvPr>
        </p:nvSpPr>
        <p:spPr/>
        <p:txBody>
          <a:bodyPr/>
          <a:lstStyle/>
          <a:p>
            <a:fld id="{776684FF-1718-CF46-8A4F-5E14A896AD8F}" type="slidenum">
              <a:rPr lang="en-US" smtClean="0"/>
              <a:pPr/>
              <a:t>19</a:t>
            </a:fld>
            <a:endParaRPr lang="en-US"/>
          </a:p>
        </p:txBody>
      </p:sp>
    </p:spTree>
    <p:extLst>
      <p:ext uri="{BB962C8B-B14F-4D97-AF65-F5344CB8AC3E}">
        <p14:creationId xmlns="" xmlns:p14="http://schemas.microsoft.com/office/powerpoint/2010/main" val="1619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Flipchart or smartboard:</a:t>
            </a:r>
          </a:p>
          <a:p>
            <a:r>
              <a:rPr lang="en-US" dirty="0"/>
              <a:t>	Job roles within tourism:</a:t>
            </a:r>
          </a:p>
          <a:p>
            <a:r>
              <a:rPr lang="en-US" dirty="0"/>
              <a:t>		customer service</a:t>
            </a:r>
          </a:p>
          <a:p>
            <a:r>
              <a:rPr lang="en-US" dirty="0"/>
              <a:t>		guide</a:t>
            </a:r>
          </a:p>
          <a:p>
            <a:r>
              <a:rPr lang="en-US" dirty="0"/>
              <a:t>		food and beverage</a:t>
            </a:r>
          </a:p>
          <a:p>
            <a:r>
              <a:rPr lang="en-US" dirty="0"/>
              <a:t>		cashier</a:t>
            </a:r>
          </a:p>
          <a:p>
            <a:r>
              <a:rPr lang="en-US" dirty="0"/>
              <a:t>		interpreter					</a:t>
            </a:r>
          </a:p>
          <a:p>
            <a:r>
              <a:rPr lang="en-US" dirty="0"/>
              <a:t>				</a:t>
            </a:r>
          </a:p>
        </p:txBody>
      </p:sp>
      <p:sp>
        <p:nvSpPr>
          <p:cNvPr id="4" name="Slide Number Placeholder 3"/>
          <p:cNvSpPr>
            <a:spLocks noGrp="1"/>
          </p:cNvSpPr>
          <p:nvPr>
            <p:ph type="sldNum" sz="quarter" idx="10"/>
          </p:nvPr>
        </p:nvSpPr>
        <p:spPr/>
        <p:txBody>
          <a:bodyPr/>
          <a:lstStyle/>
          <a:p>
            <a:fld id="{776684FF-1718-CF46-8A4F-5E14A896AD8F}" type="slidenum">
              <a:rPr lang="en-US" smtClean="0"/>
              <a:pPr/>
              <a:t>20</a:t>
            </a:fld>
            <a:endParaRPr lang="en-US"/>
          </a:p>
        </p:txBody>
      </p:sp>
    </p:spTree>
    <p:extLst>
      <p:ext uri="{BB962C8B-B14F-4D97-AF65-F5344CB8AC3E}">
        <p14:creationId xmlns="" xmlns:p14="http://schemas.microsoft.com/office/powerpoint/2010/main" val="330935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Flipchart or smartboard:</a:t>
            </a:r>
          </a:p>
          <a:p>
            <a:r>
              <a:rPr lang="en-US" dirty="0"/>
              <a:t>	Job roles within food and drink management</a:t>
            </a:r>
          </a:p>
          <a:p>
            <a:r>
              <a:rPr lang="en-US" dirty="0"/>
              <a:t>		Administration</a:t>
            </a:r>
          </a:p>
          <a:p>
            <a:r>
              <a:rPr lang="en-US" dirty="0"/>
              <a:t>		</a:t>
            </a:r>
          </a:p>
        </p:txBody>
      </p:sp>
      <p:sp>
        <p:nvSpPr>
          <p:cNvPr id="4" name="Slide Number Placeholder 3"/>
          <p:cNvSpPr>
            <a:spLocks noGrp="1"/>
          </p:cNvSpPr>
          <p:nvPr>
            <p:ph type="sldNum" sz="quarter" idx="10"/>
          </p:nvPr>
        </p:nvSpPr>
        <p:spPr/>
        <p:txBody>
          <a:bodyPr/>
          <a:lstStyle/>
          <a:p>
            <a:fld id="{776684FF-1718-CF46-8A4F-5E14A896AD8F}" type="slidenum">
              <a:rPr lang="en-US" smtClean="0"/>
              <a:pPr/>
              <a:t>21</a:t>
            </a:fld>
            <a:endParaRPr lang="en-US"/>
          </a:p>
        </p:txBody>
      </p:sp>
    </p:spTree>
    <p:extLst>
      <p:ext uri="{BB962C8B-B14F-4D97-AF65-F5344CB8AC3E}">
        <p14:creationId xmlns="" xmlns:p14="http://schemas.microsoft.com/office/powerpoint/2010/main" val="78967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section of industry is HOTELS and RESTAURANTS - show </a:t>
            </a:r>
          </a:p>
          <a:p>
            <a:endParaRPr lang="en-US" dirty="0"/>
          </a:p>
          <a:p>
            <a:r>
              <a:rPr lang="en-US" dirty="0"/>
              <a:t>Another 12 section (maybe ask students to list all they can think of. They may list sub sections and these can be entered into the correct group once next slide is open and discussed – e.g. air steward would come into travel services).</a:t>
            </a:r>
          </a:p>
          <a:p>
            <a:endParaRPr lang="en-US" dirty="0"/>
          </a:p>
          <a:p>
            <a:r>
              <a:rPr lang="en-US" dirty="0"/>
              <a:t>Student lists on flipchart or smart board</a:t>
            </a:r>
          </a:p>
          <a:p>
            <a:endParaRPr lang="en-US" dirty="0"/>
          </a:p>
        </p:txBody>
      </p:sp>
      <p:sp>
        <p:nvSpPr>
          <p:cNvPr id="4" name="Slide Number Placeholder 3"/>
          <p:cNvSpPr>
            <a:spLocks noGrp="1"/>
          </p:cNvSpPr>
          <p:nvPr>
            <p:ph type="sldNum" sz="quarter" idx="10"/>
          </p:nvPr>
        </p:nvSpPr>
        <p:spPr/>
        <p:txBody>
          <a:bodyPr/>
          <a:lstStyle/>
          <a:p>
            <a:fld id="{776684FF-1718-CF46-8A4F-5E14A896AD8F}" type="slidenum">
              <a:rPr lang="en-US" smtClean="0"/>
              <a:pPr/>
              <a:t>4</a:t>
            </a:fld>
            <a:endParaRPr lang="en-US"/>
          </a:p>
        </p:txBody>
      </p:sp>
    </p:spTree>
    <p:extLst>
      <p:ext uri="{BB962C8B-B14F-4D97-AF65-F5344CB8AC3E}">
        <p14:creationId xmlns="" xmlns:p14="http://schemas.microsoft.com/office/powerpoint/2010/main" val="196745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student lists to actual. They may list sub sections and these can be entered into the correct group once next slide is open and discussed – e.g. air steward would come into travel services).</a:t>
            </a:r>
          </a:p>
          <a:p>
            <a:endParaRPr lang="en-US" dirty="0"/>
          </a:p>
          <a:p>
            <a:r>
              <a:rPr lang="en-US" dirty="0"/>
              <a:t>Expand on each heading in discussion with examples, e.g. Events – film location, Glastonbury, wedding.</a:t>
            </a:r>
          </a:p>
          <a:p>
            <a:endParaRPr lang="en-US" dirty="0"/>
          </a:p>
          <a:p>
            <a:r>
              <a:rPr lang="en-US" dirty="0"/>
              <a:t>All sections </a:t>
            </a:r>
            <a:r>
              <a:rPr lang="en-US" b="1" dirty="0"/>
              <a:t>can </a:t>
            </a:r>
            <a:r>
              <a:rPr lang="en-US" dirty="0"/>
              <a:t>include food and beverage in some form. </a:t>
            </a:r>
          </a:p>
          <a:p>
            <a:r>
              <a:rPr lang="en-US" dirty="0"/>
              <a:t>Almost all do. </a:t>
            </a:r>
          </a:p>
          <a:p>
            <a:r>
              <a:rPr lang="en-US" dirty="0"/>
              <a:t>Some directly, some as an add on – ask for examples</a:t>
            </a:r>
          </a:p>
          <a:p>
            <a:r>
              <a:rPr lang="en-US" dirty="0"/>
              <a:t>	travel services?</a:t>
            </a:r>
          </a:p>
          <a:p>
            <a:r>
              <a:rPr lang="en-US" dirty="0"/>
              <a:t>	casinos?</a:t>
            </a:r>
          </a:p>
          <a:p>
            <a:endParaRPr lang="en-US" dirty="0"/>
          </a:p>
          <a:p>
            <a:r>
              <a:rPr lang="en-US" dirty="0"/>
              <a:t>We will start by looking specifically at Food and beverage and then accommodation.</a:t>
            </a:r>
          </a:p>
          <a:p>
            <a:r>
              <a:rPr lang="en-US" dirty="0"/>
              <a:t>	</a:t>
            </a:r>
          </a:p>
        </p:txBody>
      </p:sp>
      <p:sp>
        <p:nvSpPr>
          <p:cNvPr id="4" name="Slide Number Placeholder 3"/>
          <p:cNvSpPr>
            <a:spLocks noGrp="1"/>
          </p:cNvSpPr>
          <p:nvPr>
            <p:ph type="sldNum" sz="quarter" idx="10"/>
          </p:nvPr>
        </p:nvSpPr>
        <p:spPr/>
        <p:txBody>
          <a:bodyPr/>
          <a:lstStyle/>
          <a:p>
            <a:fld id="{776684FF-1718-CF46-8A4F-5E14A896AD8F}" type="slidenum">
              <a:rPr lang="en-US" smtClean="0"/>
              <a:pPr/>
              <a:t>5</a:t>
            </a:fld>
            <a:endParaRPr lang="en-US"/>
          </a:p>
        </p:txBody>
      </p:sp>
    </p:spTree>
    <p:extLst>
      <p:ext uri="{BB962C8B-B14F-4D97-AF65-F5344CB8AC3E}">
        <p14:creationId xmlns="" xmlns:p14="http://schemas.microsoft.com/office/powerpoint/2010/main" val="180353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COMMERCIAL and SERVICE?</a:t>
            </a:r>
          </a:p>
          <a:p>
            <a:endParaRPr lang="en-US" dirty="0"/>
          </a:p>
          <a:p>
            <a:r>
              <a:rPr lang="en-US" dirty="0"/>
              <a:t>Is the operation aimed at profit?</a:t>
            </a:r>
          </a:p>
          <a:p>
            <a:endParaRPr lang="en-US" dirty="0"/>
          </a:p>
          <a:p>
            <a:r>
              <a:rPr lang="en-US" dirty="0"/>
              <a:t>Must the operation keep to a specific budget but not necessarily make a profit?</a:t>
            </a:r>
          </a:p>
          <a:p>
            <a:endParaRPr lang="en-US" dirty="0"/>
          </a:p>
          <a:p>
            <a:r>
              <a:rPr lang="en-US" dirty="0"/>
              <a:t>Also, for both groups:</a:t>
            </a:r>
          </a:p>
          <a:p>
            <a:r>
              <a:rPr lang="en-US" dirty="0"/>
              <a:t>       Does the operation have restricted customer base? </a:t>
            </a:r>
          </a:p>
          <a:p>
            <a:r>
              <a:rPr lang="en-US" dirty="0"/>
              <a:t>       (e.g. catering on a train is only available to travelers, patients in a hospital). </a:t>
            </a:r>
          </a:p>
          <a:p>
            <a:endParaRPr lang="en-US" dirty="0"/>
          </a:p>
        </p:txBody>
      </p:sp>
      <p:sp>
        <p:nvSpPr>
          <p:cNvPr id="4" name="Slide Number Placeholder 3"/>
          <p:cNvSpPr>
            <a:spLocks noGrp="1"/>
          </p:cNvSpPr>
          <p:nvPr>
            <p:ph type="sldNum" sz="quarter" idx="10"/>
          </p:nvPr>
        </p:nvSpPr>
        <p:spPr/>
        <p:txBody>
          <a:bodyPr/>
          <a:lstStyle/>
          <a:p>
            <a:fld id="{776684FF-1718-CF46-8A4F-5E14A896AD8F}" type="slidenum">
              <a:rPr lang="en-US" smtClean="0"/>
              <a:pPr/>
              <a:t>6</a:t>
            </a:fld>
            <a:endParaRPr lang="en-US"/>
          </a:p>
        </p:txBody>
      </p:sp>
    </p:spTree>
    <p:extLst>
      <p:ext uri="{BB962C8B-B14F-4D97-AF65-F5344CB8AC3E}">
        <p14:creationId xmlns="" xmlns:p14="http://schemas.microsoft.com/office/powerpoint/2010/main" val="398677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a quick service outlet serve 3 times as many meals as a restaurant but only take a little more in revenue?</a:t>
            </a:r>
          </a:p>
          <a:p>
            <a:endParaRPr lang="en-US" dirty="0"/>
          </a:p>
          <a:p>
            <a:r>
              <a:rPr lang="en-US" dirty="0"/>
              <a:t>What differences may there be in the operational costs for a quick service and a restaurant? List -</a:t>
            </a:r>
          </a:p>
          <a:p>
            <a:endParaRPr lang="en-US" dirty="0"/>
          </a:p>
          <a:p>
            <a:r>
              <a:rPr lang="en-US" dirty="0"/>
              <a:t>	more service staff to pay wages</a:t>
            </a:r>
          </a:p>
          <a:p>
            <a:r>
              <a:rPr lang="en-US" dirty="0"/>
              <a:t>	more expensive décor and furniture</a:t>
            </a:r>
          </a:p>
          <a:p>
            <a:r>
              <a:rPr lang="en-US" dirty="0"/>
              <a:t>	customers stay longer in restaurant, (reduce turnover of covers)</a:t>
            </a:r>
          </a:p>
          <a:p>
            <a:r>
              <a:rPr lang="en-US" dirty="0"/>
              <a:t>	</a:t>
            </a:r>
            <a:r>
              <a:rPr lang="en-US" dirty="0" err="1"/>
              <a:t>etc</a:t>
            </a:r>
            <a:endParaRPr lang="en-US" dirty="0"/>
          </a:p>
          <a:p>
            <a:endParaRPr lang="en-US" dirty="0"/>
          </a:p>
        </p:txBody>
      </p:sp>
      <p:sp>
        <p:nvSpPr>
          <p:cNvPr id="4" name="Slide Number Placeholder 3"/>
          <p:cNvSpPr>
            <a:spLocks noGrp="1"/>
          </p:cNvSpPr>
          <p:nvPr>
            <p:ph type="sldNum" sz="quarter" idx="10"/>
          </p:nvPr>
        </p:nvSpPr>
        <p:spPr/>
        <p:txBody>
          <a:bodyPr/>
          <a:lstStyle/>
          <a:p>
            <a:fld id="{776684FF-1718-CF46-8A4F-5E14A896AD8F}" type="slidenum">
              <a:rPr lang="en-US" smtClean="0"/>
              <a:pPr/>
              <a:t>7</a:t>
            </a:fld>
            <a:endParaRPr lang="en-US"/>
          </a:p>
        </p:txBody>
      </p:sp>
    </p:spTree>
    <p:extLst>
      <p:ext uri="{BB962C8B-B14F-4D97-AF65-F5344CB8AC3E}">
        <p14:creationId xmlns="" xmlns:p14="http://schemas.microsoft.com/office/powerpoint/2010/main" val="47439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dirty="0"/>
              <a:t>Expand on each group to give examples of outlets – perhaps locally known</a:t>
            </a:r>
          </a:p>
          <a:p>
            <a:r>
              <a:rPr lang="en-GB" b="1" dirty="0"/>
              <a:t>Takeaways </a:t>
            </a:r>
            <a:r>
              <a:rPr lang="en-GB" dirty="0"/>
              <a:t>(fish and chip shops, sandwich bars and ethnic outlets such as kebab shops) –very quick service – often now delivered to your home. </a:t>
            </a:r>
          </a:p>
          <a:p>
            <a:r>
              <a:rPr lang="en-GB" b="1" dirty="0"/>
              <a:t>Fast-food outlets: </a:t>
            </a:r>
            <a:r>
              <a:rPr lang="en-GB" dirty="0"/>
              <a:t>in a specialised environment – especially kitchen- very quick service. </a:t>
            </a:r>
          </a:p>
          <a:p>
            <a:r>
              <a:rPr lang="en-GB" b="1" dirty="0"/>
              <a:t>Popular catering </a:t>
            </a:r>
            <a:r>
              <a:rPr lang="en-GB" dirty="0"/>
              <a:t>(includes </a:t>
            </a:r>
            <a:r>
              <a:rPr lang="en-GB" dirty="0" err="1"/>
              <a:t>cafés</a:t>
            </a:r>
            <a:r>
              <a:rPr lang="en-GB" dirty="0"/>
              <a:t> and coffee shops including those found in retail stores). </a:t>
            </a:r>
            <a:r>
              <a:rPr lang="en-GB" dirty="0" err="1"/>
              <a:t>Cafés</a:t>
            </a:r>
            <a:r>
              <a:rPr lang="en-GB" dirty="0"/>
              <a:t> focus on food, coffee shops on beverages. </a:t>
            </a:r>
          </a:p>
          <a:p>
            <a:r>
              <a:rPr lang="en-GB" b="1" dirty="0"/>
              <a:t>Mainstream catering: </a:t>
            </a:r>
            <a:r>
              <a:rPr lang="en-GB" dirty="0"/>
              <a:t>ethnic and themed – usually medium to high prices with good levels of service. </a:t>
            </a:r>
          </a:p>
          <a:p>
            <a:r>
              <a:rPr lang="en-GB" b="1" dirty="0"/>
              <a:t>Fine dining: </a:t>
            </a:r>
            <a:r>
              <a:rPr lang="en-GB" dirty="0"/>
              <a:t>high levels of skilled service both in the kitchen and front of house. </a:t>
            </a:r>
          </a:p>
          <a:p>
            <a:r>
              <a:rPr lang="en-GB" b="1" dirty="0"/>
              <a:t>Pubs and bars: </a:t>
            </a:r>
            <a:r>
              <a:rPr lang="en-GB" dirty="0"/>
              <a:t>Sports bars: with large-screen TV’s showing live sport, especially football matches. </a:t>
            </a:r>
          </a:p>
          <a:p>
            <a:r>
              <a:rPr lang="en-GB" dirty="0"/>
              <a:t>  Cocktail bars: have sophisticated </a:t>
            </a:r>
            <a:r>
              <a:rPr lang="en-GB" dirty="0" err="1"/>
              <a:t>décor</a:t>
            </a:r>
            <a:r>
              <a:rPr lang="en-GB" dirty="0"/>
              <a:t> and a cocktail menu. Often doormen enforce      </a:t>
            </a:r>
          </a:p>
          <a:p>
            <a:r>
              <a:rPr lang="en-GB" dirty="0"/>
              <a:t>  a dress code for customers, such as no trainers or jeans. </a:t>
            </a:r>
          </a:p>
          <a:p>
            <a:r>
              <a:rPr lang="en-GB" dirty="0"/>
              <a:t>  Wine bars: a little like continental coffee bars. They offer a wider choice of drinks   </a:t>
            </a:r>
          </a:p>
          <a:p>
            <a:r>
              <a:rPr lang="en-GB" dirty="0"/>
              <a:t>  than the traditional pub, such as teas and coffees. This type of bar attracts a wider </a:t>
            </a:r>
          </a:p>
          <a:p>
            <a:r>
              <a:rPr lang="en-GB" dirty="0"/>
              <a:t>  clientele, such as single women, because of the ambience created. </a:t>
            </a:r>
          </a:p>
          <a:p>
            <a:r>
              <a:rPr lang="en-GB" dirty="0"/>
              <a:t>  Family-friendly pubs: with an outside playground and sometimes one inside. Food is </a:t>
            </a:r>
          </a:p>
          <a:p>
            <a:r>
              <a:rPr lang="en-GB" dirty="0"/>
              <a:t>  particularly important for these pubs. </a:t>
            </a:r>
          </a:p>
          <a:p>
            <a:endParaRPr lang="en-GB" dirty="0"/>
          </a:p>
          <a:p>
            <a:r>
              <a:rPr lang="en-US" dirty="0"/>
              <a:t>What can you expect from each in terms of :</a:t>
            </a:r>
          </a:p>
          <a:p>
            <a:r>
              <a:rPr lang="en-US" dirty="0"/>
              <a:t>	menu</a:t>
            </a:r>
          </a:p>
          <a:p>
            <a:r>
              <a:rPr lang="en-US" dirty="0"/>
              <a:t>	cost</a:t>
            </a:r>
          </a:p>
          <a:p>
            <a:r>
              <a:rPr lang="en-US" dirty="0"/>
              <a:t>	ambience</a:t>
            </a:r>
          </a:p>
          <a:p>
            <a:r>
              <a:rPr lang="en-US" dirty="0"/>
              <a:t>	speed of service</a:t>
            </a:r>
          </a:p>
          <a:p>
            <a:endParaRPr lang="en-GB" dirty="0"/>
          </a:p>
          <a:p>
            <a:r>
              <a:rPr lang="en-US" dirty="0"/>
              <a:t>	</a:t>
            </a:r>
          </a:p>
        </p:txBody>
      </p:sp>
      <p:sp>
        <p:nvSpPr>
          <p:cNvPr id="4" name="Slide Number Placeholder 3"/>
          <p:cNvSpPr>
            <a:spLocks noGrp="1"/>
          </p:cNvSpPr>
          <p:nvPr>
            <p:ph type="sldNum" sz="quarter" idx="10"/>
          </p:nvPr>
        </p:nvSpPr>
        <p:spPr/>
        <p:txBody>
          <a:bodyPr/>
          <a:lstStyle/>
          <a:p>
            <a:fld id="{776684FF-1718-CF46-8A4F-5E14A896AD8F}" type="slidenum">
              <a:rPr lang="en-US" smtClean="0"/>
              <a:pPr/>
              <a:t>8</a:t>
            </a:fld>
            <a:endParaRPr lang="en-US"/>
          </a:p>
        </p:txBody>
      </p:sp>
    </p:spTree>
    <p:extLst>
      <p:ext uri="{BB962C8B-B14F-4D97-AF65-F5344CB8AC3E}">
        <p14:creationId xmlns="" xmlns:p14="http://schemas.microsoft.com/office/powerpoint/2010/main" val="296169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04900"/>
            <a:ext cx="5486400" cy="3086100"/>
          </a:xfrm>
        </p:spPr>
      </p:sp>
      <p:sp>
        <p:nvSpPr>
          <p:cNvPr id="3" name="Notes Placeholder 2"/>
          <p:cNvSpPr>
            <a:spLocks noGrp="1"/>
          </p:cNvSpPr>
          <p:nvPr>
            <p:ph type="body" idx="1"/>
          </p:nvPr>
        </p:nvSpPr>
        <p:spPr/>
        <p:txBody>
          <a:bodyPr/>
          <a:lstStyle/>
          <a:p>
            <a:r>
              <a:rPr lang="en-US" dirty="0"/>
              <a:t>What type of service could be expected at each? (e.g. self service at prison and schools, waiting service in hospital).</a:t>
            </a:r>
          </a:p>
          <a:p>
            <a:endParaRPr lang="en-US" dirty="0"/>
          </a:p>
          <a:p>
            <a:r>
              <a:rPr lang="en-US" dirty="0"/>
              <a:t>What menu considerations would there be in terms of</a:t>
            </a:r>
          </a:p>
          <a:p>
            <a:r>
              <a:rPr lang="en-US" dirty="0"/>
              <a:t>	diet</a:t>
            </a:r>
          </a:p>
          <a:p>
            <a:r>
              <a:rPr lang="en-US" dirty="0"/>
              <a:t>	health</a:t>
            </a:r>
          </a:p>
          <a:p>
            <a:r>
              <a:rPr lang="en-US" dirty="0"/>
              <a:t>	cost</a:t>
            </a:r>
          </a:p>
          <a:p>
            <a:r>
              <a:rPr lang="en-US" dirty="0"/>
              <a:t>	speed of service</a:t>
            </a:r>
          </a:p>
          <a:p>
            <a:r>
              <a:rPr lang="en-US" dirty="0"/>
              <a:t>	special requirements</a:t>
            </a:r>
          </a:p>
        </p:txBody>
      </p:sp>
      <p:sp>
        <p:nvSpPr>
          <p:cNvPr id="4" name="Slide Number Placeholder 3"/>
          <p:cNvSpPr>
            <a:spLocks noGrp="1"/>
          </p:cNvSpPr>
          <p:nvPr>
            <p:ph type="sldNum" sz="quarter" idx="10"/>
          </p:nvPr>
        </p:nvSpPr>
        <p:spPr/>
        <p:txBody>
          <a:bodyPr/>
          <a:lstStyle/>
          <a:p>
            <a:fld id="{776684FF-1718-CF46-8A4F-5E14A896AD8F}" type="slidenum">
              <a:rPr lang="en-US" smtClean="0"/>
              <a:pPr/>
              <a:t>9</a:t>
            </a:fld>
            <a:endParaRPr lang="en-US"/>
          </a:p>
        </p:txBody>
      </p:sp>
    </p:spTree>
    <p:extLst>
      <p:ext uri="{BB962C8B-B14F-4D97-AF65-F5344CB8AC3E}">
        <p14:creationId xmlns="" xmlns:p14="http://schemas.microsoft.com/office/powerpoint/2010/main" val="201095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52513"/>
            <a:ext cx="5486400" cy="3086100"/>
          </a:xfrm>
        </p:spPr>
      </p:sp>
      <p:sp>
        <p:nvSpPr>
          <p:cNvPr id="3" name="Notes Placeholder 2"/>
          <p:cNvSpPr>
            <a:spLocks noGrp="1"/>
          </p:cNvSpPr>
          <p:nvPr>
            <p:ph type="body" idx="1"/>
          </p:nvPr>
        </p:nvSpPr>
        <p:spPr/>
        <p:txBody>
          <a:bodyPr/>
          <a:lstStyle/>
          <a:p>
            <a:r>
              <a:rPr lang="en-US" dirty="0"/>
              <a:t>Complete chart of facilities expected at each.</a:t>
            </a:r>
          </a:p>
          <a:p>
            <a:endParaRPr lang="en-US" dirty="0"/>
          </a:p>
          <a:p>
            <a:r>
              <a:rPr lang="en-US" dirty="0"/>
              <a:t>Use each of the types of accommodation on Y axis and services expected on X axis</a:t>
            </a:r>
          </a:p>
          <a:p>
            <a:r>
              <a:rPr lang="en-US" dirty="0"/>
              <a:t>	own room	meals.    licensed bar.    Entertainment.    </a:t>
            </a:r>
            <a:r>
              <a:rPr lang="en-US" dirty="0" err="1"/>
              <a:t>etc</a:t>
            </a:r>
            <a:endParaRPr lang="en-US" dirty="0"/>
          </a:p>
          <a:p>
            <a:r>
              <a:rPr lang="en-US" dirty="0"/>
              <a:t>Hotel</a:t>
            </a:r>
          </a:p>
          <a:p>
            <a:r>
              <a:rPr lang="en-US" dirty="0"/>
              <a:t>Motel</a:t>
            </a:r>
          </a:p>
          <a:p>
            <a:r>
              <a:rPr lang="en-US" dirty="0"/>
              <a:t>Guest house</a:t>
            </a:r>
          </a:p>
          <a:p>
            <a:r>
              <a:rPr lang="en-US" dirty="0"/>
              <a:t>Air </a:t>
            </a:r>
            <a:r>
              <a:rPr lang="en-US" dirty="0" err="1"/>
              <a:t>BnB</a:t>
            </a:r>
            <a:endParaRPr lang="en-US" dirty="0"/>
          </a:p>
          <a:p>
            <a:r>
              <a:rPr lang="en-US" dirty="0"/>
              <a:t>Hostel</a:t>
            </a:r>
          </a:p>
          <a:p>
            <a:r>
              <a:rPr lang="en-US" dirty="0"/>
              <a:t>Holiday </a:t>
            </a:r>
            <a:r>
              <a:rPr lang="en-US" dirty="0" err="1"/>
              <a:t>centre</a:t>
            </a:r>
            <a:endParaRPr lang="en-US" dirty="0"/>
          </a:p>
          <a:p>
            <a:r>
              <a:rPr lang="en-US" dirty="0"/>
              <a:t>Self catering</a:t>
            </a:r>
          </a:p>
          <a:p>
            <a:r>
              <a:rPr lang="en-US" dirty="0"/>
              <a:t>Membership club</a:t>
            </a:r>
          </a:p>
          <a:p>
            <a:r>
              <a:rPr lang="en-US" dirty="0"/>
              <a:t>Conference </a:t>
            </a:r>
            <a:r>
              <a:rPr lang="en-US" dirty="0" err="1"/>
              <a:t>centre</a:t>
            </a:r>
            <a:endParaRPr lang="en-US" dirty="0"/>
          </a:p>
          <a:p>
            <a:endParaRPr lang="en-US" dirty="0"/>
          </a:p>
          <a:p>
            <a:r>
              <a:rPr lang="en-US" dirty="0"/>
              <a:t>Include relevant suggestions from students</a:t>
            </a:r>
          </a:p>
        </p:txBody>
      </p:sp>
      <p:sp>
        <p:nvSpPr>
          <p:cNvPr id="4" name="Slide Number Placeholder 3"/>
          <p:cNvSpPr>
            <a:spLocks noGrp="1"/>
          </p:cNvSpPr>
          <p:nvPr>
            <p:ph type="sldNum" sz="quarter" idx="10"/>
          </p:nvPr>
        </p:nvSpPr>
        <p:spPr/>
        <p:txBody>
          <a:bodyPr/>
          <a:lstStyle/>
          <a:p>
            <a:fld id="{776684FF-1718-CF46-8A4F-5E14A896AD8F}" type="slidenum">
              <a:rPr lang="en-US" smtClean="0"/>
              <a:pPr/>
              <a:t>10</a:t>
            </a:fld>
            <a:endParaRPr lang="en-US"/>
          </a:p>
        </p:txBody>
      </p:sp>
    </p:spTree>
    <p:extLst>
      <p:ext uri="{BB962C8B-B14F-4D97-AF65-F5344CB8AC3E}">
        <p14:creationId xmlns="" xmlns:p14="http://schemas.microsoft.com/office/powerpoint/2010/main" val="295636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684FF-1718-CF46-8A4F-5E14A896AD8F}" type="slidenum">
              <a:rPr lang="en-US" smtClean="0"/>
              <a:pPr/>
              <a:t>11</a:t>
            </a:fld>
            <a:endParaRPr lang="en-US"/>
          </a:p>
        </p:txBody>
      </p:sp>
    </p:spTree>
    <p:extLst>
      <p:ext uri="{BB962C8B-B14F-4D97-AF65-F5344CB8AC3E}">
        <p14:creationId xmlns="" xmlns:p14="http://schemas.microsoft.com/office/powerpoint/2010/main" val="425455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0CAC6-9265-D540-8432-6560E42CB5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4014CF9-F011-284B-8311-FB367338B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CD5AAE9-072C-BA40-ADE6-C951CAE36376}"/>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5" name="Footer Placeholder 4">
            <a:extLst>
              <a:ext uri="{FF2B5EF4-FFF2-40B4-BE49-F238E27FC236}">
                <a16:creationId xmlns:a16="http://schemas.microsoft.com/office/drawing/2014/main" xmlns="" id="{FC0017CD-A2B4-E045-A529-C99CDB2D0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C44730-F9E5-744A-AA30-0ABC22E7AC10}"/>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2958173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79359-7528-F244-ACCC-BEB050A8D6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33AC95-4D9E-C44A-A856-7F90EB0CA3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625EAE-3D83-734C-B974-6BA8CBAC3B59}"/>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5" name="Footer Placeholder 4">
            <a:extLst>
              <a:ext uri="{FF2B5EF4-FFF2-40B4-BE49-F238E27FC236}">
                <a16:creationId xmlns:a16="http://schemas.microsoft.com/office/drawing/2014/main" xmlns="" id="{367DC4AC-B7EB-8A44-8DE4-90D15C0A8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F5CBCC-5A53-0141-B2DF-4D37F259D10B}"/>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415249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1AF77FB-9907-E44B-9E7E-BE407BF5E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D1E73E-9494-AF40-A4AD-103D63A0AD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B766F9-5044-3A40-8D6A-F9A743AC323A}"/>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5" name="Footer Placeholder 4">
            <a:extLst>
              <a:ext uri="{FF2B5EF4-FFF2-40B4-BE49-F238E27FC236}">
                <a16:creationId xmlns:a16="http://schemas.microsoft.com/office/drawing/2014/main" xmlns="" id="{F91E8E72-9292-2A45-9395-FE69BD59F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172EE2-1C96-FD49-8BDA-296245C547F2}"/>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298741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D7372-49AE-E342-98CD-B4F68624E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A9FB5A-9FAF-C743-A8C7-75B7DDD87F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C9FFD2-3DE6-3545-AC49-1BA289CF14B8}"/>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5" name="Footer Placeholder 4">
            <a:extLst>
              <a:ext uri="{FF2B5EF4-FFF2-40B4-BE49-F238E27FC236}">
                <a16:creationId xmlns:a16="http://schemas.microsoft.com/office/drawing/2014/main" xmlns="" id="{1C8B6C19-5D6B-DF41-96D8-60C17DAD3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9294AA-E55F-C249-B64C-D77D95957300}"/>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5563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EAE1E-ADA7-C040-8ABF-AACC4A3CC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38B09CA-5BB0-804F-8887-2FEB0679D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4D255F5-1B8D-894F-A62F-A55A5CBCB63D}"/>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5" name="Footer Placeholder 4">
            <a:extLst>
              <a:ext uri="{FF2B5EF4-FFF2-40B4-BE49-F238E27FC236}">
                <a16:creationId xmlns:a16="http://schemas.microsoft.com/office/drawing/2014/main" xmlns="" id="{8572A001-B08C-BB4A-B25A-623800877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731E41-B42C-AF41-8231-1CED18FFED52}"/>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339485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8F1D8-3EFF-D342-9AC7-6FBA95904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624679-387F-9B45-8169-FC2BE30AD7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22F3D48-63CF-EA4A-902F-0317C3BAAC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365C161-355F-0D45-B8DE-32CB718773C7}"/>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6" name="Footer Placeholder 5">
            <a:extLst>
              <a:ext uri="{FF2B5EF4-FFF2-40B4-BE49-F238E27FC236}">
                <a16:creationId xmlns:a16="http://schemas.microsoft.com/office/drawing/2014/main" xmlns="" id="{DADE97FB-EA29-1E40-B2CD-6013775C7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A951E3-E863-6343-8F2E-D96572B6E456}"/>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5948087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EE216-5AA8-204B-9E6D-622C0F3250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69898A-7B8C-624F-A7AC-7D76A82D5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A34D3DE-4E1B-E448-8CE6-6932F96889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357D0C-045B-104A-9D76-BB390420F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80F5A04-D709-BA44-ACAC-3E870A04C0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1E82BD4-2CE6-364F-B2E5-5F3CCE50C820}"/>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8" name="Footer Placeholder 7">
            <a:extLst>
              <a:ext uri="{FF2B5EF4-FFF2-40B4-BE49-F238E27FC236}">
                <a16:creationId xmlns:a16="http://schemas.microsoft.com/office/drawing/2014/main" xmlns="" id="{E1A07143-26D2-564D-B955-F3B2D97995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ADB4347-CCCB-BD41-92F6-205425879E8C}"/>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355265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47A8B-8E0A-AA4D-B56F-07EFF029B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1070154-A4D1-724B-AF30-8503F8E169D2}"/>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4" name="Footer Placeholder 3">
            <a:extLst>
              <a:ext uri="{FF2B5EF4-FFF2-40B4-BE49-F238E27FC236}">
                <a16:creationId xmlns:a16="http://schemas.microsoft.com/office/drawing/2014/main" xmlns="" id="{01C9EE51-CA77-844B-993A-C3C0D689A9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027FB5D-1A5A-5344-9683-84106B1A7D36}"/>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373773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CBB7476-5A24-874C-A1C6-1182F7FE3FCF}"/>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3" name="Footer Placeholder 2">
            <a:extLst>
              <a:ext uri="{FF2B5EF4-FFF2-40B4-BE49-F238E27FC236}">
                <a16:creationId xmlns:a16="http://schemas.microsoft.com/office/drawing/2014/main" xmlns="" id="{0671C1F1-77C1-ED42-B10B-66A6C3B20A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28B6A04-19CB-C34C-86CD-49ECFBDB8944}"/>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235541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D85F7-5101-F044-977B-1F3DD214C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0315903-648B-114A-8F2E-A5C0FA81E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4AE7567-9DE5-994B-97A1-DBDC89659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D079484-7641-C244-91AE-896718353783}"/>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6" name="Footer Placeholder 5">
            <a:extLst>
              <a:ext uri="{FF2B5EF4-FFF2-40B4-BE49-F238E27FC236}">
                <a16:creationId xmlns:a16="http://schemas.microsoft.com/office/drawing/2014/main" xmlns="" id="{26174528-FF50-F848-A662-F141801DB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E48180-547A-3C48-8C49-727E124B1C49}"/>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10220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DD927-0828-9E49-9609-274FF7AC5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B2EC6F-C0C0-6740-9DF0-8E5A084F0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506A8A3-1FE5-9748-859A-8344A78BF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AAA3E44-018D-1440-93EA-6B6FBE692E7E}"/>
              </a:ext>
            </a:extLst>
          </p:cNvPr>
          <p:cNvSpPr>
            <a:spLocks noGrp="1"/>
          </p:cNvSpPr>
          <p:nvPr>
            <p:ph type="dt" sz="half" idx="10"/>
          </p:nvPr>
        </p:nvSpPr>
        <p:spPr/>
        <p:txBody>
          <a:bodyPr/>
          <a:lstStyle/>
          <a:p>
            <a:fld id="{FDDA8507-318B-F144-9976-4836D68E6129}" type="datetimeFigureOut">
              <a:rPr lang="en-US" smtClean="0"/>
              <a:pPr/>
              <a:t>10/25/2018</a:t>
            </a:fld>
            <a:endParaRPr lang="en-US"/>
          </a:p>
        </p:txBody>
      </p:sp>
      <p:sp>
        <p:nvSpPr>
          <p:cNvPr id="6" name="Footer Placeholder 5">
            <a:extLst>
              <a:ext uri="{FF2B5EF4-FFF2-40B4-BE49-F238E27FC236}">
                <a16:creationId xmlns:a16="http://schemas.microsoft.com/office/drawing/2014/main" xmlns="" id="{B87BDE17-8673-5740-B638-97A9A41705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9823B7-F42D-FF4A-83CE-5EAC26B2F4D0}"/>
              </a:ext>
            </a:extLst>
          </p:cNvPr>
          <p:cNvSpPr>
            <a:spLocks noGrp="1"/>
          </p:cNvSpPr>
          <p:nvPr>
            <p:ph type="sldNum" sz="quarter" idx="12"/>
          </p:nvPr>
        </p:nvSpPr>
        <p:spPr/>
        <p:txBody>
          <a:bodyPr/>
          <a:lstStyle/>
          <a:p>
            <a:fld id="{436132E0-E0B6-2046-B4C0-99F405A32E7D}" type="slidenum">
              <a:rPr lang="en-US" smtClean="0"/>
              <a:pPr/>
              <a:t>‹Nr.›</a:t>
            </a:fld>
            <a:endParaRPr lang="en-US"/>
          </a:p>
        </p:txBody>
      </p:sp>
    </p:spTree>
    <p:extLst>
      <p:ext uri="{BB962C8B-B14F-4D97-AF65-F5344CB8AC3E}">
        <p14:creationId xmlns="" xmlns:p14="http://schemas.microsoft.com/office/powerpoint/2010/main" val="66694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clrChange>
              <a:clrFrom>
                <a:srgbClr val="FEFEFE"/>
              </a:clrFrom>
              <a:clrTo>
                <a:srgbClr val="FEFEFE">
                  <a:alpha val="0"/>
                </a:srgbClr>
              </a:clrTo>
            </a:clrChange>
            <a:lum bright="70000" contrast="-70000"/>
            <a:extLst>
              <a:ext uri="{28A0092B-C50C-407E-A947-70E740481C1C}">
                <a14:useLocalDpi xmlns="" xmlns:a14="http://schemas.microsoft.com/office/drawing/2010/main" val="0"/>
              </a:ext>
            </a:extLst>
          </a:blip>
          <a:stretch>
            <a:fillRect/>
          </a:stretch>
        </p:blipFill>
        <p:spPr>
          <a:xfrm>
            <a:off x="1458785" y="839754"/>
            <a:ext cx="9369754" cy="5007217"/>
          </a:xfrm>
          <a:prstGeom prst="rect">
            <a:avLst/>
          </a:prstGeom>
        </p:spPr>
      </p:pic>
      <p:sp>
        <p:nvSpPr>
          <p:cNvPr id="2" name="Title Placeholder 1">
            <a:extLst>
              <a:ext uri="{FF2B5EF4-FFF2-40B4-BE49-F238E27FC236}">
                <a16:creationId xmlns:a16="http://schemas.microsoft.com/office/drawing/2014/main" xmlns="" id="{C8C19C03-F9F2-2641-B40A-12F7C2C83A55}"/>
              </a:ext>
            </a:extLst>
          </p:cNvPr>
          <p:cNvSpPr>
            <a:spLocks noGrp="1"/>
          </p:cNvSpPr>
          <p:nvPr>
            <p:ph type="title"/>
          </p:nvPr>
        </p:nvSpPr>
        <p:spPr>
          <a:xfrm>
            <a:off x="769511" y="8141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65B899-E936-BD4D-8680-6E59938942D2}"/>
              </a:ext>
            </a:extLst>
          </p:cNvPr>
          <p:cNvSpPr>
            <a:spLocks noGrp="1"/>
          </p:cNvSpPr>
          <p:nvPr>
            <p:ph type="body" idx="1"/>
          </p:nvPr>
        </p:nvSpPr>
        <p:spPr>
          <a:xfrm>
            <a:off x="769511" y="1965289"/>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F511A43-BD7D-634D-92C9-AFDE6BFE0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A8507-318B-F144-9976-4836D68E6129}" type="datetimeFigureOut">
              <a:rPr lang="en-US" smtClean="0"/>
              <a:pPr/>
              <a:t>10/25/2018</a:t>
            </a:fld>
            <a:endParaRPr lang="en-US"/>
          </a:p>
        </p:txBody>
      </p:sp>
      <p:sp>
        <p:nvSpPr>
          <p:cNvPr id="5" name="Footer Placeholder 4">
            <a:extLst>
              <a:ext uri="{FF2B5EF4-FFF2-40B4-BE49-F238E27FC236}">
                <a16:creationId xmlns:a16="http://schemas.microsoft.com/office/drawing/2014/main" xmlns="" id="{3AD54A7C-CF89-9A4B-A812-0AA8CEFDC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0E2D0BD-D24C-F342-BA7C-2D01951B9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132E0-E0B6-2046-B4C0-99F405A32E7D}" type="slidenum">
              <a:rPr lang="en-US" smtClean="0"/>
              <a:pPr/>
              <a:t>‹Nr.›</a:t>
            </a:fld>
            <a:endParaRPr lang="en-US"/>
          </a:p>
        </p:txBody>
      </p:sp>
      <p:pic>
        <p:nvPicPr>
          <p:cNvPr id="9" name="Grafik 8" descr="-Erasmus+_vect_POS.jpg"/>
          <p:cNvPicPr>
            <a:picLocks noChangeAspect="1"/>
          </p:cNvPicPr>
          <p:nvPr userDrawn="1"/>
        </p:nvPicPr>
        <p:blipFill>
          <a:blip r:embed="rId14"/>
          <a:stretch>
            <a:fillRect/>
          </a:stretch>
        </p:blipFill>
        <p:spPr>
          <a:xfrm>
            <a:off x="180699" y="160201"/>
            <a:ext cx="2289523" cy="653983"/>
          </a:xfrm>
          <a:prstGeom prst="rect">
            <a:avLst/>
          </a:prstGeom>
        </p:spPr>
      </p:pic>
      <p:pic>
        <p:nvPicPr>
          <p:cNvPr id="11" name="Grafik 10" descr="FINAl Logo BOQua jpg.jpg"/>
          <p:cNvPicPr>
            <a:picLocks noChangeAspect="1"/>
          </p:cNvPicPr>
          <p:nvPr userDrawn="1"/>
        </p:nvPicPr>
        <p:blipFill>
          <a:blip r:embed="rId15"/>
          <a:stretch>
            <a:fillRect/>
          </a:stretch>
        </p:blipFill>
        <p:spPr>
          <a:xfrm>
            <a:off x="4910426" y="0"/>
            <a:ext cx="1621732" cy="802200"/>
          </a:xfrm>
          <a:prstGeom prst="rect">
            <a:avLst/>
          </a:prstGeom>
        </p:spPr>
      </p:pic>
      <p:pic>
        <p:nvPicPr>
          <p:cNvPr id="12" name="Grafik 11" descr="Logo_UK_BOQ.jpg"/>
          <p:cNvPicPr>
            <a:picLocks noChangeAspect="1"/>
          </p:cNvPicPr>
          <p:nvPr userDrawn="1"/>
        </p:nvPicPr>
        <p:blipFill>
          <a:blip r:embed="rId16"/>
          <a:stretch>
            <a:fillRect/>
          </a:stretch>
        </p:blipFill>
        <p:spPr>
          <a:xfrm>
            <a:off x="9862167" y="39937"/>
            <a:ext cx="1630750" cy="799817"/>
          </a:xfrm>
          <a:prstGeom prst="rect">
            <a:avLst/>
          </a:prstGeom>
        </p:spPr>
      </p:pic>
    </p:spTree>
    <p:extLst>
      <p:ext uri="{BB962C8B-B14F-4D97-AF65-F5344CB8AC3E}">
        <p14:creationId xmlns="" xmlns:p14="http://schemas.microsoft.com/office/powerpoint/2010/main" val="2321412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de/url?sa=i&amp;rct=j&amp;q=&amp;esrc=s&amp;source=images&amp;cd=&amp;cad=rja&amp;uact=8&amp;ved=2ahUKEwiLn53vmqHeAhXJUlAKHXZEA3MQjRx6BAgBEAU&amp;url=https://creativecommons.org/about/downloads/&amp;psig=AOvVaw2UkxaIw3L3H5uwyiRTc_Vq&amp;ust=15405436976758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4A6F9-0C2D-4047-9865-D7932DB8F527}"/>
              </a:ext>
            </a:extLst>
          </p:cNvPr>
          <p:cNvSpPr>
            <a:spLocks noGrp="1"/>
          </p:cNvSpPr>
          <p:nvPr>
            <p:ph type="ctrTitle"/>
          </p:nvPr>
        </p:nvSpPr>
        <p:spPr>
          <a:xfrm>
            <a:off x="1524000" y="2093034"/>
            <a:ext cx="9144000" cy="2387600"/>
          </a:xfrm>
        </p:spPr>
        <p:txBody>
          <a:bodyPr/>
          <a:lstStyle/>
          <a:p>
            <a:r>
              <a:rPr lang="en-US" b="1" dirty="0" smtClean="0"/>
              <a:t>Sectors of the Hospitality Industry</a:t>
            </a:r>
            <a:endParaRPr lang="en-US" b="1" dirty="0"/>
          </a:p>
        </p:txBody>
      </p:sp>
      <p:sp>
        <p:nvSpPr>
          <p:cNvPr id="3" name="Textfeld 2"/>
          <p:cNvSpPr txBox="1"/>
          <p:nvPr/>
        </p:nvSpPr>
        <p:spPr>
          <a:xfrm>
            <a:off x="2688609" y="4681182"/>
            <a:ext cx="7110484" cy="430887"/>
          </a:xfrm>
          <a:prstGeom prst="rect">
            <a:avLst/>
          </a:prstGeom>
          <a:noFill/>
        </p:spPr>
        <p:txBody>
          <a:bodyPr wrap="square" rtlCol="0">
            <a:spAutoFit/>
          </a:bodyPr>
          <a:lstStyle/>
          <a:p>
            <a:r>
              <a:rPr lang="de-DE" sz="2200" b="1" dirty="0" smtClean="0"/>
              <a:t>Teaching </a:t>
            </a:r>
            <a:r>
              <a:rPr lang="de-DE" sz="2200" b="1" dirty="0" err="1" smtClean="0"/>
              <a:t>and</a:t>
            </a:r>
            <a:r>
              <a:rPr lang="de-DE" sz="2200" b="1" dirty="0" smtClean="0"/>
              <a:t> </a:t>
            </a:r>
            <a:r>
              <a:rPr lang="de-DE" sz="2200" b="1" dirty="0" err="1" smtClean="0"/>
              <a:t>learning</a:t>
            </a:r>
            <a:r>
              <a:rPr lang="de-DE" sz="2200" b="1" dirty="0" smtClean="0"/>
              <a:t> material A1.1, A1.2, A1.3, A2.1, A2.2</a:t>
            </a:r>
            <a:endParaRPr lang="de-DE" sz="2200" b="1" dirty="0"/>
          </a:p>
        </p:txBody>
      </p:sp>
      <p:pic>
        <p:nvPicPr>
          <p:cNvPr id="4" name="irc_mi" descr="Bildergebnis für cc by-nc-sa 4.0 logo">
            <a:hlinkClick r:id="rId3"/>
          </p:cNvPr>
          <p:cNvPicPr/>
          <p:nvPr/>
        </p:nvPicPr>
        <p:blipFill>
          <a:blip r:embed="rId4" cstate="print"/>
          <a:srcRect/>
          <a:stretch>
            <a:fillRect/>
          </a:stretch>
        </p:blipFill>
        <p:spPr bwMode="auto">
          <a:xfrm>
            <a:off x="9799093" y="5809828"/>
            <a:ext cx="2269375" cy="792480"/>
          </a:xfrm>
          <a:prstGeom prst="rect">
            <a:avLst/>
          </a:prstGeom>
          <a:noFill/>
          <a:ln w="9525">
            <a:noFill/>
            <a:miter lim="800000"/>
            <a:headEnd/>
            <a:tailEnd/>
          </a:ln>
        </p:spPr>
      </p:pic>
    </p:spTree>
    <p:extLst>
      <p:ext uri="{BB962C8B-B14F-4D97-AF65-F5344CB8AC3E}">
        <p14:creationId xmlns="" xmlns:p14="http://schemas.microsoft.com/office/powerpoint/2010/main" val="113553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27550-B1FF-E047-9AD9-F31A43EAB03B}"/>
              </a:ext>
            </a:extLst>
          </p:cNvPr>
          <p:cNvSpPr>
            <a:spLocks noGrp="1"/>
          </p:cNvSpPr>
          <p:nvPr>
            <p:ph type="title"/>
          </p:nvPr>
        </p:nvSpPr>
        <p:spPr/>
        <p:txBody>
          <a:bodyPr/>
          <a:lstStyle/>
          <a:p>
            <a:r>
              <a:rPr lang="en-US" dirty="0"/>
              <a:t>Accommodation</a:t>
            </a:r>
          </a:p>
        </p:txBody>
      </p:sp>
      <p:graphicFrame>
        <p:nvGraphicFramePr>
          <p:cNvPr id="4" name="Content Placeholder 3">
            <a:extLst>
              <a:ext uri="{FF2B5EF4-FFF2-40B4-BE49-F238E27FC236}">
                <a16:creationId xmlns:a16="http://schemas.microsoft.com/office/drawing/2014/main" xmlns="" id="{FC6A415C-060C-964C-AD44-7F829BF9E659}"/>
              </a:ext>
            </a:extLst>
          </p:cNvPr>
          <p:cNvGraphicFramePr>
            <a:graphicFrameLocks noGrp="1"/>
          </p:cNvGraphicFramePr>
          <p:nvPr>
            <p:ph idx="1"/>
            <p:extLst>
              <p:ext uri="{D42A27DB-BD31-4B8C-83A1-F6EECF244321}">
                <p14:modId xmlns="" xmlns:p14="http://schemas.microsoft.com/office/powerpoint/2010/main" val="3373263024"/>
              </p:ext>
            </p:extLst>
          </p:nvPr>
        </p:nvGraphicFramePr>
        <p:xfrm>
          <a:off x="838200" y="1254369"/>
          <a:ext cx="10515600" cy="560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99718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4EDA9-0D75-A748-BACE-13238E6A8617}"/>
              </a:ext>
            </a:extLst>
          </p:cNvPr>
          <p:cNvSpPr>
            <a:spLocks noGrp="1"/>
          </p:cNvSpPr>
          <p:nvPr>
            <p:ph type="title"/>
          </p:nvPr>
        </p:nvSpPr>
        <p:spPr/>
        <p:txBody>
          <a:bodyPr/>
          <a:lstStyle/>
          <a:p>
            <a:r>
              <a:rPr lang="en-US" dirty="0"/>
              <a:t>Some routes into hospitality</a:t>
            </a:r>
          </a:p>
        </p:txBody>
      </p:sp>
      <p:pic>
        <p:nvPicPr>
          <p:cNvPr id="3" name="Picture 2">
            <a:extLst>
              <a:ext uri="{FF2B5EF4-FFF2-40B4-BE49-F238E27FC236}">
                <a16:creationId xmlns:a16="http://schemas.microsoft.com/office/drawing/2014/main" xmlns="" id="{A38CA963-A1A5-6847-ABE1-0F762599C7D5}"/>
              </a:ext>
            </a:extLst>
          </p:cNvPr>
          <p:cNvPicPr>
            <a:picLocks noChangeAspect="1"/>
          </p:cNvPicPr>
          <p:nvPr/>
        </p:nvPicPr>
        <p:blipFill>
          <a:blip r:embed="rId3"/>
          <a:stretch>
            <a:fillRect/>
          </a:stretch>
        </p:blipFill>
        <p:spPr>
          <a:xfrm>
            <a:off x="2285999" y="2057399"/>
            <a:ext cx="6844145" cy="4678277"/>
          </a:xfrm>
          <a:prstGeom prst="rect">
            <a:avLst/>
          </a:prstGeom>
        </p:spPr>
      </p:pic>
    </p:spTree>
    <p:extLst>
      <p:ext uri="{BB962C8B-B14F-4D97-AF65-F5344CB8AC3E}">
        <p14:creationId xmlns="" xmlns:p14="http://schemas.microsoft.com/office/powerpoint/2010/main" val="22130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E1DF552-BBFE-DD46-A171-25D4C7AB21AA}"/>
              </a:ext>
            </a:extLst>
          </p:cNvPr>
          <p:cNvSpPr/>
          <p:nvPr/>
        </p:nvSpPr>
        <p:spPr>
          <a:xfrm>
            <a:off x="838200" y="1305342"/>
            <a:ext cx="5105400" cy="4247317"/>
          </a:xfrm>
          <a:prstGeom prst="rect">
            <a:avLst/>
          </a:prstGeom>
        </p:spPr>
        <p:txBody>
          <a:bodyPr wrap="square">
            <a:spAutoFit/>
          </a:bodyPr>
          <a:lstStyle/>
          <a:p>
            <a:r>
              <a:rPr lang="en-GB" b="0" i="0" u="none" strike="noStrike" dirty="0">
                <a:solidFill>
                  <a:srgbClr val="053041"/>
                </a:solidFill>
                <a:effectLst/>
                <a:latin typeface="Ne10-simplified"/>
              </a:rPr>
              <a:t>What areas can I work in?</a:t>
            </a:r>
          </a:p>
          <a:p>
            <a:r>
              <a:rPr lang="en-GB" b="0" i="0" u="none" strike="noStrike" dirty="0">
                <a:solidFill>
                  <a:srgbClr val="485D65"/>
                </a:solidFill>
                <a:effectLst/>
                <a:latin typeface="Source Sans Pro"/>
              </a:rPr>
              <a:t>Hospitality jobs are available in:</a:t>
            </a:r>
          </a:p>
          <a:p>
            <a:pPr>
              <a:buFont typeface="Arial" panose="020B0604020202020204" pitchFamily="34" charset="0"/>
              <a:buChar char="•"/>
            </a:pPr>
            <a:r>
              <a:rPr lang="en-GB" b="0" i="0" u="none" strike="noStrike" dirty="0">
                <a:solidFill>
                  <a:srgbClr val="485D65"/>
                </a:solidFill>
                <a:effectLst/>
                <a:latin typeface="Source Sans Pro"/>
              </a:rPr>
              <a:t>contract catering/food service management</a:t>
            </a:r>
          </a:p>
          <a:p>
            <a:pPr>
              <a:buFont typeface="Arial" panose="020B0604020202020204" pitchFamily="34" charset="0"/>
              <a:buChar char="•"/>
            </a:pPr>
            <a:r>
              <a:rPr lang="en-GB" b="0" i="0" u="none" strike="noStrike" dirty="0">
                <a:solidFill>
                  <a:srgbClr val="485D65"/>
                </a:solidFill>
                <a:effectLst/>
                <a:latin typeface="Source Sans Pro"/>
              </a:rPr>
              <a:t>hotels</a:t>
            </a:r>
          </a:p>
          <a:p>
            <a:pPr>
              <a:buFont typeface="Arial" panose="020B0604020202020204" pitchFamily="34" charset="0"/>
              <a:buChar char="•"/>
            </a:pPr>
            <a:r>
              <a:rPr lang="en-GB" b="0" i="0" u="none" strike="noStrike" dirty="0">
                <a:solidFill>
                  <a:srgbClr val="485D65"/>
                </a:solidFill>
                <a:effectLst/>
                <a:latin typeface="Source Sans Pro"/>
              </a:rPr>
              <a:t>leisure attractions</a:t>
            </a:r>
          </a:p>
          <a:p>
            <a:pPr>
              <a:buFont typeface="Arial" panose="020B0604020202020204" pitchFamily="34" charset="0"/>
              <a:buChar char="•"/>
            </a:pPr>
            <a:r>
              <a:rPr lang="en-GB" b="0" i="0" u="none" strike="noStrike" dirty="0">
                <a:solidFill>
                  <a:srgbClr val="485D65"/>
                </a:solidFill>
                <a:effectLst/>
                <a:latin typeface="Source Sans Pro"/>
              </a:rPr>
              <a:t>pubs, bars and nightclubs</a:t>
            </a:r>
          </a:p>
          <a:p>
            <a:pPr>
              <a:buFont typeface="Arial" panose="020B0604020202020204" pitchFamily="34" charset="0"/>
              <a:buChar char="•"/>
            </a:pPr>
            <a:r>
              <a:rPr lang="en-GB" b="0" i="0" u="none" strike="noStrike" dirty="0">
                <a:solidFill>
                  <a:srgbClr val="485D65"/>
                </a:solidFill>
                <a:effectLst/>
                <a:latin typeface="Source Sans Pro"/>
              </a:rPr>
              <a:t>restaurants and coffee shops</a:t>
            </a:r>
          </a:p>
          <a:p>
            <a:pPr>
              <a:buFont typeface="Arial" panose="020B0604020202020204" pitchFamily="34" charset="0"/>
              <a:buChar char="•"/>
            </a:pPr>
            <a:r>
              <a:rPr lang="en-GB" b="0" i="0" u="none" strike="noStrike" dirty="0">
                <a:solidFill>
                  <a:srgbClr val="485D65"/>
                </a:solidFill>
                <a:effectLst/>
                <a:latin typeface="Source Sans Pro"/>
              </a:rPr>
              <a:t>self-catering and holiday centres.</a:t>
            </a:r>
          </a:p>
          <a:p>
            <a:r>
              <a:rPr lang="en-GB" b="0" i="0" u="none" strike="noStrike" dirty="0">
                <a:solidFill>
                  <a:srgbClr val="485D65"/>
                </a:solidFill>
                <a:effectLst/>
                <a:latin typeface="Source Sans Pro"/>
              </a:rPr>
              <a:t>Events careers include:</a:t>
            </a:r>
          </a:p>
          <a:p>
            <a:pPr>
              <a:buFont typeface="Arial" panose="020B0604020202020204" pitchFamily="34" charset="0"/>
              <a:buChar char="•"/>
            </a:pPr>
            <a:r>
              <a:rPr lang="en-GB" b="0" i="0" u="none" strike="noStrike" dirty="0">
                <a:solidFill>
                  <a:srgbClr val="485D65"/>
                </a:solidFill>
                <a:effectLst/>
                <a:latin typeface="Source Sans Pro"/>
              </a:rPr>
              <a:t>conference management</a:t>
            </a:r>
          </a:p>
          <a:p>
            <a:pPr>
              <a:buFont typeface="Arial" panose="020B0604020202020204" pitchFamily="34" charset="0"/>
              <a:buChar char="•"/>
            </a:pPr>
            <a:r>
              <a:rPr lang="en-GB" b="0" i="0" u="none" strike="noStrike" dirty="0">
                <a:solidFill>
                  <a:srgbClr val="485D65"/>
                </a:solidFill>
                <a:effectLst/>
                <a:latin typeface="Source Sans Pro"/>
              </a:rPr>
              <a:t>corporate days out and product launches</a:t>
            </a:r>
          </a:p>
          <a:p>
            <a:pPr>
              <a:buFont typeface="Arial" panose="020B0604020202020204" pitchFamily="34" charset="0"/>
              <a:buChar char="•"/>
            </a:pPr>
            <a:r>
              <a:rPr lang="en-GB" b="0" i="0" u="none" strike="noStrike" dirty="0">
                <a:solidFill>
                  <a:srgbClr val="485D65"/>
                </a:solidFill>
                <a:effectLst/>
                <a:latin typeface="Source Sans Pro"/>
              </a:rPr>
              <a:t>entertainment and sporting events</a:t>
            </a:r>
          </a:p>
          <a:p>
            <a:pPr>
              <a:buFont typeface="Arial" panose="020B0604020202020204" pitchFamily="34" charset="0"/>
              <a:buChar char="•"/>
            </a:pPr>
            <a:r>
              <a:rPr lang="en-GB" b="0" i="0" u="none" strike="noStrike" dirty="0">
                <a:solidFill>
                  <a:srgbClr val="485D65"/>
                </a:solidFill>
                <a:effectLst/>
                <a:latin typeface="Source Sans Pro"/>
              </a:rPr>
              <a:t>exhibition management</a:t>
            </a:r>
          </a:p>
          <a:p>
            <a:pPr>
              <a:buFont typeface="Arial" panose="020B0604020202020204" pitchFamily="34" charset="0"/>
              <a:buChar char="•"/>
            </a:pPr>
            <a:r>
              <a:rPr lang="en-GB" b="0" i="0" u="none" strike="noStrike" dirty="0">
                <a:solidFill>
                  <a:srgbClr val="485D65"/>
                </a:solidFill>
                <a:effectLst/>
                <a:latin typeface="Source Sans Pro"/>
              </a:rPr>
              <a:t>fundraising</a:t>
            </a:r>
          </a:p>
          <a:p>
            <a:pPr>
              <a:buFont typeface="Arial" panose="020B0604020202020204" pitchFamily="34" charset="0"/>
              <a:buChar char="•"/>
            </a:pPr>
            <a:r>
              <a:rPr lang="en-GB" b="0" i="0" u="none" strike="noStrike" dirty="0">
                <a:solidFill>
                  <a:srgbClr val="485D65"/>
                </a:solidFill>
                <a:effectLst/>
                <a:latin typeface="Source Sans Pro"/>
              </a:rPr>
              <a:t>weddings and parties.</a:t>
            </a:r>
          </a:p>
        </p:txBody>
      </p:sp>
      <p:sp>
        <p:nvSpPr>
          <p:cNvPr id="4" name="Rectangle 3">
            <a:extLst>
              <a:ext uri="{FF2B5EF4-FFF2-40B4-BE49-F238E27FC236}">
                <a16:creationId xmlns:a16="http://schemas.microsoft.com/office/drawing/2014/main" xmlns="" id="{3165D810-E5D0-9E49-B75C-8B76CA53A838}"/>
              </a:ext>
            </a:extLst>
          </p:cNvPr>
          <p:cNvSpPr/>
          <p:nvPr/>
        </p:nvSpPr>
        <p:spPr>
          <a:xfrm>
            <a:off x="6729046" y="2136339"/>
            <a:ext cx="4624754" cy="2862322"/>
          </a:xfrm>
          <a:prstGeom prst="rect">
            <a:avLst/>
          </a:prstGeom>
        </p:spPr>
        <p:txBody>
          <a:bodyPr wrap="square">
            <a:spAutoFit/>
          </a:bodyPr>
          <a:lstStyle/>
          <a:p>
            <a:r>
              <a:rPr lang="en-GB" b="0" i="0" u="none" strike="noStrike" dirty="0">
                <a:solidFill>
                  <a:srgbClr val="053041"/>
                </a:solidFill>
                <a:effectLst/>
                <a:latin typeface="Ne10-simplified"/>
              </a:rPr>
              <a:t>What skills to employers want?</a:t>
            </a:r>
          </a:p>
          <a:p>
            <a:r>
              <a:rPr lang="en-GB" b="0" i="0" u="none" strike="noStrike" dirty="0">
                <a:solidFill>
                  <a:srgbClr val="485D65"/>
                </a:solidFill>
                <a:effectLst/>
                <a:latin typeface="Source Sans Pro"/>
              </a:rPr>
              <a:t>You will need:</a:t>
            </a:r>
          </a:p>
          <a:p>
            <a:pPr>
              <a:buFont typeface="Arial" panose="020B0604020202020204" pitchFamily="34" charset="0"/>
              <a:buChar char="•"/>
            </a:pPr>
            <a:r>
              <a:rPr lang="en-GB" b="0" i="0" u="none" strike="noStrike" dirty="0">
                <a:solidFill>
                  <a:srgbClr val="485D65"/>
                </a:solidFill>
                <a:effectLst/>
                <a:latin typeface="Source Sans Pro"/>
              </a:rPr>
              <a:t>a people-centred approach and customer service skills</a:t>
            </a:r>
          </a:p>
          <a:p>
            <a:pPr>
              <a:buFont typeface="Arial" panose="020B0604020202020204" pitchFamily="34" charset="0"/>
              <a:buChar char="•"/>
            </a:pPr>
            <a:r>
              <a:rPr lang="en-GB" b="0" i="0" u="none" strike="noStrike" dirty="0">
                <a:solidFill>
                  <a:srgbClr val="485D65"/>
                </a:solidFill>
                <a:effectLst/>
                <a:latin typeface="Source Sans Pro"/>
              </a:rPr>
              <a:t>the ability to work in a team</a:t>
            </a:r>
          </a:p>
          <a:p>
            <a:pPr>
              <a:buFont typeface="Arial" panose="020B0604020202020204" pitchFamily="34" charset="0"/>
              <a:buChar char="•"/>
            </a:pPr>
            <a:r>
              <a:rPr lang="en-GB" b="0" i="0" u="none" strike="noStrike" dirty="0">
                <a:solidFill>
                  <a:srgbClr val="485D65"/>
                </a:solidFill>
                <a:effectLst/>
                <a:latin typeface="Source Sans Pro"/>
              </a:rPr>
              <a:t>flexibility, a willingness to work unsocial hours and stamina</a:t>
            </a:r>
          </a:p>
          <a:p>
            <a:pPr>
              <a:buFont typeface="Arial" panose="020B0604020202020204" pitchFamily="34" charset="0"/>
              <a:buChar char="•"/>
            </a:pPr>
            <a:r>
              <a:rPr lang="en-GB" b="0" i="0" u="none" strike="noStrike" dirty="0">
                <a:solidFill>
                  <a:srgbClr val="485D65"/>
                </a:solidFill>
                <a:effectLst/>
                <a:latin typeface="Source Sans Pro"/>
              </a:rPr>
              <a:t>confidence, a persuasive approach and organisational skills</a:t>
            </a:r>
          </a:p>
          <a:p>
            <a:pPr>
              <a:buFont typeface="Arial" panose="020B0604020202020204" pitchFamily="34" charset="0"/>
              <a:buChar char="•"/>
            </a:pPr>
            <a:r>
              <a:rPr lang="en-GB" b="0" i="0" u="none" strike="noStrike" dirty="0">
                <a:solidFill>
                  <a:srgbClr val="485D65"/>
                </a:solidFill>
                <a:effectLst/>
                <a:latin typeface="Source Sans Pro"/>
              </a:rPr>
              <a:t>language skills.</a:t>
            </a:r>
          </a:p>
        </p:txBody>
      </p:sp>
    </p:spTree>
    <p:extLst>
      <p:ext uri="{BB962C8B-B14F-4D97-AF65-F5344CB8AC3E}">
        <p14:creationId xmlns="" xmlns:p14="http://schemas.microsoft.com/office/powerpoint/2010/main" val="1428379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A32E1-8199-7940-A98D-9C952252C9D7}"/>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A093D7EE-49A7-8043-A540-3476654780F8}"/>
              </a:ext>
            </a:extLst>
          </p:cNvPr>
          <p:cNvSpPr>
            <a:spLocks noGrp="1"/>
          </p:cNvSpPr>
          <p:nvPr>
            <p:ph sz="half" idx="1"/>
          </p:nvPr>
        </p:nvSpPr>
        <p:spPr/>
        <p:txBody>
          <a:bodyPr>
            <a:normAutofit lnSpcReduction="10000"/>
          </a:bodyPr>
          <a:lstStyle/>
          <a:p>
            <a:r>
              <a:rPr lang="en-US" b="1" dirty="0">
                <a:solidFill>
                  <a:srgbClr val="FF0000"/>
                </a:solidFill>
              </a:rPr>
              <a:t>Restaurant</a:t>
            </a:r>
          </a:p>
          <a:p>
            <a:r>
              <a:rPr lang="en-US" dirty="0"/>
              <a:t>Hotel</a:t>
            </a:r>
          </a:p>
          <a:p>
            <a:r>
              <a:rPr lang="en-US" dirty="0"/>
              <a:t>Visitor attractions</a:t>
            </a:r>
          </a:p>
          <a:p>
            <a:r>
              <a:rPr lang="en-US" dirty="0"/>
              <a:t>Pubs and clubs</a:t>
            </a:r>
          </a:p>
          <a:p>
            <a:r>
              <a:rPr lang="en-US" dirty="0"/>
              <a:t>Gaming</a:t>
            </a:r>
          </a:p>
          <a:p>
            <a:r>
              <a:rPr lang="en-US" dirty="0"/>
              <a:t>Tourism</a:t>
            </a:r>
          </a:p>
          <a:p>
            <a:r>
              <a:rPr lang="en-US" dirty="0"/>
              <a:t>Management</a:t>
            </a:r>
          </a:p>
          <a:p>
            <a:r>
              <a:rPr lang="en-US" dirty="0"/>
              <a:t>Holiday centres</a:t>
            </a:r>
          </a:p>
          <a:p>
            <a:r>
              <a:rPr lang="en-US" dirty="0"/>
              <a:t>Events</a:t>
            </a:r>
          </a:p>
          <a:p>
            <a:pPr marL="0" indent="0">
              <a:buNone/>
            </a:pPr>
            <a:endParaRPr lang="en-US" dirty="0"/>
          </a:p>
        </p:txBody>
      </p:sp>
      <p:pic>
        <p:nvPicPr>
          <p:cNvPr id="8" name="Picture 7">
            <a:extLst>
              <a:ext uri="{FF2B5EF4-FFF2-40B4-BE49-F238E27FC236}">
                <a16:creationId xmlns:a16="http://schemas.microsoft.com/office/drawing/2014/main" xmlns="" id="{C0EED07B-C0B0-A74F-AAD1-2A0E5DEC4F8D}"/>
              </a:ext>
            </a:extLst>
          </p:cNvPr>
          <p:cNvPicPr>
            <a:picLocks noChangeAspect="1"/>
          </p:cNvPicPr>
          <p:nvPr/>
        </p:nvPicPr>
        <p:blipFill>
          <a:blip r:embed="rId3"/>
          <a:stretch>
            <a:fillRect/>
          </a:stretch>
        </p:blipFill>
        <p:spPr>
          <a:xfrm>
            <a:off x="6172199" y="1825624"/>
            <a:ext cx="2673225" cy="1996867"/>
          </a:xfrm>
          <a:prstGeom prst="rect">
            <a:avLst/>
          </a:prstGeom>
        </p:spPr>
      </p:pic>
      <p:pic>
        <p:nvPicPr>
          <p:cNvPr id="12" name="Content Placeholder 11">
            <a:extLst>
              <a:ext uri="{FF2B5EF4-FFF2-40B4-BE49-F238E27FC236}">
                <a16:creationId xmlns:a16="http://schemas.microsoft.com/office/drawing/2014/main" xmlns="" id="{24C41366-CF3B-4C4C-8F01-CA69EA9F03B0}"/>
              </a:ext>
            </a:extLst>
          </p:cNvPr>
          <p:cNvPicPr>
            <a:picLocks noGrp="1" noChangeAspect="1"/>
          </p:cNvPicPr>
          <p:nvPr>
            <p:ph sz="half" idx="2"/>
          </p:nvPr>
        </p:nvPicPr>
        <p:blipFill>
          <a:blip r:embed="rId4"/>
          <a:stretch>
            <a:fillRect/>
          </a:stretch>
        </p:blipFill>
        <p:spPr>
          <a:xfrm>
            <a:off x="8845424" y="3677632"/>
            <a:ext cx="2298618" cy="2336300"/>
          </a:xfrm>
        </p:spPr>
      </p:pic>
    </p:spTree>
    <p:extLst>
      <p:ext uri="{BB962C8B-B14F-4D97-AF65-F5344CB8AC3E}">
        <p14:creationId xmlns="" xmlns:p14="http://schemas.microsoft.com/office/powerpoint/2010/main" val="77210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E2BC58-228F-9A4C-BB91-ACE45452A4C7}"/>
              </a:ext>
            </a:extLst>
          </p:cNvPr>
          <p:cNvSpPr>
            <a:spLocks noGrp="1"/>
          </p:cNvSpPr>
          <p:nvPr>
            <p:ph type="title"/>
          </p:nvPr>
        </p:nvSpPr>
        <p:spPr/>
        <p:txBody>
          <a:bodyPr>
            <a:normAutofit fontScale="90000"/>
          </a:bodyPr>
          <a:lstStyle/>
          <a:p>
            <a:pPr algn="ctr"/>
            <a:r>
              <a:rPr lang="en-US" b="1" dirty="0"/>
              <a:t>Restaurant</a:t>
            </a:r>
            <a:br>
              <a:rPr lang="en-US" b="1" dirty="0"/>
            </a:br>
            <a:r>
              <a:rPr lang="en-US" sz="2800" b="1" dirty="0"/>
              <a:t>this ranges from ‘top end’ to ‘quick service’. Includes coffee shops that are expanding faster than any other with the industry</a:t>
            </a:r>
            <a:br>
              <a:rPr lang="en-US" sz="2800" b="1" dirty="0"/>
            </a:br>
            <a:r>
              <a:rPr lang="en-US" sz="2800" b="1" dirty="0"/>
              <a:t>KITCHEN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497B6E20-08C2-D84F-89AF-4699024EDCA6}"/>
              </a:ext>
            </a:extLst>
          </p:cNvPr>
          <p:cNvSpPr>
            <a:spLocks noGrp="1"/>
          </p:cNvSpPr>
          <p:nvPr>
            <p:ph sz="half" idx="1"/>
          </p:nvPr>
        </p:nvSpPr>
        <p:spPr/>
        <p:txBody>
          <a:bodyPr>
            <a:normAutofit/>
          </a:bodyPr>
          <a:lstStyle/>
          <a:p>
            <a:r>
              <a:rPr lang="en-US" sz="3600" b="1" dirty="0">
                <a:solidFill>
                  <a:srgbClr val="0070C0"/>
                </a:solidFill>
              </a:rPr>
              <a:t>Chef, sous chef, 	</a:t>
            </a:r>
          </a:p>
          <a:p>
            <a:pPr marL="0" indent="0">
              <a:buNone/>
            </a:pPr>
            <a:r>
              <a:rPr lang="en-US" sz="3600" b="1" dirty="0">
                <a:solidFill>
                  <a:srgbClr val="0070C0"/>
                </a:solidFill>
              </a:rPr>
              <a:t>	</a:t>
            </a:r>
          </a:p>
          <a:p>
            <a:pPr marL="0" indent="0">
              <a:buNone/>
            </a:pPr>
            <a:r>
              <a:rPr lang="en-US" sz="3600" b="1" dirty="0">
                <a:solidFill>
                  <a:srgbClr val="0070C0"/>
                </a:solidFill>
              </a:rPr>
              <a:t>	</a:t>
            </a:r>
          </a:p>
          <a:p>
            <a:pPr marL="0" indent="0">
              <a:buNone/>
            </a:pPr>
            <a:endParaRPr lang="en-US" sz="3600" b="1" dirty="0">
              <a:solidFill>
                <a:srgbClr val="0070C0"/>
              </a:solidFill>
            </a:endParaRPr>
          </a:p>
          <a:p>
            <a:r>
              <a:rPr lang="en-US" sz="3600" b="1" dirty="0">
                <a:solidFill>
                  <a:srgbClr val="0070C0"/>
                </a:solidFill>
              </a:rPr>
              <a:t>Sommelier.</a:t>
            </a:r>
          </a:p>
          <a:p>
            <a:pPr marL="0" indent="0">
              <a:buNone/>
            </a:pPr>
            <a:r>
              <a:rPr lang="en-US" dirty="0"/>
              <a:t>		</a:t>
            </a:r>
          </a:p>
        </p:txBody>
      </p:sp>
      <p:sp>
        <p:nvSpPr>
          <p:cNvPr id="4" name="Content Placeholder 3">
            <a:extLst>
              <a:ext uri="{FF2B5EF4-FFF2-40B4-BE49-F238E27FC236}">
                <a16:creationId xmlns:a16="http://schemas.microsoft.com/office/drawing/2014/main" xmlns="" id="{5297E1F2-FF26-4E46-9A50-CE24030B498E}"/>
              </a:ext>
            </a:extLst>
          </p:cNvPr>
          <p:cNvSpPr>
            <a:spLocks noGrp="1"/>
          </p:cNvSpPr>
          <p:nvPr>
            <p:ph sz="half" idx="2"/>
          </p:nvPr>
        </p:nvSpPr>
        <p:spPr>
          <a:xfrm>
            <a:off x="5387009" y="1530626"/>
            <a:ext cx="5966791" cy="4646337"/>
          </a:xfrm>
        </p:spPr>
        <p:txBody>
          <a:bodyPr>
            <a:normAutofit/>
          </a:bodyPr>
          <a:lstStyle/>
          <a:p>
            <a:r>
              <a:rPr lang="en-GB" sz="3200" dirty="0"/>
              <a:t>As </a:t>
            </a:r>
            <a:r>
              <a:rPr lang="en-GB" sz="3200" b="1" dirty="0"/>
              <a:t>head chef</a:t>
            </a:r>
            <a:r>
              <a:rPr lang="en-GB" sz="3200" dirty="0"/>
              <a:t> (also known as chef de cuisine), you'll run a kitchen, create menus and manage the budget. </a:t>
            </a:r>
            <a:endParaRPr lang="en-GB" sz="3200" b="1" dirty="0"/>
          </a:p>
          <a:p>
            <a:r>
              <a:rPr lang="en-GB" sz="3200" dirty="0"/>
              <a:t>As </a:t>
            </a:r>
            <a:r>
              <a:rPr lang="en-GB" sz="3200" b="1" dirty="0"/>
              <a:t>sommelier</a:t>
            </a:r>
            <a:r>
              <a:rPr lang="en-GB" sz="3200" dirty="0"/>
              <a:t> you will be .knowledgeable wine professional, working in fine restaurants, who specializes in all aspects of wine service as well as wine and food pairing</a:t>
            </a:r>
            <a:r>
              <a:rPr lang="en-GB" dirty="0"/>
              <a:t>.</a:t>
            </a:r>
            <a:endParaRPr lang="en-US" dirty="0"/>
          </a:p>
        </p:txBody>
      </p:sp>
      <p:pic>
        <p:nvPicPr>
          <p:cNvPr id="5" name="Picture 4">
            <a:extLst>
              <a:ext uri="{FF2B5EF4-FFF2-40B4-BE49-F238E27FC236}">
                <a16:creationId xmlns:a16="http://schemas.microsoft.com/office/drawing/2014/main" xmlns="" id="{DB8A77DF-077E-B44E-9F43-D1864C4A69E6}"/>
              </a:ext>
            </a:extLst>
          </p:cNvPr>
          <p:cNvPicPr>
            <a:picLocks noChangeAspect="1"/>
          </p:cNvPicPr>
          <p:nvPr/>
        </p:nvPicPr>
        <p:blipFill>
          <a:blip r:embed="rId3"/>
          <a:stretch>
            <a:fillRect/>
          </a:stretch>
        </p:blipFill>
        <p:spPr>
          <a:xfrm>
            <a:off x="2923760" y="2308926"/>
            <a:ext cx="1944757" cy="1910337"/>
          </a:xfrm>
          <a:prstGeom prst="rect">
            <a:avLst/>
          </a:prstGeom>
        </p:spPr>
      </p:pic>
      <p:pic>
        <p:nvPicPr>
          <p:cNvPr id="7" name="Picture 6">
            <a:extLst>
              <a:ext uri="{FF2B5EF4-FFF2-40B4-BE49-F238E27FC236}">
                <a16:creationId xmlns:a16="http://schemas.microsoft.com/office/drawing/2014/main" xmlns="" id="{B0859829-7252-4A4C-9326-02F35419ADBD}"/>
              </a:ext>
            </a:extLst>
          </p:cNvPr>
          <p:cNvPicPr>
            <a:picLocks noChangeAspect="1"/>
          </p:cNvPicPr>
          <p:nvPr/>
        </p:nvPicPr>
        <p:blipFill>
          <a:blip r:embed="rId4"/>
          <a:stretch>
            <a:fillRect/>
          </a:stretch>
        </p:blipFill>
        <p:spPr>
          <a:xfrm>
            <a:off x="619351" y="4837500"/>
            <a:ext cx="2304409" cy="1732773"/>
          </a:xfrm>
          <a:prstGeom prst="rect">
            <a:avLst/>
          </a:prstGeom>
        </p:spPr>
      </p:pic>
    </p:spTree>
    <p:extLst>
      <p:ext uri="{BB962C8B-B14F-4D97-AF65-F5344CB8AC3E}">
        <p14:creationId xmlns:p14="http://schemas.microsoft.com/office/powerpoint/2010/main" xmlns="" val="134609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34CF1-294F-EC4B-8008-FC6AB6F2A614}"/>
              </a:ext>
            </a:extLst>
          </p:cNvPr>
          <p:cNvSpPr>
            <a:spLocks noGrp="1"/>
          </p:cNvSpPr>
          <p:nvPr>
            <p:ph type="title"/>
          </p:nvPr>
        </p:nvSpPr>
        <p:spPr/>
        <p:txBody>
          <a:bodyPr/>
          <a:lstStyle/>
          <a:p>
            <a:pPr algn="ctr"/>
            <a:r>
              <a:rPr lang="en-US" b="1" dirty="0"/>
              <a:t>Restaurant</a:t>
            </a:r>
            <a:br>
              <a:rPr lang="en-US" b="1" dirty="0"/>
            </a:br>
            <a:r>
              <a:rPr lang="en-US" sz="2800" b="1" dirty="0"/>
              <a:t>front of house</a:t>
            </a:r>
          </a:p>
        </p:txBody>
      </p:sp>
      <p:sp>
        <p:nvSpPr>
          <p:cNvPr id="3" name="Content Placeholder 2">
            <a:extLst>
              <a:ext uri="{FF2B5EF4-FFF2-40B4-BE49-F238E27FC236}">
                <a16:creationId xmlns:a16="http://schemas.microsoft.com/office/drawing/2014/main" xmlns="" id="{DC1350C4-CDA5-FC43-A370-EF8EC11D6422}"/>
              </a:ext>
            </a:extLst>
          </p:cNvPr>
          <p:cNvSpPr>
            <a:spLocks noGrp="1"/>
          </p:cNvSpPr>
          <p:nvPr>
            <p:ph sz="half" idx="1"/>
          </p:nvPr>
        </p:nvSpPr>
        <p:spPr>
          <a:xfrm>
            <a:off x="838200" y="1825625"/>
            <a:ext cx="5181600" cy="4829380"/>
          </a:xfrm>
        </p:spPr>
        <p:txBody>
          <a:bodyPr/>
          <a:lstStyle/>
          <a:p>
            <a:r>
              <a:rPr lang="en-US" sz="3600" b="1" dirty="0">
                <a:solidFill>
                  <a:srgbClr val="0070C0"/>
                </a:solidFill>
              </a:rPr>
              <a:t>Barista</a:t>
            </a:r>
          </a:p>
          <a:p>
            <a:pPr marL="0" indent="0">
              <a:buNone/>
            </a:pPr>
            <a:endParaRPr lang="en-US" sz="3600" b="1" dirty="0">
              <a:solidFill>
                <a:srgbClr val="0070C0"/>
              </a:solidFill>
            </a:endParaRPr>
          </a:p>
          <a:p>
            <a:r>
              <a:rPr lang="en-US" sz="3600" b="1" dirty="0" err="1">
                <a:solidFill>
                  <a:srgbClr val="0070C0"/>
                </a:solidFill>
              </a:rPr>
              <a:t>Maitre</a:t>
            </a:r>
            <a:r>
              <a:rPr lang="en-US" sz="3600" b="1" dirty="0">
                <a:solidFill>
                  <a:srgbClr val="0070C0"/>
                </a:solidFill>
              </a:rPr>
              <a:t> d</a:t>
            </a:r>
          </a:p>
          <a:p>
            <a:pPr marL="0" indent="0">
              <a:buNone/>
            </a:pPr>
            <a:endParaRPr lang="en-US" sz="3600" b="1" dirty="0">
              <a:solidFill>
                <a:srgbClr val="0070C0"/>
              </a:solidFill>
            </a:endParaRPr>
          </a:p>
          <a:p>
            <a:r>
              <a:rPr lang="en-US" sz="3600" b="1" dirty="0">
                <a:solidFill>
                  <a:srgbClr val="0070C0"/>
                </a:solidFill>
              </a:rPr>
              <a:t>Customer server</a:t>
            </a:r>
          </a:p>
          <a:p>
            <a:endParaRPr lang="en-US" dirty="0"/>
          </a:p>
        </p:txBody>
      </p:sp>
      <p:sp>
        <p:nvSpPr>
          <p:cNvPr id="4" name="Content Placeholder 3">
            <a:extLst>
              <a:ext uri="{FF2B5EF4-FFF2-40B4-BE49-F238E27FC236}">
                <a16:creationId xmlns:a16="http://schemas.microsoft.com/office/drawing/2014/main" xmlns="" id="{F4290FE0-815B-5D4F-A086-9227A16C87E2}"/>
              </a:ext>
            </a:extLst>
          </p:cNvPr>
          <p:cNvSpPr>
            <a:spLocks noGrp="1"/>
          </p:cNvSpPr>
          <p:nvPr>
            <p:ph sz="half" idx="2"/>
          </p:nvPr>
        </p:nvSpPr>
        <p:spPr>
          <a:xfrm>
            <a:off x="5068957" y="1825624"/>
            <a:ext cx="6284843" cy="4694445"/>
          </a:xfrm>
        </p:spPr>
        <p:txBody>
          <a:bodyPr>
            <a:noAutofit/>
          </a:bodyPr>
          <a:lstStyle/>
          <a:p>
            <a:pPr marL="0" indent="0">
              <a:buNone/>
            </a:pPr>
            <a:r>
              <a:rPr lang="en-GB" sz="3600" dirty="0"/>
              <a:t>The front of house staff are the diplomats of the organisation.</a:t>
            </a:r>
          </a:p>
          <a:p>
            <a:pPr marL="0" indent="0">
              <a:buNone/>
            </a:pPr>
            <a:r>
              <a:rPr lang="en-GB" sz="3600" dirty="0"/>
              <a:t> From the Maître D’s who are the first point of contact of the guests and patrons when entering a restaurant or any other dining establishment to the barista, cashier and waiting staff.</a:t>
            </a:r>
            <a:endParaRPr lang="en-US" sz="3600" dirty="0"/>
          </a:p>
        </p:txBody>
      </p:sp>
      <p:pic>
        <p:nvPicPr>
          <p:cNvPr id="5" name="Picture 4">
            <a:extLst>
              <a:ext uri="{FF2B5EF4-FFF2-40B4-BE49-F238E27FC236}">
                <a16:creationId xmlns:a16="http://schemas.microsoft.com/office/drawing/2014/main" xmlns="" id="{8A32A0E2-7F98-F64A-9D34-08E42279D585}"/>
              </a:ext>
            </a:extLst>
          </p:cNvPr>
          <p:cNvPicPr>
            <a:picLocks noChangeAspect="1"/>
          </p:cNvPicPr>
          <p:nvPr/>
        </p:nvPicPr>
        <p:blipFill>
          <a:blip r:embed="rId2"/>
          <a:stretch>
            <a:fillRect/>
          </a:stretch>
        </p:blipFill>
        <p:spPr>
          <a:xfrm>
            <a:off x="1071993" y="4860624"/>
            <a:ext cx="2963294" cy="1659445"/>
          </a:xfrm>
          <a:prstGeom prst="rect">
            <a:avLst/>
          </a:prstGeom>
        </p:spPr>
      </p:pic>
    </p:spTree>
    <p:extLst>
      <p:ext uri="{BB962C8B-B14F-4D97-AF65-F5344CB8AC3E}">
        <p14:creationId xmlns:p14="http://schemas.microsoft.com/office/powerpoint/2010/main" xmlns="" val="208213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AC2CA-CA39-1B40-9680-8E8B14F58A2B}"/>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30B9CD9A-DF40-1D44-B198-2ECA669D60A8}"/>
              </a:ext>
            </a:extLst>
          </p:cNvPr>
          <p:cNvSpPr>
            <a:spLocks noGrp="1"/>
          </p:cNvSpPr>
          <p:nvPr>
            <p:ph sz="half" idx="1"/>
          </p:nvPr>
        </p:nvSpPr>
        <p:spPr/>
        <p:txBody>
          <a:bodyPr>
            <a:normAutofit lnSpcReduction="10000"/>
          </a:bodyPr>
          <a:lstStyle/>
          <a:p>
            <a:r>
              <a:rPr lang="en-US" dirty="0"/>
              <a:t>Restaurant</a:t>
            </a:r>
          </a:p>
          <a:p>
            <a:r>
              <a:rPr lang="en-US" b="1" dirty="0">
                <a:solidFill>
                  <a:srgbClr val="FF0000"/>
                </a:solidFill>
              </a:rPr>
              <a:t>Hotel</a:t>
            </a:r>
          </a:p>
          <a:p>
            <a:r>
              <a:rPr lang="en-US" dirty="0"/>
              <a:t>Visitor attractions</a:t>
            </a:r>
          </a:p>
          <a:p>
            <a:r>
              <a:rPr lang="en-US" dirty="0"/>
              <a:t>Pubs and clubs</a:t>
            </a:r>
          </a:p>
          <a:p>
            <a:r>
              <a:rPr lang="en-US" dirty="0"/>
              <a:t>Gaming</a:t>
            </a:r>
          </a:p>
          <a:p>
            <a:r>
              <a:rPr lang="en-US" dirty="0"/>
              <a:t>Tourism</a:t>
            </a:r>
          </a:p>
          <a:p>
            <a:r>
              <a:rPr lang="en-US" dirty="0"/>
              <a:t>Management</a:t>
            </a:r>
          </a:p>
          <a:p>
            <a:r>
              <a:rPr lang="en-US" dirty="0"/>
              <a:t>Holiday centres</a:t>
            </a:r>
          </a:p>
          <a:p>
            <a:r>
              <a:rPr lang="en-US" dirty="0"/>
              <a:t>Events</a:t>
            </a:r>
          </a:p>
          <a:p>
            <a:endParaRPr lang="en-US" dirty="0"/>
          </a:p>
        </p:txBody>
      </p:sp>
      <p:pic>
        <p:nvPicPr>
          <p:cNvPr id="6" name="Content Placeholder 5">
            <a:extLst>
              <a:ext uri="{FF2B5EF4-FFF2-40B4-BE49-F238E27FC236}">
                <a16:creationId xmlns:a16="http://schemas.microsoft.com/office/drawing/2014/main" xmlns="" id="{55E5CF99-13EF-B24E-8DC7-AECAC683269E}"/>
              </a:ext>
            </a:extLst>
          </p:cNvPr>
          <p:cNvPicPr>
            <a:picLocks noGrp="1" noChangeAspect="1"/>
          </p:cNvPicPr>
          <p:nvPr>
            <p:ph sz="half" idx="2"/>
          </p:nvPr>
        </p:nvPicPr>
        <p:blipFill>
          <a:blip r:embed="rId3"/>
          <a:stretch>
            <a:fillRect/>
          </a:stretch>
        </p:blipFill>
        <p:spPr>
          <a:xfrm>
            <a:off x="5899983" y="1825625"/>
            <a:ext cx="2146768" cy="2146768"/>
          </a:xfrm>
        </p:spPr>
      </p:pic>
      <p:pic>
        <p:nvPicPr>
          <p:cNvPr id="8" name="Picture 7">
            <a:extLst>
              <a:ext uri="{FF2B5EF4-FFF2-40B4-BE49-F238E27FC236}">
                <a16:creationId xmlns:a16="http://schemas.microsoft.com/office/drawing/2014/main" xmlns="" id="{97DC89F7-E5AB-FF45-A912-5EC7FB7141CD}"/>
              </a:ext>
            </a:extLst>
          </p:cNvPr>
          <p:cNvPicPr>
            <a:picLocks noChangeAspect="1"/>
          </p:cNvPicPr>
          <p:nvPr/>
        </p:nvPicPr>
        <p:blipFill>
          <a:blip r:embed="rId4"/>
          <a:stretch>
            <a:fillRect/>
          </a:stretch>
        </p:blipFill>
        <p:spPr>
          <a:xfrm>
            <a:off x="8214610" y="3508193"/>
            <a:ext cx="2754859" cy="2668770"/>
          </a:xfrm>
          <a:prstGeom prst="rect">
            <a:avLst/>
          </a:prstGeom>
        </p:spPr>
      </p:pic>
    </p:spTree>
    <p:extLst>
      <p:ext uri="{BB962C8B-B14F-4D97-AF65-F5344CB8AC3E}">
        <p14:creationId xmlns="" xmlns:p14="http://schemas.microsoft.com/office/powerpoint/2010/main" val="221060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BF87D-EC3A-994F-B044-413BA1507BEA}"/>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5231EC0C-4A8D-E747-9B7F-AE4771962D57}"/>
              </a:ext>
            </a:extLst>
          </p:cNvPr>
          <p:cNvSpPr>
            <a:spLocks noGrp="1"/>
          </p:cNvSpPr>
          <p:nvPr>
            <p:ph sz="half" idx="1"/>
          </p:nvPr>
        </p:nvSpPr>
        <p:spPr/>
        <p:txBody>
          <a:bodyPr>
            <a:normAutofit lnSpcReduction="10000"/>
          </a:bodyPr>
          <a:lstStyle/>
          <a:p>
            <a:r>
              <a:rPr lang="en-US" dirty="0"/>
              <a:t>Restaurant</a:t>
            </a:r>
          </a:p>
          <a:p>
            <a:r>
              <a:rPr lang="en-US" dirty="0"/>
              <a:t>Hotel</a:t>
            </a:r>
          </a:p>
          <a:p>
            <a:r>
              <a:rPr lang="en-US" b="1" dirty="0">
                <a:solidFill>
                  <a:srgbClr val="FF0000"/>
                </a:solidFill>
              </a:rPr>
              <a:t>Visitor attractions</a:t>
            </a:r>
          </a:p>
          <a:p>
            <a:r>
              <a:rPr lang="en-US" dirty="0"/>
              <a:t>Pubs and clubs</a:t>
            </a:r>
          </a:p>
          <a:p>
            <a:r>
              <a:rPr lang="en-US" dirty="0"/>
              <a:t>Gaming</a:t>
            </a:r>
          </a:p>
          <a:p>
            <a:r>
              <a:rPr lang="en-US" dirty="0"/>
              <a:t>Tourism</a:t>
            </a:r>
          </a:p>
          <a:p>
            <a:r>
              <a:rPr lang="en-US" dirty="0"/>
              <a:t>Management</a:t>
            </a:r>
          </a:p>
          <a:p>
            <a:r>
              <a:rPr lang="en-US" dirty="0"/>
              <a:t>Holiday centres</a:t>
            </a:r>
          </a:p>
          <a:p>
            <a:r>
              <a:rPr lang="en-US" dirty="0"/>
              <a:t>Events</a:t>
            </a:r>
          </a:p>
          <a:p>
            <a:endParaRPr lang="en-US" dirty="0"/>
          </a:p>
        </p:txBody>
      </p:sp>
      <p:pic>
        <p:nvPicPr>
          <p:cNvPr id="6" name="Content Placeholder 5">
            <a:extLst>
              <a:ext uri="{FF2B5EF4-FFF2-40B4-BE49-F238E27FC236}">
                <a16:creationId xmlns:a16="http://schemas.microsoft.com/office/drawing/2014/main" xmlns="" id="{DC0B7395-D169-F742-AE21-75E3C9A43148}"/>
              </a:ext>
            </a:extLst>
          </p:cNvPr>
          <p:cNvPicPr>
            <a:picLocks noGrp="1" noChangeAspect="1"/>
          </p:cNvPicPr>
          <p:nvPr>
            <p:ph sz="half" idx="2"/>
          </p:nvPr>
        </p:nvPicPr>
        <p:blipFill>
          <a:blip r:embed="rId3"/>
          <a:stretch>
            <a:fillRect/>
          </a:stretch>
        </p:blipFill>
        <p:spPr>
          <a:xfrm>
            <a:off x="6019800" y="1690688"/>
            <a:ext cx="2836342" cy="2836342"/>
          </a:xfrm>
        </p:spPr>
      </p:pic>
    </p:spTree>
    <p:extLst>
      <p:ext uri="{BB962C8B-B14F-4D97-AF65-F5344CB8AC3E}">
        <p14:creationId xmlns="" xmlns:p14="http://schemas.microsoft.com/office/powerpoint/2010/main" val="1814065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A152B-E5B9-604F-9E34-EA0B109E74C2}"/>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078B35B4-96FB-2949-AFE6-F7E2CB8EBC99}"/>
              </a:ext>
            </a:extLst>
          </p:cNvPr>
          <p:cNvSpPr>
            <a:spLocks noGrp="1"/>
          </p:cNvSpPr>
          <p:nvPr>
            <p:ph sz="half" idx="1"/>
          </p:nvPr>
        </p:nvSpPr>
        <p:spPr/>
        <p:txBody>
          <a:bodyPr>
            <a:normAutofit lnSpcReduction="10000"/>
          </a:bodyPr>
          <a:lstStyle/>
          <a:p>
            <a:r>
              <a:rPr lang="en-US" dirty="0"/>
              <a:t>Restaurant</a:t>
            </a:r>
          </a:p>
          <a:p>
            <a:r>
              <a:rPr lang="en-US" dirty="0"/>
              <a:t>Hotel</a:t>
            </a:r>
          </a:p>
          <a:p>
            <a:r>
              <a:rPr lang="en-US" dirty="0"/>
              <a:t>Visitor attractions</a:t>
            </a:r>
          </a:p>
          <a:p>
            <a:r>
              <a:rPr lang="en-US" b="1" dirty="0">
                <a:solidFill>
                  <a:srgbClr val="FF0000"/>
                </a:solidFill>
              </a:rPr>
              <a:t>Pubs and clubs</a:t>
            </a:r>
          </a:p>
          <a:p>
            <a:r>
              <a:rPr lang="en-US" dirty="0"/>
              <a:t>Gaming</a:t>
            </a:r>
          </a:p>
          <a:p>
            <a:r>
              <a:rPr lang="en-US" dirty="0"/>
              <a:t>Tourism</a:t>
            </a:r>
          </a:p>
          <a:p>
            <a:r>
              <a:rPr lang="en-US" dirty="0"/>
              <a:t>Management</a:t>
            </a:r>
          </a:p>
          <a:p>
            <a:r>
              <a:rPr lang="en-US" dirty="0"/>
              <a:t>Holiday centres</a:t>
            </a:r>
          </a:p>
          <a:p>
            <a:r>
              <a:rPr lang="en-US" dirty="0"/>
              <a:t>Events</a:t>
            </a:r>
          </a:p>
          <a:p>
            <a:endParaRPr lang="en-US" dirty="0"/>
          </a:p>
        </p:txBody>
      </p:sp>
      <p:pic>
        <p:nvPicPr>
          <p:cNvPr id="6" name="Content Placeholder 5">
            <a:extLst>
              <a:ext uri="{FF2B5EF4-FFF2-40B4-BE49-F238E27FC236}">
                <a16:creationId xmlns:a16="http://schemas.microsoft.com/office/drawing/2014/main" xmlns="" id="{BE76E75B-E750-9E4E-A920-157D36B6B6B4}"/>
              </a:ext>
            </a:extLst>
          </p:cNvPr>
          <p:cNvPicPr>
            <a:picLocks noGrp="1" noChangeAspect="1"/>
          </p:cNvPicPr>
          <p:nvPr>
            <p:ph sz="half" idx="2"/>
          </p:nvPr>
        </p:nvPicPr>
        <p:blipFill>
          <a:blip r:embed="rId3"/>
          <a:stretch>
            <a:fillRect/>
          </a:stretch>
        </p:blipFill>
        <p:spPr>
          <a:xfrm>
            <a:off x="6019799" y="1825625"/>
            <a:ext cx="2493371" cy="3061168"/>
          </a:xfrm>
        </p:spPr>
      </p:pic>
      <p:pic>
        <p:nvPicPr>
          <p:cNvPr id="8" name="Picture 7">
            <a:extLst>
              <a:ext uri="{FF2B5EF4-FFF2-40B4-BE49-F238E27FC236}">
                <a16:creationId xmlns:a16="http://schemas.microsoft.com/office/drawing/2014/main" xmlns="" id="{DC5434E1-00A7-CB46-90DF-B173F78BA7D6}"/>
              </a:ext>
            </a:extLst>
          </p:cNvPr>
          <p:cNvPicPr>
            <a:picLocks noChangeAspect="1"/>
          </p:cNvPicPr>
          <p:nvPr/>
        </p:nvPicPr>
        <p:blipFill>
          <a:blip r:embed="rId4"/>
          <a:stretch>
            <a:fillRect/>
          </a:stretch>
        </p:blipFill>
        <p:spPr>
          <a:xfrm>
            <a:off x="8665355" y="3438993"/>
            <a:ext cx="2641901" cy="2737970"/>
          </a:xfrm>
          <a:prstGeom prst="rect">
            <a:avLst/>
          </a:prstGeom>
        </p:spPr>
      </p:pic>
    </p:spTree>
    <p:extLst>
      <p:ext uri="{BB962C8B-B14F-4D97-AF65-F5344CB8AC3E}">
        <p14:creationId xmlns="" xmlns:p14="http://schemas.microsoft.com/office/powerpoint/2010/main" val="175849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B6F394-1D6A-4147-B873-CBE25CF45851}"/>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4A60572E-E262-D248-A4BA-112771EA5D8E}"/>
              </a:ext>
            </a:extLst>
          </p:cNvPr>
          <p:cNvSpPr>
            <a:spLocks noGrp="1"/>
          </p:cNvSpPr>
          <p:nvPr>
            <p:ph sz="half" idx="1"/>
          </p:nvPr>
        </p:nvSpPr>
        <p:spPr/>
        <p:txBody>
          <a:bodyPr>
            <a:normAutofit lnSpcReduction="10000"/>
          </a:bodyPr>
          <a:lstStyle/>
          <a:p>
            <a:r>
              <a:rPr lang="en-US" dirty="0"/>
              <a:t>Restaurant</a:t>
            </a:r>
          </a:p>
          <a:p>
            <a:r>
              <a:rPr lang="en-US" dirty="0"/>
              <a:t>Hotel</a:t>
            </a:r>
          </a:p>
          <a:p>
            <a:r>
              <a:rPr lang="en-US" dirty="0"/>
              <a:t>Visitor attractions</a:t>
            </a:r>
          </a:p>
          <a:p>
            <a:r>
              <a:rPr lang="en-US" dirty="0"/>
              <a:t>Pubs and clubs</a:t>
            </a:r>
          </a:p>
          <a:p>
            <a:r>
              <a:rPr lang="en-US" b="1" dirty="0">
                <a:solidFill>
                  <a:srgbClr val="FF0000"/>
                </a:solidFill>
              </a:rPr>
              <a:t>Gaming</a:t>
            </a:r>
          </a:p>
          <a:p>
            <a:r>
              <a:rPr lang="en-US" dirty="0"/>
              <a:t>Tourism</a:t>
            </a:r>
          </a:p>
          <a:p>
            <a:r>
              <a:rPr lang="en-US" dirty="0"/>
              <a:t>Management</a:t>
            </a:r>
          </a:p>
          <a:p>
            <a:r>
              <a:rPr lang="en-US" dirty="0"/>
              <a:t>Holiday centres</a:t>
            </a:r>
          </a:p>
          <a:p>
            <a:r>
              <a:rPr lang="en-US" dirty="0"/>
              <a:t>Events</a:t>
            </a:r>
          </a:p>
          <a:p>
            <a:endParaRPr lang="en-US" dirty="0"/>
          </a:p>
        </p:txBody>
      </p:sp>
      <p:pic>
        <p:nvPicPr>
          <p:cNvPr id="6" name="Content Placeholder 5">
            <a:extLst>
              <a:ext uri="{FF2B5EF4-FFF2-40B4-BE49-F238E27FC236}">
                <a16:creationId xmlns:a16="http://schemas.microsoft.com/office/drawing/2014/main" xmlns="" id="{373CF2EA-A12E-AD48-B5D6-EBD08016322A}"/>
              </a:ext>
            </a:extLst>
          </p:cNvPr>
          <p:cNvPicPr>
            <a:picLocks noGrp="1" noChangeAspect="1"/>
          </p:cNvPicPr>
          <p:nvPr>
            <p:ph sz="half" idx="2"/>
          </p:nvPr>
        </p:nvPicPr>
        <p:blipFill>
          <a:blip r:embed="rId3"/>
          <a:stretch>
            <a:fillRect/>
          </a:stretch>
        </p:blipFill>
        <p:spPr>
          <a:xfrm>
            <a:off x="6019800" y="1825625"/>
            <a:ext cx="2439722" cy="2401601"/>
          </a:xfrm>
        </p:spPr>
      </p:pic>
      <p:pic>
        <p:nvPicPr>
          <p:cNvPr id="8" name="Picture 7">
            <a:extLst>
              <a:ext uri="{FF2B5EF4-FFF2-40B4-BE49-F238E27FC236}">
                <a16:creationId xmlns:a16="http://schemas.microsoft.com/office/drawing/2014/main" xmlns="" id="{D08175FF-9947-A347-B8D3-136074B2CB06}"/>
              </a:ext>
            </a:extLst>
          </p:cNvPr>
          <p:cNvPicPr>
            <a:picLocks noChangeAspect="1"/>
          </p:cNvPicPr>
          <p:nvPr/>
        </p:nvPicPr>
        <p:blipFill>
          <a:blip r:embed="rId4"/>
          <a:stretch>
            <a:fillRect/>
          </a:stretch>
        </p:blipFill>
        <p:spPr>
          <a:xfrm>
            <a:off x="7981146" y="3852472"/>
            <a:ext cx="3351418" cy="2447665"/>
          </a:xfrm>
          <a:prstGeom prst="rect">
            <a:avLst/>
          </a:prstGeom>
        </p:spPr>
      </p:pic>
    </p:spTree>
    <p:extLst>
      <p:ext uri="{BB962C8B-B14F-4D97-AF65-F5344CB8AC3E}">
        <p14:creationId xmlns="" xmlns:p14="http://schemas.microsoft.com/office/powerpoint/2010/main" val="2797438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88CA3-0795-2A48-AF6A-6FBEA6BDDCAC}"/>
              </a:ext>
            </a:extLst>
          </p:cNvPr>
          <p:cNvSpPr>
            <a:spLocks noGrp="1"/>
          </p:cNvSpPr>
          <p:nvPr>
            <p:ph type="title"/>
          </p:nvPr>
        </p:nvSpPr>
        <p:spPr/>
        <p:txBody>
          <a:bodyPr/>
          <a:lstStyle/>
          <a:p>
            <a:r>
              <a:rPr lang="en-US" b="1" dirty="0"/>
              <a:t>Welcome and introduction</a:t>
            </a:r>
          </a:p>
        </p:txBody>
      </p:sp>
      <p:sp>
        <p:nvSpPr>
          <p:cNvPr id="3" name="Content Placeholder 2">
            <a:extLst>
              <a:ext uri="{FF2B5EF4-FFF2-40B4-BE49-F238E27FC236}">
                <a16:creationId xmlns:a16="http://schemas.microsoft.com/office/drawing/2014/main" xmlns="" id="{F3F80D17-0347-DB47-A23E-DD8B6FD4208D}"/>
              </a:ext>
            </a:extLst>
          </p:cNvPr>
          <p:cNvSpPr>
            <a:spLocks noGrp="1"/>
          </p:cNvSpPr>
          <p:nvPr>
            <p:ph sz="half" idx="1"/>
          </p:nvPr>
        </p:nvSpPr>
        <p:spPr/>
        <p:txBody>
          <a:bodyPr>
            <a:normAutofit/>
          </a:bodyPr>
          <a:lstStyle/>
          <a:p>
            <a:r>
              <a:rPr lang="en-US" sz="3200" dirty="0"/>
              <a:t>Introductions</a:t>
            </a:r>
          </a:p>
          <a:p>
            <a:r>
              <a:rPr lang="en-US" sz="3200" dirty="0"/>
              <a:t>Housekeeping</a:t>
            </a:r>
          </a:p>
          <a:p>
            <a:r>
              <a:rPr lang="en-US" sz="3200" dirty="0"/>
              <a:t>Health &amp; safety</a:t>
            </a:r>
          </a:p>
          <a:p>
            <a:r>
              <a:rPr lang="en-US" sz="3200" dirty="0"/>
              <a:t>Phones</a:t>
            </a:r>
          </a:p>
          <a:p>
            <a:r>
              <a:rPr lang="en-US" sz="3200" dirty="0"/>
              <a:t>Breaks and lunch</a:t>
            </a:r>
          </a:p>
        </p:txBody>
      </p:sp>
      <p:pic>
        <p:nvPicPr>
          <p:cNvPr id="5" name="Content Placeholder 4">
            <a:extLst>
              <a:ext uri="{FF2B5EF4-FFF2-40B4-BE49-F238E27FC236}">
                <a16:creationId xmlns:a16="http://schemas.microsoft.com/office/drawing/2014/main" xmlns="" id="{7AE84FCC-A319-F44C-90C4-D29114D00C02}"/>
              </a:ext>
            </a:extLst>
          </p:cNvPr>
          <p:cNvPicPr>
            <a:picLocks noGrp="1" noChangeAspect="1"/>
          </p:cNvPicPr>
          <p:nvPr>
            <p:ph sz="half" idx="2"/>
          </p:nvPr>
        </p:nvPicPr>
        <p:blipFill>
          <a:blip r:embed="rId2"/>
          <a:stretch>
            <a:fillRect/>
          </a:stretch>
        </p:blipFill>
        <p:spPr>
          <a:xfrm>
            <a:off x="5109779" y="1825625"/>
            <a:ext cx="6768075" cy="3790122"/>
          </a:xfrm>
          <a:prstGeom prst="rect">
            <a:avLst/>
          </a:prstGeom>
        </p:spPr>
      </p:pic>
    </p:spTree>
    <p:extLst>
      <p:ext uri="{BB962C8B-B14F-4D97-AF65-F5344CB8AC3E}">
        <p14:creationId xmlns:p14="http://schemas.microsoft.com/office/powerpoint/2010/main" xmlns="" val="937601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932A4-9E8A-CA46-8821-5CFE348252AF}"/>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4EC07416-A9E4-4D44-9E63-25BF5362ED53}"/>
              </a:ext>
            </a:extLst>
          </p:cNvPr>
          <p:cNvSpPr>
            <a:spLocks noGrp="1"/>
          </p:cNvSpPr>
          <p:nvPr>
            <p:ph sz="half" idx="1"/>
          </p:nvPr>
        </p:nvSpPr>
        <p:spPr/>
        <p:txBody>
          <a:bodyPr>
            <a:normAutofit lnSpcReduction="10000"/>
          </a:bodyPr>
          <a:lstStyle/>
          <a:p>
            <a:r>
              <a:rPr lang="en-US" dirty="0"/>
              <a:t>Restaurant</a:t>
            </a:r>
          </a:p>
          <a:p>
            <a:r>
              <a:rPr lang="en-US" dirty="0"/>
              <a:t>Hotel</a:t>
            </a:r>
          </a:p>
          <a:p>
            <a:r>
              <a:rPr lang="en-US" dirty="0"/>
              <a:t>Visitor attractions</a:t>
            </a:r>
          </a:p>
          <a:p>
            <a:r>
              <a:rPr lang="en-US" dirty="0"/>
              <a:t>Pubs and clubs</a:t>
            </a:r>
          </a:p>
          <a:p>
            <a:r>
              <a:rPr lang="en-US" dirty="0"/>
              <a:t>Gaming</a:t>
            </a:r>
          </a:p>
          <a:p>
            <a:r>
              <a:rPr lang="en-US" b="1" dirty="0">
                <a:solidFill>
                  <a:srgbClr val="FF0000"/>
                </a:solidFill>
              </a:rPr>
              <a:t>Tourism</a:t>
            </a:r>
          </a:p>
          <a:p>
            <a:r>
              <a:rPr lang="en-US" dirty="0"/>
              <a:t>Management</a:t>
            </a:r>
          </a:p>
          <a:p>
            <a:r>
              <a:rPr lang="en-US" dirty="0"/>
              <a:t>Holiday centres</a:t>
            </a:r>
          </a:p>
          <a:p>
            <a:r>
              <a:rPr lang="en-US" dirty="0"/>
              <a:t>Events</a:t>
            </a:r>
          </a:p>
          <a:p>
            <a:endParaRPr lang="en-US" dirty="0"/>
          </a:p>
        </p:txBody>
      </p:sp>
      <p:pic>
        <p:nvPicPr>
          <p:cNvPr id="6" name="Content Placeholder 5">
            <a:extLst>
              <a:ext uri="{FF2B5EF4-FFF2-40B4-BE49-F238E27FC236}">
                <a16:creationId xmlns:a16="http://schemas.microsoft.com/office/drawing/2014/main" xmlns="" id="{C6804B5B-EF31-1C4A-9AD0-7CC90D68BD37}"/>
              </a:ext>
            </a:extLst>
          </p:cNvPr>
          <p:cNvPicPr>
            <a:picLocks noGrp="1" noChangeAspect="1"/>
          </p:cNvPicPr>
          <p:nvPr>
            <p:ph sz="half" idx="2"/>
          </p:nvPr>
        </p:nvPicPr>
        <p:blipFill>
          <a:blip r:embed="rId3"/>
          <a:stretch>
            <a:fillRect/>
          </a:stretch>
        </p:blipFill>
        <p:spPr>
          <a:xfrm>
            <a:off x="5897275" y="1825625"/>
            <a:ext cx="2517837" cy="2656434"/>
          </a:xfrm>
        </p:spPr>
      </p:pic>
      <p:pic>
        <p:nvPicPr>
          <p:cNvPr id="8" name="Picture 7">
            <a:extLst>
              <a:ext uri="{FF2B5EF4-FFF2-40B4-BE49-F238E27FC236}">
                <a16:creationId xmlns:a16="http://schemas.microsoft.com/office/drawing/2014/main" xmlns="" id="{10CADE56-F7C6-EA4D-B5F7-C89D158D6243}"/>
              </a:ext>
            </a:extLst>
          </p:cNvPr>
          <p:cNvPicPr>
            <a:picLocks noChangeAspect="1"/>
          </p:cNvPicPr>
          <p:nvPr/>
        </p:nvPicPr>
        <p:blipFill>
          <a:blip r:embed="rId4"/>
          <a:stretch>
            <a:fillRect/>
          </a:stretch>
        </p:blipFill>
        <p:spPr>
          <a:xfrm>
            <a:off x="8228351" y="2953062"/>
            <a:ext cx="3345721" cy="3345721"/>
          </a:xfrm>
          <a:prstGeom prst="rect">
            <a:avLst/>
          </a:prstGeom>
        </p:spPr>
      </p:pic>
    </p:spTree>
    <p:extLst>
      <p:ext uri="{BB962C8B-B14F-4D97-AF65-F5344CB8AC3E}">
        <p14:creationId xmlns="" xmlns:p14="http://schemas.microsoft.com/office/powerpoint/2010/main" val="39932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74FF8-58AC-264C-9D35-B257C7AA7A2B}"/>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8E737B52-0B3B-CC43-96C6-C9C58EEA1DD8}"/>
              </a:ext>
            </a:extLst>
          </p:cNvPr>
          <p:cNvSpPr>
            <a:spLocks noGrp="1"/>
          </p:cNvSpPr>
          <p:nvPr>
            <p:ph sz="half" idx="1"/>
          </p:nvPr>
        </p:nvSpPr>
        <p:spPr/>
        <p:txBody>
          <a:bodyPr>
            <a:normAutofit lnSpcReduction="10000"/>
          </a:bodyPr>
          <a:lstStyle/>
          <a:p>
            <a:r>
              <a:rPr lang="en-US" dirty="0"/>
              <a:t>Restaurant</a:t>
            </a:r>
          </a:p>
          <a:p>
            <a:r>
              <a:rPr lang="en-US" dirty="0"/>
              <a:t>Hotel</a:t>
            </a:r>
          </a:p>
          <a:p>
            <a:r>
              <a:rPr lang="en-US" dirty="0"/>
              <a:t>Visitor attractions</a:t>
            </a:r>
          </a:p>
          <a:p>
            <a:r>
              <a:rPr lang="en-US" dirty="0"/>
              <a:t>Pubs and clubs</a:t>
            </a:r>
          </a:p>
          <a:p>
            <a:r>
              <a:rPr lang="en-US" dirty="0"/>
              <a:t>Gaming</a:t>
            </a:r>
          </a:p>
          <a:p>
            <a:r>
              <a:rPr lang="en-US" dirty="0"/>
              <a:t>Tourism</a:t>
            </a:r>
          </a:p>
          <a:p>
            <a:r>
              <a:rPr lang="en-US" b="1" dirty="0">
                <a:solidFill>
                  <a:srgbClr val="FF0000"/>
                </a:solidFill>
              </a:rPr>
              <a:t>Management</a:t>
            </a:r>
          </a:p>
          <a:p>
            <a:r>
              <a:rPr lang="en-US" dirty="0"/>
              <a:t>Holiday centres</a:t>
            </a:r>
          </a:p>
          <a:p>
            <a:r>
              <a:rPr lang="en-US" dirty="0"/>
              <a:t>Events</a:t>
            </a:r>
          </a:p>
          <a:p>
            <a:endParaRPr lang="en-US" dirty="0"/>
          </a:p>
        </p:txBody>
      </p:sp>
      <p:pic>
        <p:nvPicPr>
          <p:cNvPr id="6" name="Content Placeholder 5">
            <a:extLst>
              <a:ext uri="{FF2B5EF4-FFF2-40B4-BE49-F238E27FC236}">
                <a16:creationId xmlns:a16="http://schemas.microsoft.com/office/drawing/2014/main" xmlns="" id="{C1F758B5-B504-C94E-BCC1-5BF34C37C8A1}"/>
              </a:ext>
            </a:extLst>
          </p:cNvPr>
          <p:cNvPicPr>
            <a:picLocks noGrp="1" noChangeAspect="1"/>
          </p:cNvPicPr>
          <p:nvPr>
            <p:ph sz="half" idx="2"/>
          </p:nvPr>
        </p:nvPicPr>
        <p:blipFill>
          <a:blip r:embed="rId3"/>
          <a:stretch>
            <a:fillRect/>
          </a:stretch>
        </p:blipFill>
        <p:spPr>
          <a:xfrm>
            <a:off x="8414751" y="2050907"/>
            <a:ext cx="2811320" cy="2221290"/>
          </a:xfrm>
        </p:spPr>
      </p:pic>
      <p:pic>
        <p:nvPicPr>
          <p:cNvPr id="8" name="Picture 7">
            <a:extLst>
              <a:ext uri="{FF2B5EF4-FFF2-40B4-BE49-F238E27FC236}">
                <a16:creationId xmlns:a16="http://schemas.microsoft.com/office/drawing/2014/main" xmlns="" id="{BFCCEA41-FBD8-014A-959C-62E0B8881F02}"/>
              </a:ext>
            </a:extLst>
          </p:cNvPr>
          <p:cNvPicPr>
            <a:picLocks noChangeAspect="1"/>
          </p:cNvPicPr>
          <p:nvPr/>
        </p:nvPicPr>
        <p:blipFill>
          <a:blip r:embed="rId4"/>
          <a:stretch>
            <a:fillRect/>
          </a:stretch>
        </p:blipFill>
        <p:spPr>
          <a:xfrm>
            <a:off x="5710316" y="4258704"/>
            <a:ext cx="3380932" cy="1918259"/>
          </a:xfrm>
          <a:prstGeom prst="rect">
            <a:avLst/>
          </a:prstGeom>
        </p:spPr>
      </p:pic>
    </p:spTree>
    <p:extLst>
      <p:ext uri="{BB962C8B-B14F-4D97-AF65-F5344CB8AC3E}">
        <p14:creationId xmlns="" xmlns:p14="http://schemas.microsoft.com/office/powerpoint/2010/main" val="48440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76069-C3BE-B541-BBD8-52B750FCA036}"/>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16734AB7-9047-8E49-B1C0-73F9E871CB8A}"/>
              </a:ext>
            </a:extLst>
          </p:cNvPr>
          <p:cNvSpPr>
            <a:spLocks noGrp="1"/>
          </p:cNvSpPr>
          <p:nvPr>
            <p:ph sz="half" idx="1"/>
          </p:nvPr>
        </p:nvSpPr>
        <p:spPr/>
        <p:txBody>
          <a:bodyPr>
            <a:normAutofit lnSpcReduction="10000"/>
          </a:bodyPr>
          <a:lstStyle/>
          <a:p>
            <a:r>
              <a:rPr lang="en-US" dirty="0"/>
              <a:t>Restaurant</a:t>
            </a:r>
          </a:p>
          <a:p>
            <a:r>
              <a:rPr lang="en-US" dirty="0"/>
              <a:t>Hotel</a:t>
            </a:r>
          </a:p>
          <a:p>
            <a:r>
              <a:rPr lang="en-US" dirty="0"/>
              <a:t>Visitor attractions</a:t>
            </a:r>
          </a:p>
          <a:p>
            <a:r>
              <a:rPr lang="en-US" dirty="0"/>
              <a:t>Pubs and clubs</a:t>
            </a:r>
          </a:p>
          <a:p>
            <a:r>
              <a:rPr lang="en-US" dirty="0"/>
              <a:t>Gaming</a:t>
            </a:r>
          </a:p>
          <a:p>
            <a:r>
              <a:rPr lang="en-US" dirty="0"/>
              <a:t>Tourism</a:t>
            </a:r>
          </a:p>
          <a:p>
            <a:r>
              <a:rPr lang="en-US" dirty="0"/>
              <a:t>Management</a:t>
            </a:r>
          </a:p>
          <a:p>
            <a:r>
              <a:rPr lang="en-US" b="1" dirty="0">
                <a:solidFill>
                  <a:srgbClr val="FF0000"/>
                </a:solidFill>
              </a:rPr>
              <a:t>Holiday centres</a:t>
            </a:r>
          </a:p>
          <a:p>
            <a:r>
              <a:rPr lang="en-US" dirty="0"/>
              <a:t>Events</a:t>
            </a:r>
          </a:p>
          <a:p>
            <a:endParaRPr lang="en-US" dirty="0"/>
          </a:p>
        </p:txBody>
      </p:sp>
      <p:pic>
        <p:nvPicPr>
          <p:cNvPr id="6" name="Content Placeholder 5">
            <a:extLst>
              <a:ext uri="{FF2B5EF4-FFF2-40B4-BE49-F238E27FC236}">
                <a16:creationId xmlns:a16="http://schemas.microsoft.com/office/drawing/2014/main" xmlns="" id="{407066C9-87D5-CE4C-9A11-442F51DB5489}"/>
              </a:ext>
            </a:extLst>
          </p:cNvPr>
          <p:cNvPicPr>
            <a:picLocks noGrp="1" noChangeAspect="1"/>
          </p:cNvPicPr>
          <p:nvPr>
            <p:ph sz="half" idx="2"/>
          </p:nvPr>
        </p:nvPicPr>
        <p:blipFill>
          <a:blip r:embed="rId2"/>
          <a:stretch>
            <a:fillRect/>
          </a:stretch>
        </p:blipFill>
        <p:spPr>
          <a:xfrm>
            <a:off x="8274459" y="3837482"/>
            <a:ext cx="2924351" cy="2339481"/>
          </a:xfrm>
        </p:spPr>
      </p:pic>
      <p:pic>
        <p:nvPicPr>
          <p:cNvPr id="12" name="Picture 11">
            <a:extLst>
              <a:ext uri="{FF2B5EF4-FFF2-40B4-BE49-F238E27FC236}">
                <a16:creationId xmlns:a16="http://schemas.microsoft.com/office/drawing/2014/main" xmlns="" id="{9A2F770B-E977-C846-B52C-41EA8841B31B}"/>
              </a:ext>
            </a:extLst>
          </p:cNvPr>
          <p:cNvPicPr>
            <a:picLocks noChangeAspect="1"/>
          </p:cNvPicPr>
          <p:nvPr/>
        </p:nvPicPr>
        <p:blipFill>
          <a:blip r:embed="rId3"/>
          <a:stretch>
            <a:fillRect/>
          </a:stretch>
        </p:blipFill>
        <p:spPr>
          <a:xfrm>
            <a:off x="5689599" y="2005039"/>
            <a:ext cx="2440687" cy="2250008"/>
          </a:xfrm>
          <a:prstGeom prst="rect">
            <a:avLst/>
          </a:prstGeom>
        </p:spPr>
      </p:pic>
    </p:spTree>
    <p:extLst>
      <p:ext uri="{BB962C8B-B14F-4D97-AF65-F5344CB8AC3E}">
        <p14:creationId xmlns="" xmlns:p14="http://schemas.microsoft.com/office/powerpoint/2010/main" val="365056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393F9-A2AC-A64B-8826-84C143643C2D}"/>
              </a:ext>
            </a:extLst>
          </p:cNvPr>
          <p:cNvSpPr>
            <a:spLocks noGrp="1"/>
          </p:cNvSpPr>
          <p:nvPr>
            <p:ph type="title"/>
          </p:nvPr>
        </p:nvSpPr>
        <p:spPr/>
        <p:txBody>
          <a:bodyPr/>
          <a:lstStyle/>
          <a:p>
            <a:r>
              <a:rPr lang="en-US" dirty="0"/>
              <a:t>Hospitality routes</a:t>
            </a:r>
          </a:p>
        </p:txBody>
      </p:sp>
      <p:sp>
        <p:nvSpPr>
          <p:cNvPr id="3" name="Content Placeholder 2">
            <a:extLst>
              <a:ext uri="{FF2B5EF4-FFF2-40B4-BE49-F238E27FC236}">
                <a16:creationId xmlns:a16="http://schemas.microsoft.com/office/drawing/2014/main" xmlns="" id="{4FA99363-BFA6-0248-9FA2-3CE387703F6E}"/>
              </a:ext>
            </a:extLst>
          </p:cNvPr>
          <p:cNvSpPr>
            <a:spLocks noGrp="1"/>
          </p:cNvSpPr>
          <p:nvPr>
            <p:ph sz="half" idx="1"/>
          </p:nvPr>
        </p:nvSpPr>
        <p:spPr/>
        <p:txBody>
          <a:bodyPr>
            <a:normAutofit lnSpcReduction="10000"/>
          </a:bodyPr>
          <a:lstStyle/>
          <a:p>
            <a:r>
              <a:rPr lang="en-US" dirty="0"/>
              <a:t>Restaurant</a:t>
            </a:r>
          </a:p>
          <a:p>
            <a:r>
              <a:rPr lang="en-US" dirty="0"/>
              <a:t>Hotel</a:t>
            </a:r>
          </a:p>
          <a:p>
            <a:r>
              <a:rPr lang="en-US" dirty="0"/>
              <a:t>Visitor attractions</a:t>
            </a:r>
          </a:p>
          <a:p>
            <a:r>
              <a:rPr lang="en-US" dirty="0"/>
              <a:t>Pubs and clubs</a:t>
            </a:r>
          </a:p>
          <a:p>
            <a:r>
              <a:rPr lang="en-US" dirty="0"/>
              <a:t>Gaming</a:t>
            </a:r>
          </a:p>
          <a:p>
            <a:r>
              <a:rPr lang="en-US" dirty="0"/>
              <a:t>Tourism</a:t>
            </a:r>
          </a:p>
          <a:p>
            <a:r>
              <a:rPr lang="en-US" dirty="0"/>
              <a:t>Management</a:t>
            </a:r>
          </a:p>
          <a:p>
            <a:r>
              <a:rPr lang="en-US" dirty="0"/>
              <a:t>Holiday centres</a:t>
            </a:r>
          </a:p>
          <a:p>
            <a:r>
              <a:rPr lang="en-US" b="1" dirty="0">
                <a:solidFill>
                  <a:srgbClr val="FF0000"/>
                </a:solidFill>
              </a:rPr>
              <a:t>Events</a:t>
            </a:r>
          </a:p>
          <a:p>
            <a:endParaRPr lang="en-US" dirty="0"/>
          </a:p>
        </p:txBody>
      </p:sp>
      <p:pic>
        <p:nvPicPr>
          <p:cNvPr id="6" name="Content Placeholder 5">
            <a:extLst>
              <a:ext uri="{FF2B5EF4-FFF2-40B4-BE49-F238E27FC236}">
                <a16:creationId xmlns:a16="http://schemas.microsoft.com/office/drawing/2014/main" xmlns="" id="{09E3B9CA-B730-384A-B992-EE36A47EB439}"/>
              </a:ext>
            </a:extLst>
          </p:cNvPr>
          <p:cNvPicPr>
            <a:picLocks noGrp="1" noChangeAspect="1"/>
          </p:cNvPicPr>
          <p:nvPr>
            <p:ph sz="half" idx="2"/>
          </p:nvPr>
        </p:nvPicPr>
        <p:blipFill>
          <a:blip r:embed="rId2"/>
          <a:stretch>
            <a:fillRect/>
          </a:stretch>
        </p:blipFill>
        <p:spPr>
          <a:xfrm>
            <a:off x="7685569" y="1825625"/>
            <a:ext cx="3395077" cy="2296670"/>
          </a:xfrm>
        </p:spPr>
      </p:pic>
      <p:pic>
        <p:nvPicPr>
          <p:cNvPr id="8" name="Picture 7">
            <a:extLst>
              <a:ext uri="{FF2B5EF4-FFF2-40B4-BE49-F238E27FC236}">
                <a16:creationId xmlns:a16="http://schemas.microsoft.com/office/drawing/2014/main" xmlns="" id="{7DDDB59A-3A49-504F-802E-F73091D96BF0}"/>
              </a:ext>
            </a:extLst>
          </p:cNvPr>
          <p:cNvPicPr>
            <a:picLocks noChangeAspect="1"/>
          </p:cNvPicPr>
          <p:nvPr/>
        </p:nvPicPr>
        <p:blipFill>
          <a:blip r:embed="rId3"/>
          <a:stretch>
            <a:fillRect/>
          </a:stretch>
        </p:blipFill>
        <p:spPr>
          <a:xfrm>
            <a:off x="5611527" y="3993630"/>
            <a:ext cx="2318270" cy="2318270"/>
          </a:xfrm>
          <a:prstGeom prst="rect">
            <a:avLst/>
          </a:prstGeom>
        </p:spPr>
      </p:pic>
    </p:spTree>
    <p:extLst>
      <p:ext uri="{BB962C8B-B14F-4D97-AF65-F5344CB8AC3E}">
        <p14:creationId xmlns="" xmlns:p14="http://schemas.microsoft.com/office/powerpoint/2010/main" val="123360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9AA841-7115-574C-AD4C-6D1A531EE5E8}"/>
              </a:ext>
            </a:extLst>
          </p:cNvPr>
          <p:cNvSpPr>
            <a:spLocks noGrp="1"/>
          </p:cNvSpPr>
          <p:nvPr>
            <p:ph type="title"/>
          </p:nvPr>
        </p:nvSpPr>
        <p:spPr/>
        <p:txBody>
          <a:bodyPr/>
          <a:lstStyle/>
          <a:p>
            <a:r>
              <a:rPr lang="en-US" b="1" dirty="0"/>
              <a:t>Hospitality industry sectors</a:t>
            </a:r>
          </a:p>
        </p:txBody>
      </p:sp>
      <p:sp>
        <p:nvSpPr>
          <p:cNvPr id="3" name="Content Placeholder 2">
            <a:extLst>
              <a:ext uri="{FF2B5EF4-FFF2-40B4-BE49-F238E27FC236}">
                <a16:creationId xmlns:a16="http://schemas.microsoft.com/office/drawing/2014/main" xmlns="" id="{2FCB1B87-7620-B046-BF87-FDE9682D11A4}"/>
              </a:ext>
            </a:extLst>
          </p:cNvPr>
          <p:cNvSpPr>
            <a:spLocks noGrp="1"/>
          </p:cNvSpPr>
          <p:nvPr>
            <p:ph sz="half" idx="1"/>
          </p:nvPr>
        </p:nvSpPr>
        <p:spPr/>
        <p:txBody>
          <a:bodyPr/>
          <a:lstStyle/>
          <a:p>
            <a:pPr marL="0" indent="0">
              <a:buNone/>
            </a:pPr>
            <a:r>
              <a:rPr lang="en-US" dirty="0"/>
              <a:t>Aims:</a:t>
            </a:r>
          </a:p>
          <a:p>
            <a:r>
              <a:rPr lang="en-US" dirty="0"/>
              <a:t>To identify the types of industries within the hospitality sector.</a:t>
            </a:r>
          </a:p>
          <a:p>
            <a:r>
              <a:rPr lang="en-US" dirty="0"/>
              <a:t>To identify the job roles and progression routes within the industry.</a:t>
            </a:r>
          </a:p>
        </p:txBody>
      </p:sp>
      <p:sp>
        <p:nvSpPr>
          <p:cNvPr id="4" name="Content Placeholder 3">
            <a:extLst>
              <a:ext uri="{FF2B5EF4-FFF2-40B4-BE49-F238E27FC236}">
                <a16:creationId xmlns:a16="http://schemas.microsoft.com/office/drawing/2014/main" xmlns="" id="{3958795F-E5B3-DB47-9F35-6A1C046A972F}"/>
              </a:ext>
            </a:extLst>
          </p:cNvPr>
          <p:cNvSpPr>
            <a:spLocks noGrp="1"/>
          </p:cNvSpPr>
          <p:nvPr>
            <p:ph sz="half" idx="2"/>
          </p:nvPr>
        </p:nvSpPr>
        <p:spPr/>
        <p:txBody>
          <a:bodyPr/>
          <a:lstStyle/>
          <a:p>
            <a:pPr marL="0" indent="0">
              <a:buNone/>
            </a:pPr>
            <a:r>
              <a:rPr lang="en-US" dirty="0"/>
              <a:t>Objectives:</a:t>
            </a:r>
          </a:p>
          <a:p>
            <a:r>
              <a:rPr lang="en-US" dirty="0"/>
              <a:t>Introduce a broad understanding of the options available for varied career paths.</a:t>
            </a:r>
          </a:p>
          <a:p>
            <a:r>
              <a:rPr lang="en-US" dirty="0"/>
              <a:t>Provide an overview of the industry and to give options for specialization.</a:t>
            </a:r>
          </a:p>
          <a:p>
            <a:endParaRPr lang="en-US" dirty="0"/>
          </a:p>
        </p:txBody>
      </p:sp>
    </p:spTree>
    <p:extLst>
      <p:ext uri="{BB962C8B-B14F-4D97-AF65-F5344CB8AC3E}">
        <p14:creationId xmlns:p14="http://schemas.microsoft.com/office/powerpoint/2010/main" xmlns="" val="170589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47D78-C029-6C47-AC6F-FBE4C61EBF03}"/>
              </a:ext>
            </a:extLst>
          </p:cNvPr>
          <p:cNvSpPr>
            <a:spLocks noGrp="1"/>
          </p:cNvSpPr>
          <p:nvPr>
            <p:ph type="title"/>
          </p:nvPr>
        </p:nvSpPr>
        <p:spPr/>
        <p:txBody>
          <a:bodyPr/>
          <a:lstStyle/>
          <a:p>
            <a:r>
              <a:rPr lang="en-US" dirty="0"/>
              <a:t>Introduction</a:t>
            </a:r>
          </a:p>
        </p:txBody>
      </p:sp>
      <p:sp>
        <p:nvSpPr>
          <p:cNvPr id="5" name="TextBox 4">
            <a:extLst>
              <a:ext uri="{FF2B5EF4-FFF2-40B4-BE49-F238E27FC236}">
                <a16:creationId xmlns:a16="http://schemas.microsoft.com/office/drawing/2014/main" xmlns="" id="{8DD7A187-C8C0-3F4A-A288-237D10092BFE}"/>
              </a:ext>
            </a:extLst>
          </p:cNvPr>
          <p:cNvSpPr txBox="1"/>
          <p:nvPr/>
        </p:nvSpPr>
        <p:spPr>
          <a:xfrm>
            <a:off x="4887097" y="1849952"/>
            <a:ext cx="1519881" cy="400110"/>
          </a:xfrm>
          <a:prstGeom prst="rect">
            <a:avLst/>
          </a:prstGeom>
          <a:solidFill>
            <a:schemeClr val="bg1"/>
          </a:solidFill>
        </p:spPr>
        <p:txBody>
          <a:bodyPr wrap="square" rtlCol="0">
            <a:spAutoFit/>
          </a:bodyPr>
          <a:lstStyle/>
          <a:p>
            <a:pPr algn="ctr"/>
            <a:r>
              <a:rPr lang="en-US" sz="2000" b="1" dirty="0"/>
              <a:t>Hotels</a:t>
            </a:r>
          </a:p>
        </p:txBody>
      </p:sp>
      <p:sp>
        <p:nvSpPr>
          <p:cNvPr id="6" name="Rectangle 5">
            <a:extLst>
              <a:ext uri="{FF2B5EF4-FFF2-40B4-BE49-F238E27FC236}">
                <a16:creationId xmlns:a16="http://schemas.microsoft.com/office/drawing/2014/main" xmlns="" id="{B395D855-4292-D945-ABE0-948F51D07911}"/>
              </a:ext>
            </a:extLst>
          </p:cNvPr>
          <p:cNvSpPr/>
          <p:nvPr/>
        </p:nvSpPr>
        <p:spPr>
          <a:xfrm>
            <a:off x="6664915" y="2349237"/>
            <a:ext cx="1313821" cy="369332"/>
          </a:xfrm>
          <a:prstGeom prst="rect">
            <a:avLst/>
          </a:prstGeom>
        </p:spPr>
        <p:txBody>
          <a:bodyPr wrap="none">
            <a:spAutoFit/>
          </a:bodyPr>
          <a:lstStyle/>
          <a:p>
            <a:r>
              <a:rPr lang="en-US" b="1" dirty="0"/>
              <a:t>Restaurants</a:t>
            </a:r>
          </a:p>
        </p:txBody>
      </p:sp>
      <p:cxnSp>
        <p:nvCxnSpPr>
          <p:cNvPr id="8" name="Straight Connector 7">
            <a:extLst>
              <a:ext uri="{FF2B5EF4-FFF2-40B4-BE49-F238E27FC236}">
                <a16:creationId xmlns:a16="http://schemas.microsoft.com/office/drawing/2014/main" xmlns="" id="{EDFA4173-9D54-8749-B3D3-0C9BCD4D3995}"/>
              </a:ext>
            </a:extLst>
          </p:cNvPr>
          <p:cNvCxnSpPr>
            <a:stCxn id="5" idx="2"/>
          </p:cNvCxnSpPr>
          <p:nvPr/>
        </p:nvCxnSpPr>
        <p:spPr>
          <a:xfrm flipH="1">
            <a:off x="5647037" y="2250062"/>
            <a:ext cx="1" cy="1127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E9A0437-2A4C-7E4E-B2B6-80C46806ECE1}"/>
              </a:ext>
            </a:extLst>
          </p:cNvPr>
          <p:cNvCxnSpPr/>
          <p:nvPr/>
        </p:nvCxnSpPr>
        <p:spPr>
          <a:xfrm flipH="1">
            <a:off x="6738730" y="2718569"/>
            <a:ext cx="477079" cy="65854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Content Placeholder 3">
            <a:extLst>
              <a:ext uri="{FF2B5EF4-FFF2-40B4-BE49-F238E27FC236}">
                <a16:creationId xmlns:a16="http://schemas.microsoft.com/office/drawing/2014/main" xmlns="" id="{1DEB61DA-8918-5E43-9CED-A5BC5D3161A5}"/>
              </a:ext>
            </a:extLst>
          </p:cNvPr>
          <p:cNvGraphicFramePr>
            <a:graphicFrameLocks/>
          </p:cNvGraphicFramePr>
          <p:nvPr>
            <p:extLst>
              <p:ext uri="{D42A27DB-BD31-4B8C-83A1-F6EECF244321}">
                <p14:modId xmlns="" xmlns:p14="http://schemas.microsoft.com/office/powerpoint/2010/main" val="2261190724"/>
              </p:ext>
            </p:extLst>
          </p:nvPr>
        </p:nvGraphicFramePr>
        <p:xfrm>
          <a:off x="4644002" y="3405629"/>
          <a:ext cx="2788033" cy="852615"/>
        </p:xfrm>
        <a:graphic>
          <a:graphicData uri="http://schemas.openxmlformats.org/drawingml/2006/table">
            <a:tbl>
              <a:tblPr firstRow="1" bandRow="1">
                <a:tableStyleId>{5C22544A-7EE6-4342-B048-85BDC9FD1C3A}</a:tableStyleId>
              </a:tblPr>
              <a:tblGrid>
                <a:gridCol w="2788033">
                  <a:extLst>
                    <a:ext uri="{9D8B030D-6E8A-4147-A177-3AD203B41FA5}">
                      <a16:colId xmlns:a16="http://schemas.microsoft.com/office/drawing/2014/main" xmlns="" val="474749501"/>
                    </a:ext>
                  </a:extLst>
                </a:gridCol>
              </a:tblGrid>
              <a:tr h="852615">
                <a:tc>
                  <a:txBody>
                    <a:bodyPr/>
                    <a:lstStyle/>
                    <a:p>
                      <a:pPr algn="ctr"/>
                      <a:r>
                        <a:rPr lang="en-US" sz="2000" dirty="0"/>
                        <a:t>Sectors of the </a:t>
                      </a:r>
                    </a:p>
                    <a:p>
                      <a:pPr algn="ctr"/>
                      <a:r>
                        <a:rPr lang="en-US" sz="2000" dirty="0"/>
                        <a:t>hospitality industry</a:t>
                      </a:r>
                    </a:p>
                  </a:txBody>
                  <a:tcPr/>
                </a:tc>
                <a:extLst>
                  <a:ext uri="{0D108BD9-81ED-4DB2-BD59-A6C34878D82A}">
                    <a16:rowId xmlns:a16="http://schemas.microsoft.com/office/drawing/2014/main" xmlns="" val="4027390417"/>
                  </a:ext>
                </a:extLst>
              </a:tr>
            </a:tbl>
          </a:graphicData>
        </a:graphic>
      </p:graphicFrame>
    </p:spTree>
    <p:extLst>
      <p:ext uri="{BB962C8B-B14F-4D97-AF65-F5344CB8AC3E}">
        <p14:creationId xmlns="" xmlns:p14="http://schemas.microsoft.com/office/powerpoint/2010/main" val="52277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86F8DEB9-4C72-E449-8D24-395EEDFF56BC}"/>
              </a:ext>
            </a:extLst>
          </p:cNvPr>
          <p:cNvSpPr>
            <a:spLocks noGrp="1"/>
          </p:cNvSpPr>
          <p:nvPr>
            <p:ph type="title"/>
          </p:nvPr>
        </p:nvSpPr>
        <p:spPr/>
        <p:txBody>
          <a:bodyPr/>
          <a:lstStyle/>
          <a:p>
            <a:r>
              <a:rPr lang="en-US" dirty="0"/>
              <a:t>Introduction</a:t>
            </a:r>
          </a:p>
        </p:txBody>
      </p:sp>
      <p:graphicFrame>
        <p:nvGraphicFramePr>
          <p:cNvPr id="4" name="Content Placeholder 3">
            <a:extLst>
              <a:ext uri="{FF2B5EF4-FFF2-40B4-BE49-F238E27FC236}">
                <a16:creationId xmlns:a16="http://schemas.microsoft.com/office/drawing/2014/main" xmlns="" id="{651C4C78-6E53-9D49-8F8B-30666ED017F4}"/>
              </a:ext>
            </a:extLst>
          </p:cNvPr>
          <p:cNvGraphicFramePr>
            <a:graphicFrameLocks noGrp="1"/>
          </p:cNvGraphicFramePr>
          <p:nvPr>
            <p:ph idx="1"/>
            <p:extLst>
              <p:ext uri="{D42A27DB-BD31-4B8C-83A1-F6EECF244321}">
                <p14:modId xmlns="" xmlns:p14="http://schemas.microsoft.com/office/powerpoint/2010/main" val="2022906719"/>
              </p:ext>
            </p:extLst>
          </p:nvPr>
        </p:nvGraphicFramePr>
        <p:xfrm>
          <a:off x="4644002" y="3405629"/>
          <a:ext cx="2788033" cy="852615"/>
        </p:xfrm>
        <a:graphic>
          <a:graphicData uri="http://schemas.openxmlformats.org/drawingml/2006/table">
            <a:tbl>
              <a:tblPr firstRow="1" bandRow="1">
                <a:tableStyleId>{5C22544A-7EE6-4342-B048-85BDC9FD1C3A}</a:tableStyleId>
              </a:tblPr>
              <a:tblGrid>
                <a:gridCol w="2788033">
                  <a:extLst>
                    <a:ext uri="{9D8B030D-6E8A-4147-A177-3AD203B41FA5}">
                      <a16:colId xmlns:a16="http://schemas.microsoft.com/office/drawing/2014/main" xmlns="" val="474749501"/>
                    </a:ext>
                  </a:extLst>
                </a:gridCol>
              </a:tblGrid>
              <a:tr h="852615">
                <a:tc>
                  <a:txBody>
                    <a:bodyPr/>
                    <a:lstStyle/>
                    <a:p>
                      <a:pPr algn="ctr"/>
                      <a:r>
                        <a:rPr lang="en-US" sz="2000" dirty="0"/>
                        <a:t>Sectors of the </a:t>
                      </a:r>
                    </a:p>
                    <a:p>
                      <a:pPr algn="ctr"/>
                      <a:r>
                        <a:rPr lang="en-US" sz="2000" dirty="0"/>
                        <a:t>hospitality industry</a:t>
                      </a:r>
                    </a:p>
                  </a:txBody>
                  <a:tcPr/>
                </a:tc>
                <a:extLst>
                  <a:ext uri="{0D108BD9-81ED-4DB2-BD59-A6C34878D82A}">
                    <a16:rowId xmlns:a16="http://schemas.microsoft.com/office/drawing/2014/main" xmlns="" val="4027390417"/>
                  </a:ext>
                </a:extLst>
              </a:tr>
            </a:tbl>
          </a:graphicData>
        </a:graphic>
      </p:graphicFrame>
      <p:sp>
        <p:nvSpPr>
          <p:cNvPr id="5" name="TextBox 4">
            <a:extLst>
              <a:ext uri="{FF2B5EF4-FFF2-40B4-BE49-F238E27FC236}">
                <a16:creationId xmlns:a16="http://schemas.microsoft.com/office/drawing/2014/main" xmlns="" id="{4BE031AA-D04E-BE45-B21D-9FB47F64804A}"/>
              </a:ext>
            </a:extLst>
          </p:cNvPr>
          <p:cNvSpPr txBox="1"/>
          <p:nvPr/>
        </p:nvSpPr>
        <p:spPr>
          <a:xfrm>
            <a:off x="5647038" y="2063578"/>
            <a:ext cx="1519881" cy="518984"/>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2B0D095C-02E2-BE46-8E66-C0A9B82726FE}"/>
              </a:ext>
            </a:extLst>
          </p:cNvPr>
          <p:cNvSpPr txBox="1"/>
          <p:nvPr/>
        </p:nvSpPr>
        <p:spPr>
          <a:xfrm>
            <a:off x="5799438" y="2215978"/>
            <a:ext cx="1519881" cy="518984"/>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84CB0ECE-8227-2447-B04C-F7F0E5E15DEA}"/>
              </a:ext>
            </a:extLst>
          </p:cNvPr>
          <p:cNvSpPr txBox="1"/>
          <p:nvPr/>
        </p:nvSpPr>
        <p:spPr>
          <a:xfrm>
            <a:off x="4887097" y="1849952"/>
            <a:ext cx="1519881" cy="400110"/>
          </a:xfrm>
          <a:prstGeom prst="rect">
            <a:avLst/>
          </a:prstGeom>
          <a:solidFill>
            <a:schemeClr val="bg1"/>
          </a:solidFill>
        </p:spPr>
        <p:txBody>
          <a:bodyPr wrap="square" rtlCol="0">
            <a:spAutoFit/>
          </a:bodyPr>
          <a:lstStyle/>
          <a:p>
            <a:pPr algn="ctr"/>
            <a:r>
              <a:rPr lang="en-US" sz="2000" b="1" dirty="0"/>
              <a:t>Hotels</a:t>
            </a:r>
          </a:p>
        </p:txBody>
      </p:sp>
      <p:sp>
        <p:nvSpPr>
          <p:cNvPr id="8" name="TextBox 7">
            <a:extLst>
              <a:ext uri="{FF2B5EF4-FFF2-40B4-BE49-F238E27FC236}">
                <a16:creationId xmlns:a16="http://schemas.microsoft.com/office/drawing/2014/main" xmlns="" id="{809C3B0C-4A63-D641-A5A1-EEFD1906C89D}"/>
              </a:ext>
            </a:extLst>
          </p:cNvPr>
          <p:cNvSpPr txBox="1"/>
          <p:nvPr/>
        </p:nvSpPr>
        <p:spPr>
          <a:xfrm>
            <a:off x="6911546" y="1890583"/>
            <a:ext cx="1519881" cy="400110"/>
          </a:xfrm>
          <a:prstGeom prst="rect">
            <a:avLst/>
          </a:prstGeom>
          <a:solidFill>
            <a:schemeClr val="bg1"/>
          </a:solidFill>
        </p:spPr>
        <p:txBody>
          <a:bodyPr wrap="square" rtlCol="0">
            <a:spAutoFit/>
          </a:bodyPr>
          <a:lstStyle/>
          <a:p>
            <a:r>
              <a:rPr lang="en-US" sz="2000" b="1" dirty="0"/>
              <a:t>Restaurants</a:t>
            </a:r>
          </a:p>
        </p:txBody>
      </p:sp>
      <p:sp>
        <p:nvSpPr>
          <p:cNvPr id="9" name="TextBox 8">
            <a:extLst>
              <a:ext uri="{FF2B5EF4-FFF2-40B4-BE49-F238E27FC236}">
                <a16:creationId xmlns:a16="http://schemas.microsoft.com/office/drawing/2014/main" xmlns="" id="{554CE5AD-3912-1A4E-BF18-D3C04EC43195}"/>
              </a:ext>
            </a:extLst>
          </p:cNvPr>
          <p:cNvSpPr txBox="1"/>
          <p:nvPr/>
        </p:nvSpPr>
        <p:spPr>
          <a:xfrm>
            <a:off x="9494108" y="2781613"/>
            <a:ext cx="1519881" cy="707886"/>
          </a:xfrm>
          <a:prstGeom prst="rect">
            <a:avLst/>
          </a:prstGeom>
          <a:solidFill>
            <a:schemeClr val="bg1"/>
          </a:solidFill>
        </p:spPr>
        <p:txBody>
          <a:bodyPr wrap="square" rtlCol="0">
            <a:spAutoFit/>
          </a:bodyPr>
          <a:lstStyle/>
          <a:p>
            <a:pPr algn="ctr"/>
            <a:r>
              <a:rPr lang="en-US" sz="2000" b="1" dirty="0"/>
              <a:t>Pubs, bars &amp; nightclubs</a:t>
            </a:r>
          </a:p>
        </p:txBody>
      </p:sp>
      <p:sp>
        <p:nvSpPr>
          <p:cNvPr id="10" name="TextBox 9">
            <a:extLst>
              <a:ext uri="{FF2B5EF4-FFF2-40B4-BE49-F238E27FC236}">
                <a16:creationId xmlns:a16="http://schemas.microsoft.com/office/drawing/2014/main" xmlns="" id="{BB029103-AC5D-A34D-894E-4FC46C1F09EB}"/>
              </a:ext>
            </a:extLst>
          </p:cNvPr>
          <p:cNvSpPr txBox="1"/>
          <p:nvPr/>
        </p:nvSpPr>
        <p:spPr>
          <a:xfrm>
            <a:off x="2953264" y="2058461"/>
            <a:ext cx="1519881" cy="707886"/>
          </a:xfrm>
          <a:prstGeom prst="rect">
            <a:avLst/>
          </a:prstGeom>
          <a:solidFill>
            <a:schemeClr val="bg1"/>
          </a:solidFill>
        </p:spPr>
        <p:txBody>
          <a:bodyPr wrap="square" rtlCol="0">
            <a:spAutoFit/>
          </a:bodyPr>
          <a:lstStyle/>
          <a:p>
            <a:pPr algn="ctr"/>
            <a:r>
              <a:rPr lang="en-US" sz="2000" b="1" dirty="0"/>
              <a:t>Hospitality services</a:t>
            </a:r>
          </a:p>
        </p:txBody>
      </p:sp>
      <p:sp>
        <p:nvSpPr>
          <p:cNvPr id="11" name="TextBox 10">
            <a:extLst>
              <a:ext uri="{FF2B5EF4-FFF2-40B4-BE49-F238E27FC236}">
                <a16:creationId xmlns:a16="http://schemas.microsoft.com/office/drawing/2014/main" xmlns="" id="{D33B6C59-6360-F048-A2F7-3C60A58FFF18}"/>
              </a:ext>
            </a:extLst>
          </p:cNvPr>
          <p:cNvSpPr txBox="1"/>
          <p:nvPr/>
        </p:nvSpPr>
        <p:spPr>
          <a:xfrm>
            <a:off x="1554893" y="2720695"/>
            <a:ext cx="1519881" cy="400110"/>
          </a:xfrm>
          <a:prstGeom prst="rect">
            <a:avLst/>
          </a:prstGeom>
          <a:solidFill>
            <a:schemeClr val="bg1"/>
          </a:solidFill>
        </p:spPr>
        <p:txBody>
          <a:bodyPr wrap="square" rtlCol="0">
            <a:spAutoFit/>
          </a:bodyPr>
          <a:lstStyle/>
          <a:p>
            <a:r>
              <a:rPr lang="en-US" sz="2000" b="1" dirty="0"/>
              <a:t>Events</a:t>
            </a:r>
          </a:p>
        </p:txBody>
      </p:sp>
      <p:sp>
        <p:nvSpPr>
          <p:cNvPr id="12" name="TextBox 11">
            <a:extLst>
              <a:ext uri="{FF2B5EF4-FFF2-40B4-BE49-F238E27FC236}">
                <a16:creationId xmlns:a16="http://schemas.microsoft.com/office/drawing/2014/main" xmlns="" id="{687417A2-8321-8745-BC06-E9B1729CD5D9}"/>
              </a:ext>
            </a:extLst>
          </p:cNvPr>
          <p:cNvSpPr txBox="1"/>
          <p:nvPr/>
        </p:nvSpPr>
        <p:spPr>
          <a:xfrm>
            <a:off x="2257167" y="5436008"/>
            <a:ext cx="1519881" cy="707886"/>
          </a:xfrm>
          <a:prstGeom prst="rect">
            <a:avLst/>
          </a:prstGeom>
          <a:solidFill>
            <a:schemeClr val="bg1"/>
          </a:solidFill>
        </p:spPr>
        <p:txBody>
          <a:bodyPr wrap="square" rtlCol="0">
            <a:spAutoFit/>
          </a:bodyPr>
          <a:lstStyle/>
          <a:p>
            <a:pPr algn="ctr"/>
            <a:r>
              <a:rPr lang="en-US" sz="2000" b="1" dirty="0"/>
              <a:t>Visitor attractions</a:t>
            </a:r>
          </a:p>
        </p:txBody>
      </p:sp>
      <p:sp>
        <p:nvSpPr>
          <p:cNvPr id="13" name="TextBox 12">
            <a:extLst>
              <a:ext uri="{FF2B5EF4-FFF2-40B4-BE49-F238E27FC236}">
                <a16:creationId xmlns:a16="http://schemas.microsoft.com/office/drawing/2014/main" xmlns="" id="{DAABE151-893F-9346-AA58-08F913C585F5}"/>
              </a:ext>
            </a:extLst>
          </p:cNvPr>
          <p:cNvSpPr txBox="1"/>
          <p:nvPr/>
        </p:nvSpPr>
        <p:spPr>
          <a:xfrm>
            <a:off x="944779" y="3683078"/>
            <a:ext cx="1788125" cy="400110"/>
          </a:xfrm>
          <a:prstGeom prst="rect">
            <a:avLst/>
          </a:prstGeom>
          <a:solidFill>
            <a:schemeClr val="bg1"/>
          </a:solidFill>
        </p:spPr>
        <p:txBody>
          <a:bodyPr wrap="square" rtlCol="0">
            <a:spAutoFit/>
          </a:bodyPr>
          <a:lstStyle/>
          <a:p>
            <a:pPr algn="ctr"/>
            <a:r>
              <a:rPr lang="en-US" sz="2000" b="1" dirty="0"/>
              <a:t>Travel services</a:t>
            </a:r>
          </a:p>
        </p:txBody>
      </p:sp>
      <p:sp>
        <p:nvSpPr>
          <p:cNvPr id="14" name="TextBox 13">
            <a:extLst>
              <a:ext uri="{FF2B5EF4-FFF2-40B4-BE49-F238E27FC236}">
                <a16:creationId xmlns:a16="http://schemas.microsoft.com/office/drawing/2014/main" xmlns="" id="{E7D91952-AA75-BB4A-9D2B-0B5B94486B22}"/>
              </a:ext>
            </a:extLst>
          </p:cNvPr>
          <p:cNvSpPr txBox="1"/>
          <p:nvPr/>
        </p:nvSpPr>
        <p:spPr>
          <a:xfrm>
            <a:off x="1135791" y="4692133"/>
            <a:ext cx="1938983" cy="400110"/>
          </a:xfrm>
          <a:prstGeom prst="rect">
            <a:avLst/>
          </a:prstGeom>
          <a:solidFill>
            <a:schemeClr val="bg1"/>
          </a:solidFill>
        </p:spPr>
        <p:txBody>
          <a:bodyPr wrap="square" rtlCol="0">
            <a:spAutoFit/>
          </a:bodyPr>
          <a:lstStyle/>
          <a:p>
            <a:r>
              <a:rPr lang="en-US" sz="2000" b="1" dirty="0"/>
              <a:t>Tourist services</a:t>
            </a:r>
          </a:p>
        </p:txBody>
      </p:sp>
      <p:sp>
        <p:nvSpPr>
          <p:cNvPr id="15" name="TextBox 14">
            <a:extLst>
              <a:ext uri="{FF2B5EF4-FFF2-40B4-BE49-F238E27FC236}">
                <a16:creationId xmlns:a16="http://schemas.microsoft.com/office/drawing/2014/main" xmlns="" id="{2DB1E6F6-CB6B-9F44-B896-39E3D1D312B0}"/>
              </a:ext>
            </a:extLst>
          </p:cNvPr>
          <p:cNvSpPr txBox="1"/>
          <p:nvPr/>
        </p:nvSpPr>
        <p:spPr>
          <a:xfrm>
            <a:off x="6506309" y="5955269"/>
            <a:ext cx="1822146" cy="400110"/>
          </a:xfrm>
          <a:prstGeom prst="rect">
            <a:avLst/>
          </a:prstGeom>
          <a:solidFill>
            <a:schemeClr val="bg1"/>
          </a:solidFill>
        </p:spPr>
        <p:txBody>
          <a:bodyPr wrap="square" rtlCol="0">
            <a:spAutoFit/>
          </a:bodyPr>
          <a:lstStyle/>
          <a:p>
            <a:pPr algn="ctr"/>
            <a:r>
              <a:rPr lang="en-US" sz="2000" b="1" dirty="0"/>
              <a:t>Holiday parks</a:t>
            </a:r>
          </a:p>
        </p:txBody>
      </p:sp>
      <p:sp>
        <p:nvSpPr>
          <p:cNvPr id="16" name="TextBox 15">
            <a:extLst>
              <a:ext uri="{FF2B5EF4-FFF2-40B4-BE49-F238E27FC236}">
                <a16:creationId xmlns:a16="http://schemas.microsoft.com/office/drawing/2014/main" xmlns="" id="{EEC91285-7575-EB41-BDDA-B661EAB02A7C}"/>
              </a:ext>
            </a:extLst>
          </p:cNvPr>
          <p:cNvSpPr txBox="1"/>
          <p:nvPr/>
        </p:nvSpPr>
        <p:spPr>
          <a:xfrm>
            <a:off x="8215184" y="5552425"/>
            <a:ext cx="1519881" cy="400110"/>
          </a:xfrm>
          <a:prstGeom prst="rect">
            <a:avLst/>
          </a:prstGeom>
          <a:solidFill>
            <a:schemeClr val="bg1"/>
          </a:solidFill>
        </p:spPr>
        <p:txBody>
          <a:bodyPr wrap="square" rtlCol="0">
            <a:spAutoFit/>
          </a:bodyPr>
          <a:lstStyle/>
          <a:p>
            <a:r>
              <a:rPr lang="en-US" sz="2000" b="1" dirty="0"/>
              <a:t>Hostels</a:t>
            </a:r>
          </a:p>
        </p:txBody>
      </p:sp>
      <p:sp>
        <p:nvSpPr>
          <p:cNvPr id="17" name="TextBox 16">
            <a:extLst>
              <a:ext uri="{FF2B5EF4-FFF2-40B4-BE49-F238E27FC236}">
                <a16:creationId xmlns:a16="http://schemas.microsoft.com/office/drawing/2014/main" xmlns="" id="{9CF4E14F-FE87-3343-AE89-25CA2398909B}"/>
              </a:ext>
            </a:extLst>
          </p:cNvPr>
          <p:cNvSpPr txBox="1"/>
          <p:nvPr/>
        </p:nvSpPr>
        <p:spPr>
          <a:xfrm>
            <a:off x="9088395" y="4901513"/>
            <a:ext cx="1925594" cy="707886"/>
          </a:xfrm>
          <a:prstGeom prst="rect">
            <a:avLst/>
          </a:prstGeom>
          <a:solidFill>
            <a:schemeClr val="bg1"/>
          </a:solidFill>
        </p:spPr>
        <p:txBody>
          <a:bodyPr wrap="square" rtlCol="0">
            <a:spAutoFit/>
          </a:bodyPr>
          <a:lstStyle/>
          <a:p>
            <a:pPr algn="ctr"/>
            <a:r>
              <a:rPr lang="en-US" sz="2000" b="1" dirty="0"/>
              <a:t>Membership clubs</a:t>
            </a:r>
          </a:p>
        </p:txBody>
      </p:sp>
      <p:sp>
        <p:nvSpPr>
          <p:cNvPr id="18" name="TextBox 17">
            <a:extLst>
              <a:ext uri="{FF2B5EF4-FFF2-40B4-BE49-F238E27FC236}">
                <a16:creationId xmlns:a16="http://schemas.microsoft.com/office/drawing/2014/main" xmlns="" id="{4F33F531-CE36-DC41-BF99-DAC5E94EF094}"/>
              </a:ext>
            </a:extLst>
          </p:cNvPr>
          <p:cNvSpPr txBox="1"/>
          <p:nvPr/>
        </p:nvSpPr>
        <p:spPr>
          <a:xfrm>
            <a:off x="9735065" y="3849129"/>
            <a:ext cx="2034904" cy="400110"/>
          </a:xfrm>
          <a:prstGeom prst="rect">
            <a:avLst/>
          </a:prstGeom>
          <a:solidFill>
            <a:schemeClr val="bg1"/>
          </a:solidFill>
        </p:spPr>
        <p:txBody>
          <a:bodyPr wrap="square" rtlCol="0">
            <a:spAutoFit/>
          </a:bodyPr>
          <a:lstStyle/>
          <a:p>
            <a:r>
              <a:rPr lang="en-US" sz="2000" b="1" dirty="0"/>
              <a:t>Contract catering</a:t>
            </a:r>
          </a:p>
        </p:txBody>
      </p:sp>
      <p:sp>
        <p:nvSpPr>
          <p:cNvPr id="19" name="TextBox 18">
            <a:extLst>
              <a:ext uri="{FF2B5EF4-FFF2-40B4-BE49-F238E27FC236}">
                <a16:creationId xmlns:a16="http://schemas.microsoft.com/office/drawing/2014/main" xmlns="" id="{4AD648E0-CFCF-B545-B49F-AF1A5452C865}"/>
              </a:ext>
            </a:extLst>
          </p:cNvPr>
          <p:cNvSpPr txBox="1"/>
          <p:nvPr/>
        </p:nvSpPr>
        <p:spPr>
          <a:xfrm>
            <a:off x="8456140" y="2287791"/>
            <a:ext cx="1519881" cy="400110"/>
          </a:xfrm>
          <a:prstGeom prst="rect">
            <a:avLst/>
          </a:prstGeom>
          <a:solidFill>
            <a:schemeClr val="bg1"/>
          </a:solidFill>
        </p:spPr>
        <p:txBody>
          <a:bodyPr wrap="square" rtlCol="0">
            <a:spAutoFit/>
          </a:bodyPr>
          <a:lstStyle/>
          <a:p>
            <a:r>
              <a:rPr lang="en-US" sz="2000" b="1" dirty="0"/>
              <a:t>Gambling</a:t>
            </a:r>
          </a:p>
        </p:txBody>
      </p:sp>
      <p:sp>
        <p:nvSpPr>
          <p:cNvPr id="20" name="TextBox 19">
            <a:extLst>
              <a:ext uri="{FF2B5EF4-FFF2-40B4-BE49-F238E27FC236}">
                <a16:creationId xmlns:a16="http://schemas.microsoft.com/office/drawing/2014/main" xmlns="" id="{76240C12-EE91-2F47-AC5F-AEB6614BCB23}"/>
              </a:ext>
            </a:extLst>
          </p:cNvPr>
          <p:cNvSpPr txBox="1"/>
          <p:nvPr/>
        </p:nvSpPr>
        <p:spPr>
          <a:xfrm>
            <a:off x="4450492" y="5955269"/>
            <a:ext cx="1519881" cy="400110"/>
          </a:xfrm>
          <a:prstGeom prst="rect">
            <a:avLst/>
          </a:prstGeom>
          <a:solidFill>
            <a:schemeClr val="bg1"/>
          </a:solidFill>
        </p:spPr>
        <p:txBody>
          <a:bodyPr wrap="square" rtlCol="0">
            <a:spAutoFit/>
          </a:bodyPr>
          <a:lstStyle/>
          <a:p>
            <a:r>
              <a:rPr lang="en-US" sz="2000" b="1" dirty="0"/>
              <a:t>Self catering</a:t>
            </a:r>
          </a:p>
        </p:txBody>
      </p:sp>
      <p:cxnSp>
        <p:nvCxnSpPr>
          <p:cNvPr id="22" name="Straight Connector 21">
            <a:extLst>
              <a:ext uri="{FF2B5EF4-FFF2-40B4-BE49-F238E27FC236}">
                <a16:creationId xmlns:a16="http://schemas.microsoft.com/office/drawing/2014/main" xmlns="" id="{09E6B054-7BD7-4745-8FDC-59FDA0A57DA6}"/>
              </a:ext>
            </a:extLst>
          </p:cNvPr>
          <p:cNvCxnSpPr>
            <a:cxnSpLocks/>
          </p:cNvCxnSpPr>
          <p:nvPr/>
        </p:nvCxnSpPr>
        <p:spPr>
          <a:xfrm>
            <a:off x="5820033" y="2180343"/>
            <a:ext cx="152400" cy="1203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310C050-8864-8E41-B57D-2176BF1D67A7}"/>
              </a:ext>
            </a:extLst>
          </p:cNvPr>
          <p:cNvCxnSpPr>
            <a:cxnSpLocks/>
          </p:cNvCxnSpPr>
          <p:nvPr/>
        </p:nvCxnSpPr>
        <p:spPr>
          <a:xfrm flipH="1">
            <a:off x="6732373" y="2319682"/>
            <a:ext cx="358346" cy="1069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8736095-1000-6847-A05C-67FDCCBD65DE}"/>
              </a:ext>
            </a:extLst>
          </p:cNvPr>
          <p:cNvCxnSpPr>
            <a:cxnSpLocks/>
          </p:cNvCxnSpPr>
          <p:nvPr/>
        </p:nvCxnSpPr>
        <p:spPr>
          <a:xfrm flipH="1">
            <a:off x="7432035" y="2656702"/>
            <a:ext cx="1528673" cy="866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37C9B01F-C2FC-DA46-961B-EC6940B29859}"/>
              </a:ext>
            </a:extLst>
          </p:cNvPr>
          <p:cNvCxnSpPr>
            <a:cxnSpLocks/>
          </p:cNvCxnSpPr>
          <p:nvPr/>
        </p:nvCxnSpPr>
        <p:spPr>
          <a:xfrm flipH="1">
            <a:off x="7432036" y="3231500"/>
            <a:ext cx="2172650" cy="475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FDE76EA7-FEA0-5742-A57E-5D46251D1B40}"/>
              </a:ext>
            </a:extLst>
          </p:cNvPr>
          <p:cNvCxnSpPr>
            <a:cxnSpLocks/>
          </p:cNvCxnSpPr>
          <p:nvPr/>
        </p:nvCxnSpPr>
        <p:spPr>
          <a:xfrm flipH="1" flipV="1">
            <a:off x="7432035" y="3877285"/>
            <a:ext cx="2172651" cy="232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4B16C1C-9C17-E748-AABE-F7083B64B182}"/>
              </a:ext>
            </a:extLst>
          </p:cNvPr>
          <p:cNvCxnSpPr>
            <a:cxnSpLocks/>
          </p:cNvCxnSpPr>
          <p:nvPr/>
        </p:nvCxnSpPr>
        <p:spPr>
          <a:xfrm flipH="1" flipV="1">
            <a:off x="7443955" y="4174477"/>
            <a:ext cx="1644439" cy="817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E42E7ACD-A3C1-8849-9FC5-E9D168850970}"/>
              </a:ext>
            </a:extLst>
          </p:cNvPr>
          <p:cNvCxnSpPr/>
          <p:nvPr/>
        </p:nvCxnSpPr>
        <p:spPr>
          <a:xfrm flipH="1" flipV="1">
            <a:off x="6911546" y="4143703"/>
            <a:ext cx="1519881" cy="1430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EBED950-9B9F-624B-A9FB-9BFE227538F6}"/>
              </a:ext>
            </a:extLst>
          </p:cNvPr>
          <p:cNvCxnSpPr>
            <a:cxnSpLocks/>
          </p:cNvCxnSpPr>
          <p:nvPr/>
        </p:nvCxnSpPr>
        <p:spPr>
          <a:xfrm flipH="1" flipV="1">
            <a:off x="6709720" y="4229571"/>
            <a:ext cx="380999" cy="156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346EED06-0DB0-9243-8920-1D67E0D406DB}"/>
              </a:ext>
            </a:extLst>
          </p:cNvPr>
          <p:cNvCxnSpPr>
            <a:cxnSpLocks/>
          </p:cNvCxnSpPr>
          <p:nvPr/>
        </p:nvCxnSpPr>
        <p:spPr>
          <a:xfrm flipV="1">
            <a:off x="5238277" y="4213655"/>
            <a:ext cx="773283" cy="1738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7EF1B59-AFE9-064E-9FE6-44F0524E5EA1}"/>
              </a:ext>
            </a:extLst>
          </p:cNvPr>
          <p:cNvCxnSpPr>
            <a:cxnSpLocks/>
          </p:cNvCxnSpPr>
          <p:nvPr/>
        </p:nvCxnSpPr>
        <p:spPr>
          <a:xfrm flipV="1">
            <a:off x="3339415" y="4213655"/>
            <a:ext cx="1901908" cy="1222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EB56EACF-AE69-5F42-B703-BE5F72C73A06}"/>
              </a:ext>
            </a:extLst>
          </p:cNvPr>
          <p:cNvCxnSpPr/>
          <p:nvPr/>
        </p:nvCxnSpPr>
        <p:spPr>
          <a:xfrm flipV="1">
            <a:off x="2654132" y="3986379"/>
            <a:ext cx="2486793" cy="705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E5F65F4-D686-6C44-A82E-2DDC170F1D63}"/>
              </a:ext>
            </a:extLst>
          </p:cNvPr>
          <p:cNvCxnSpPr>
            <a:cxnSpLocks/>
            <a:stCxn id="4" idx="1"/>
            <a:endCxn id="13" idx="3"/>
          </p:cNvCxnSpPr>
          <p:nvPr/>
        </p:nvCxnSpPr>
        <p:spPr>
          <a:xfrm flipH="1">
            <a:off x="2732904" y="3831936"/>
            <a:ext cx="1911098" cy="51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17E9FED-C5B4-854F-B549-6062ECFFC047}"/>
              </a:ext>
            </a:extLst>
          </p:cNvPr>
          <p:cNvCxnSpPr/>
          <p:nvPr/>
        </p:nvCxnSpPr>
        <p:spPr>
          <a:xfrm>
            <a:off x="2471351" y="2951844"/>
            <a:ext cx="2609335" cy="631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53F228E4-660A-5E49-B771-413FEA8E0785}"/>
              </a:ext>
            </a:extLst>
          </p:cNvPr>
          <p:cNvCxnSpPr>
            <a:cxnSpLocks/>
          </p:cNvCxnSpPr>
          <p:nvPr/>
        </p:nvCxnSpPr>
        <p:spPr>
          <a:xfrm>
            <a:off x="4320746" y="2602060"/>
            <a:ext cx="1013256" cy="8048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68693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DBE21DA-B4A4-2D40-BCC0-411D7F1F5DA6}"/>
              </a:ext>
            </a:extLst>
          </p:cNvPr>
          <p:cNvSpPr>
            <a:spLocks noGrp="1"/>
          </p:cNvSpPr>
          <p:nvPr>
            <p:ph sz="half" idx="1"/>
          </p:nvPr>
        </p:nvSpPr>
        <p:spPr/>
        <p:txBody>
          <a:bodyPr/>
          <a:lstStyle/>
          <a:p>
            <a:pPr marL="0" indent="0" algn="ctr">
              <a:buNone/>
            </a:pPr>
            <a:r>
              <a:rPr lang="en-US" b="1" dirty="0"/>
              <a:t>Commercial </a:t>
            </a:r>
          </a:p>
          <a:p>
            <a:pPr marL="0" indent="0">
              <a:buNone/>
            </a:pPr>
            <a:r>
              <a:rPr lang="en-US" dirty="0"/>
              <a:t>It is the reason for the operation being there:</a:t>
            </a:r>
          </a:p>
          <a:p>
            <a:r>
              <a:rPr lang="en-US" dirty="0"/>
              <a:t>Hotels</a:t>
            </a:r>
          </a:p>
          <a:p>
            <a:r>
              <a:rPr lang="en-US" dirty="0"/>
              <a:t>Hostels</a:t>
            </a:r>
          </a:p>
          <a:p>
            <a:r>
              <a:rPr lang="en-US" dirty="0"/>
              <a:t>Restaurant</a:t>
            </a:r>
          </a:p>
          <a:p>
            <a:pPr marL="0" indent="0">
              <a:buNone/>
            </a:pPr>
            <a:endParaRPr lang="en-US" dirty="0"/>
          </a:p>
        </p:txBody>
      </p:sp>
      <p:sp>
        <p:nvSpPr>
          <p:cNvPr id="4" name="Content Placeholder 3">
            <a:extLst>
              <a:ext uri="{FF2B5EF4-FFF2-40B4-BE49-F238E27FC236}">
                <a16:creationId xmlns:a16="http://schemas.microsoft.com/office/drawing/2014/main" xmlns="" id="{BE063563-F60A-9542-B46F-674799135A41}"/>
              </a:ext>
            </a:extLst>
          </p:cNvPr>
          <p:cNvSpPr>
            <a:spLocks noGrp="1"/>
          </p:cNvSpPr>
          <p:nvPr>
            <p:ph sz="half" idx="2"/>
          </p:nvPr>
        </p:nvSpPr>
        <p:spPr/>
        <p:txBody>
          <a:bodyPr/>
          <a:lstStyle/>
          <a:p>
            <a:pPr marL="0" indent="0" algn="ctr">
              <a:buNone/>
            </a:pPr>
            <a:r>
              <a:rPr lang="en-US" b="1" dirty="0"/>
              <a:t>Service</a:t>
            </a:r>
          </a:p>
          <a:p>
            <a:pPr marL="0" indent="0">
              <a:buNone/>
            </a:pPr>
            <a:r>
              <a:rPr lang="en-US" dirty="0"/>
              <a:t>It is there because people are there:</a:t>
            </a:r>
          </a:p>
          <a:p>
            <a:r>
              <a:rPr lang="en-US" dirty="0"/>
              <a:t>Hospital</a:t>
            </a:r>
          </a:p>
          <a:p>
            <a:r>
              <a:rPr lang="en-US" dirty="0"/>
              <a:t>Prison</a:t>
            </a:r>
          </a:p>
          <a:p>
            <a:r>
              <a:rPr lang="en-US" dirty="0"/>
              <a:t>Colleges</a:t>
            </a:r>
          </a:p>
          <a:p>
            <a:r>
              <a:rPr lang="en-US" dirty="0"/>
              <a:t>Care home</a:t>
            </a:r>
          </a:p>
        </p:txBody>
      </p:sp>
      <p:pic>
        <p:nvPicPr>
          <p:cNvPr id="5" name="Picture 4">
            <a:extLst>
              <a:ext uri="{FF2B5EF4-FFF2-40B4-BE49-F238E27FC236}">
                <a16:creationId xmlns:a16="http://schemas.microsoft.com/office/drawing/2014/main" xmlns="" id="{8D0FF967-BBFD-2A4D-A4D9-D2A9B887097D}"/>
              </a:ext>
            </a:extLst>
          </p:cNvPr>
          <p:cNvPicPr>
            <a:picLocks noChangeAspect="1"/>
          </p:cNvPicPr>
          <p:nvPr/>
        </p:nvPicPr>
        <p:blipFill>
          <a:blip r:embed="rId3"/>
          <a:stretch>
            <a:fillRect/>
          </a:stretch>
        </p:blipFill>
        <p:spPr>
          <a:xfrm>
            <a:off x="8921262" y="4861435"/>
            <a:ext cx="2385702" cy="1716982"/>
          </a:xfrm>
          <a:prstGeom prst="rect">
            <a:avLst/>
          </a:prstGeom>
        </p:spPr>
      </p:pic>
      <p:pic>
        <p:nvPicPr>
          <p:cNvPr id="7" name="Picture 6">
            <a:extLst>
              <a:ext uri="{FF2B5EF4-FFF2-40B4-BE49-F238E27FC236}">
                <a16:creationId xmlns:a16="http://schemas.microsoft.com/office/drawing/2014/main" xmlns="" id="{D384C525-69DC-1148-AD99-C514C0C3DF20}"/>
              </a:ext>
            </a:extLst>
          </p:cNvPr>
          <p:cNvPicPr>
            <a:picLocks noChangeAspect="1"/>
          </p:cNvPicPr>
          <p:nvPr/>
        </p:nvPicPr>
        <p:blipFill>
          <a:blip r:embed="rId4"/>
          <a:stretch>
            <a:fillRect/>
          </a:stretch>
        </p:blipFill>
        <p:spPr>
          <a:xfrm>
            <a:off x="2919102" y="3060456"/>
            <a:ext cx="2699184" cy="1511543"/>
          </a:xfrm>
          <a:prstGeom prst="rect">
            <a:avLst/>
          </a:prstGeom>
        </p:spPr>
      </p:pic>
      <p:pic>
        <p:nvPicPr>
          <p:cNvPr id="9" name="Picture 8">
            <a:extLst>
              <a:ext uri="{FF2B5EF4-FFF2-40B4-BE49-F238E27FC236}">
                <a16:creationId xmlns:a16="http://schemas.microsoft.com/office/drawing/2014/main" xmlns="" id="{68A1EFD5-EBD1-F941-B665-780D5AE47914}"/>
              </a:ext>
            </a:extLst>
          </p:cNvPr>
          <p:cNvPicPr>
            <a:picLocks noChangeAspect="1"/>
          </p:cNvPicPr>
          <p:nvPr/>
        </p:nvPicPr>
        <p:blipFill>
          <a:blip r:embed="rId5"/>
          <a:stretch>
            <a:fillRect/>
          </a:stretch>
        </p:blipFill>
        <p:spPr>
          <a:xfrm>
            <a:off x="1208747" y="4797356"/>
            <a:ext cx="2671592" cy="1781061"/>
          </a:xfrm>
          <a:prstGeom prst="rect">
            <a:avLst/>
          </a:prstGeom>
        </p:spPr>
      </p:pic>
      <p:pic>
        <p:nvPicPr>
          <p:cNvPr id="11" name="Picture 10">
            <a:extLst>
              <a:ext uri="{FF2B5EF4-FFF2-40B4-BE49-F238E27FC236}">
                <a16:creationId xmlns:a16="http://schemas.microsoft.com/office/drawing/2014/main" xmlns="" id="{63A209D9-8DC0-B04B-A2C4-42C900557227}"/>
              </a:ext>
            </a:extLst>
          </p:cNvPr>
          <p:cNvPicPr>
            <a:picLocks noChangeAspect="1"/>
          </p:cNvPicPr>
          <p:nvPr/>
        </p:nvPicPr>
        <p:blipFill>
          <a:blip r:embed="rId6"/>
          <a:stretch>
            <a:fillRect/>
          </a:stretch>
        </p:blipFill>
        <p:spPr>
          <a:xfrm>
            <a:off x="8545475" y="3060456"/>
            <a:ext cx="2614894" cy="1736900"/>
          </a:xfrm>
          <a:prstGeom prst="rect">
            <a:avLst/>
          </a:prstGeom>
        </p:spPr>
      </p:pic>
    </p:spTree>
    <p:extLst>
      <p:ext uri="{BB962C8B-B14F-4D97-AF65-F5344CB8AC3E}">
        <p14:creationId xmlns="" xmlns:p14="http://schemas.microsoft.com/office/powerpoint/2010/main" val="4150921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B8EE2-B4C2-AA4E-9354-32E559D74A08}"/>
              </a:ext>
            </a:extLst>
          </p:cNvPr>
          <p:cNvSpPr>
            <a:spLocks noGrp="1"/>
          </p:cNvSpPr>
          <p:nvPr>
            <p:ph type="title"/>
          </p:nvPr>
        </p:nvSpPr>
        <p:spPr>
          <a:xfrm>
            <a:off x="838200" y="604276"/>
            <a:ext cx="10515600" cy="1325563"/>
          </a:xfrm>
        </p:spPr>
        <p:txBody>
          <a:bodyPr/>
          <a:lstStyle/>
          <a:p>
            <a:r>
              <a:rPr lang="en-US" dirty="0"/>
              <a:t>Food and beverage: sales</a:t>
            </a:r>
          </a:p>
        </p:txBody>
      </p:sp>
      <p:graphicFrame>
        <p:nvGraphicFramePr>
          <p:cNvPr id="6" name="Content Placeholder 5">
            <a:extLst>
              <a:ext uri="{FF2B5EF4-FFF2-40B4-BE49-F238E27FC236}">
                <a16:creationId xmlns:a16="http://schemas.microsoft.com/office/drawing/2014/main" xmlns="" id="{2178D552-5B44-0941-A626-2E8E800769E0}"/>
              </a:ext>
            </a:extLst>
          </p:cNvPr>
          <p:cNvGraphicFramePr>
            <a:graphicFrameLocks noGrp="1"/>
          </p:cNvGraphicFramePr>
          <p:nvPr>
            <p:ph sz="half" idx="1"/>
            <p:extLst>
              <p:ext uri="{D42A27DB-BD31-4B8C-83A1-F6EECF244321}">
                <p14:modId xmlns="" xmlns:p14="http://schemas.microsoft.com/office/powerpoint/2010/main" val="100688416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xmlns="" id="{BF33C3C0-40E8-4C47-8B8D-FC5C7642990A}"/>
              </a:ext>
            </a:extLst>
          </p:cNvPr>
          <p:cNvGraphicFramePr>
            <a:graphicFrameLocks noGrp="1"/>
          </p:cNvGraphicFramePr>
          <p:nvPr>
            <p:ph sz="half" idx="2"/>
            <p:extLst>
              <p:ext uri="{D42A27DB-BD31-4B8C-83A1-F6EECF244321}">
                <p14:modId xmlns="" xmlns:p14="http://schemas.microsoft.com/office/powerpoint/2010/main" val="221931269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443753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57AA3-62CA-E548-9AB3-9FB1EDE0B02D}"/>
              </a:ext>
            </a:extLst>
          </p:cNvPr>
          <p:cNvSpPr>
            <a:spLocks noGrp="1"/>
          </p:cNvSpPr>
          <p:nvPr>
            <p:ph type="title"/>
          </p:nvPr>
        </p:nvSpPr>
        <p:spPr/>
        <p:txBody>
          <a:bodyPr/>
          <a:lstStyle/>
          <a:p>
            <a:r>
              <a:rPr lang="en-US" dirty="0"/>
              <a:t>Commercial outlets</a:t>
            </a:r>
          </a:p>
        </p:txBody>
      </p:sp>
      <p:graphicFrame>
        <p:nvGraphicFramePr>
          <p:cNvPr id="4" name="Content Placeholder 3">
            <a:extLst>
              <a:ext uri="{FF2B5EF4-FFF2-40B4-BE49-F238E27FC236}">
                <a16:creationId xmlns:a16="http://schemas.microsoft.com/office/drawing/2014/main" xmlns="" id="{F8E7A64A-41E9-8443-9A25-08CB60ACCCCE}"/>
              </a:ext>
            </a:extLst>
          </p:cNvPr>
          <p:cNvGraphicFramePr>
            <a:graphicFrameLocks noGrp="1"/>
          </p:cNvGraphicFramePr>
          <p:nvPr>
            <p:ph idx="1"/>
            <p:extLst>
              <p:ext uri="{D42A27DB-BD31-4B8C-83A1-F6EECF244321}">
                <p14:modId xmlns="" xmlns:p14="http://schemas.microsoft.com/office/powerpoint/2010/main" val="3296093077"/>
              </p:ext>
            </p:extLst>
          </p:nvPr>
        </p:nvGraphicFramePr>
        <p:xfrm>
          <a:off x="838200" y="1312985"/>
          <a:ext cx="10515600" cy="4863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4B928A90-A3D8-9242-A4BA-01C5E254A67C}"/>
              </a:ext>
            </a:extLst>
          </p:cNvPr>
          <p:cNvSpPr txBox="1"/>
          <p:nvPr/>
        </p:nvSpPr>
        <p:spPr>
          <a:xfrm>
            <a:off x="1500553" y="4061442"/>
            <a:ext cx="996461"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xmlns="" id="{0D3C8709-462B-5649-B34F-08B296D00C89}"/>
              </a:ext>
            </a:extLst>
          </p:cNvPr>
          <p:cNvSpPr txBox="1"/>
          <p:nvPr/>
        </p:nvSpPr>
        <p:spPr>
          <a:xfrm>
            <a:off x="1652953" y="4213842"/>
            <a:ext cx="996461"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xmlns="" id="{A48F98E8-A9A9-FC49-B467-209F71ACC7EB}"/>
              </a:ext>
            </a:extLst>
          </p:cNvPr>
          <p:cNvSpPr txBox="1"/>
          <p:nvPr/>
        </p:nvSpPr>
        <p:spPr>
          <a:xfrm>
            <a:off x="1805353" y="4366242"/>
            <a:ext cx="996461"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xmlns="" id="{D0207A56-009C-EC4F-B5B6-90B3A15A923B}"/>
              </a:ext>
            </a:extLst>
          </p:cNvPr>
          <p:cNvSpPr txBox="1"/>
          <p:nvPr/>
        </p:nvSpPr>
        <p:spPr>
          <a:xfrm>
            <a:off x="1154722" y="2068739"/>
            <a:ext cx="996461" cy="369332"/>
          </a:xfrm>
          <a:prstGeom prst="rect">
            <a:avLst/>
          </a:prstGeom>
          <a:noFill/>
        </p:spPr>
        <p:txBody>
          <a:bodyPr wrap="square" rtlCol="0">
            <a:spAutoFit/>
          </a:bodyPr>
          <a:lstStyle/>
          <a:p>
            <a:endParaRPr lang="en-US" dirty="0"/>
          </a:p>
        </p:txBody>
      </p:sp>
    </p:spTree>
    <p:extLst>
      <p:ext uri="{BB962C8B-B14F-4D97-AF65-F5344CB8AC3E}">
        <p14:creationId xmlns="" xmlns:p14="http://schemas.microsoft.com/office/powerpoint/2010/main" val="1804449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BF586-40F7-D04F-B595-0DB1321D12FB}"/>
              </a:ext>
            </a:extLst>
          </p:cNvPr>
          <p:cNvSpPr>
            <a:spLocks noGrp="1"/>
          </p:cNvSpPr>
          <p:nvPr>
            <p:ph type="title"/>
          </p:nvPr>
        </p:nvSpPr>
        <p:spPr/>
        <p:txBody>
          <a:bodyPr/>
          <a:lstStyle/>
          <a:p>
            <a:r>
              <a:rPr lang="en-US" dirty="0"/>
              <a:t>Service outlets</a:t>
            </a:r>
          </a:p>
        </p:txBody>
      </p:sp>
      <p:graphicFrame>
        <p:nvGraphicFramePr>
          <p:cNvPr id="4" name="Content Placeholder 3">
            <a:extLst>
              <a:ext uri="{FF2B5EF4-FFF2-40B4-BE49-F238E27FC236}">
                <a16:creationId xmlns:a16="http://schemas.microsoft.com/office/drawing/2014/main" xmlns="" id="{7B9E04AF-0669-A343-9B75-17933EFAC485}"/>
              </a:ext>
            </a:extLst>
          </p:cNvPr>
          <p:cNvGraphicFramePr>
            <a:graphicFrameLocks noGrp="1"/>
          </p:cNvGraphicFramePr>
          <p:nvPr>
            <p:ph idx="1"/>
            <p:extLst>
              <p:ext uri="{D42A27DB-BD31-4B8C-83A1-F6EECF244321}">
                <p14:modId xmlns="" xmlns:p14="http://schemas.microsoft.com/office/powerpoint/2010/main" val="128450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52731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Benutzerdefiniert</PresentationFormat>
  <Paragraphs>366</Paragraphs>
  <Slides>23</Slides>
  <Notes>18</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Office Theme</vt:lpstr>
      <vt:lpstr>Sectors of the Hospitality Industry</vt:lpstr>
      <vt:lpstr>Welcome and introduction</vt:lpstr>
      <vt:lpstr>Hospitality industry sectors</vt:lpstr>
      <vt:lpstr>Introduction</vt:lpstr>
      <vt:lpstr>Introduction</vt:lpstr>
      <vt:lpstr>Folie 6</vt:lpstr>
      <vt:lpstr>Food and beverage: sales</vt:lpstr>
      <vt:lpstr>Commercial outlets</vt:lpstr>
      <vt:lpstr>Service outlets</vt:lpstr>
      <vt:lpstr>Accommodation</vt:lpstr>
      <vt:lpstr>Some routes into hospitality</vt:lpstr>
      <vt:lpstr>Folie 12</vt:lpstr>
      <vt:lpstr>Hospitality routes</vt:lpstr>
      <vt:lpstr>Restaurant this ranges from ‘top end’ to ‘quick service’. Includes coffee shops that are expanding faster than any other with the industry KITCHEN </vt:lpstr>
      <vt:lpstr>Restaurant front of house</vt:lpstr>
      <vt:lpstr>Hospitality routes</vt:lpstr>
      <vt:lpstr>Hospitality routes</vt:lpstr>
      <vt:lpstr>Hospitality routes</vt:lpstr>
      <vt:lpstr>Hospitality routes</vt:lpstr>
      <vt:lpstr>Hospitality routes</vt:lpstr>
      <vt:lpstr>Hospitality routes</vt:lpstr>
      <vt:lpstr>Hospitality routes</vt:lpstr>
      <vt:lpstr>Hospitality routes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Smith</dc:creator>
  <cp:lastModifiedBy>Heike Arold</cp:lastModifiedBy>
  <cp:revision>43</cp:revision>
  <dcterms:created xsi:type="dcterms:W3CDTF">2018-05-07T08:49:00Z</dcterms:created>
  <dcterms:modified xsi:type="dcterms:W3CDTF">2018-10-25T12:04:13Z</dcterms:modified>
</cp:coreProperties>
</file>