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692" r:id="rId2"/>
    <p:sldMasterId id="2147483696" r:id="rId3"/>
    <p:sldMasterId id="2147483734" r:id="rId4"/>
    <p:sldMasterId id="2147483753" r:id="rId5"/>
    <p:sldMasterId id="2147483771" r:id="rId6"/>
    <p:sldMasterId id="2147483784" r:id="rId7"/>
    <p:sldMasterId id="2147483797" r:id="rId8"/>
    <p:sldMasterId id="2147483810" r:id="rId9"/>
    <p:sldMasterId id="2147483823" r:id="rId10"/>
    <p:sldMasterId id="2147483836" r:id="rId11"/>
    <p:sldMasterId id="2147483854" r:id="rId12"/>
  </p:sldMasterIdLst>
  <p:notesMasterIdLst>
    <p:notesMasterId r:id="rId24"/>
  </p:notesMasterIdLst>
  <p:handoutMasterIdLst>
    <p:handoutMasterId r:id="rId25"/>
  </p:handoutMasterIdLst>
  <p:sldIdLst>
    <p:sldId id="256" r:id="rId13"/>
    <p:sldId id="257" r:id="rId14"/>
    <p:sldId id="260" r:id="rId15"/>
    <p:sldId id="258" r:id="rId16"/>
    <p:sldId id="259" r:id="rId17"/>
    <p:sldId id="281" r:id="rId18"/>
    <p:sldId id="288" r:id="rId19"/>
    <p:sldId id="282" r:id="rId20"/>
    <p:sldId id="291" r:id="rId21"/>
    <p:sldId id="289" r:id="rId22"/>
    <p:sldId id="290" r:id="rId23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FFCC"/>
    <a:srgbClr val="CCECFF"/>
    <a:srgbClr val="FF9966"/>
    <a:srgbClr val="205B9E"/>
    <a:srgbClr val="009900"/>
    <a:srgbClr val="FF3300"/>
    <a:srgbClr val="00FF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3237" autoAdjust="0"/>
  </p:normalViewPr>
  <p:slideViewPr>
    <p:cSldViewPr snapToGrid="0">
      <p:cViewPr varScale="1">
        <p:scale>
          <a:sx n="84" d="100"/>
          <a:sy n="84" d="100"/>
        </p:scale>
        <p:origin x="-1435" y="-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7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7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9226AE-9F6C-479B-8128-D0F1A8DE1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7084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7" y="2"/>
            <a:ext cx="297094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361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689477"/>
            <a:ext cx="5487040" cy="444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7" y="9377366"/>
            <a:ext cx="2970947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1" tIns="45841" rIns="91681" bIns="45841" numCol="1" anchor="b" anchorCtr="0" compatLnSpc="1">
            <a:prstTxWarp prst="textNoShape">
              <a:avLst/>
            </a:prstTxWarp>
          </a:bodyPr>
          <a:lstStyle>
            <a:lvl1pPr algn="r" defTabSz="916899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8D8A1E8-2023-44D2-A312-31A02612F3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34044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10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11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2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3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4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5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6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7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8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8880" indent="-288031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521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1297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73823" indent="-230424" defTabSz="916899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3467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95522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5637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917220" indent="-230424" defTabSz="9168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CF76BC7-6D0B-43CF-B3D9-F99D36277909}" type="slidenum">
              <a:rPr lang="de-DE" sz="1200">
                <a:solidFill>
                  <a:schemeClr val="tx1"/>
                </a:solidFill>
              </a:rPr>
              <a:pPr eaLnBrk="1" hangingPunct="1"/>
              <a:t>9</a:t>
            </a:fld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5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6013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040173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74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87087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07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788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109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438239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09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50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062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97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1000" y="188913"/>
            <a:ext cx="2162175" cy="59372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2888" y="188913"/>
            <a:ext cx="6335712" cy="59372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4688578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2156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634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100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975514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5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10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906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173994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65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51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61125"/>
            <a:ext cx="2895600" cy="3524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http://www.itb.uni-bremen.de</a:t>
            </a:r>
          </a:p>
        </p:txBody>
      </p:sp>
    </p:spTree>
    <p:extLst>
      <p:ext uri="{BB962C8B-B14F-4D97-AF65-F5344CB8AC3E}">
        <p14:creationId xmlns="" xmlns:p14="http://schemas.microsoft.com/office/powerpoint/2010/main" val="360150381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65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07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186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95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2413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4817744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205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02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1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622020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8394532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374063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0173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4959600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3375149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581488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16394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3775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0140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61798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01745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548568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2694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26427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6105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5276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9839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4830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dirty="0" smtClean="0">
                <a:solidFill>
                  <a:prstClr val="black"/>
                </a:solidFill>
                <a:latin typeface="Arial"/>
              </a:rPr>
              <a:t>Ergebnispräsentation </a:t>
            </a: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532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605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79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116000"/>
            <a:ext cx="7920000" cy="5292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05273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7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424482160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9123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75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12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2878308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75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46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25.11.2015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Expertenworkshop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244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1867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42079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7584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997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840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450213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12417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00208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38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38" y="274638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80963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49563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8" y="1009650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38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855321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8" y="1009650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38" y="1009650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92811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803807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394100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875794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8470253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6316425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673579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3955511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4399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058449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85782318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0781872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5681082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77340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15027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2708275"/>
            <a:ext cx="4208463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2708275"/>
            <a:ext cx="4208462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885803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347706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93427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1088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6788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49414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67648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8694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75444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021928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81181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920053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0910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97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17293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342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869915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5595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24071092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624807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11072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6274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</p:spTree>
    <p:extLst>
      <p:ext uri="{BB962C8B-B14F-4D97-AF65-F5344CB8AC3E}">
        <p14:creationId xmlns="" xmlns:p14="http://schemas.microsoft.com/office/powerpoint/2010/main" val="1675348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441" y="1009652"/>
            <a:ext cx="85359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34113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70915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3490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422502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73747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1876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7825" y="274640"/>
            <a:ext cx="2133600" cy="55721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5441" y="274640"/>
            <a:ext cx="6249987" cy="55721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8028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08793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25441" y="1009652"/>
            <a:ext cx="8535987" cy="23415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5441" y="3503613"/>
            <a:ext cx="8535987" cy="234315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5780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553" y="274640"/>
            <a:ext cx="8513763" cy="5429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5439" y="1009652"/>
            <a:ext cx="4191000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68841" y="1009652"/>
            <a:ext cx="4192587" cy="48371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0159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</p:spTree>
    <p:extLst>
      <p:ext uri="{BB962C8B-B14F-4D97-AF65-F5344CB8AC3E}">
        <p14:creationId xmlns="" xmlns:p14="http://schemas.microsoft.com/office/powerpoint/2010/main" val="37482701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27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74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53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154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110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89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48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1211049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561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149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544964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78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19608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26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351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98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550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1697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2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2797167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860232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6876456" y="1602000"/>
            <a:ext cx="1800000" cy="4525963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1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55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hn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1688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0998810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quarter" idx="11"/>
          </p:nvPr>
        </p:nvSpPr>
        <p:spPr>
          <a:xfrm>
            <a:off x="755650" y="1602000"/>
            <a:ext cx="5256213" cy="452520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69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1493912"/>
            <a:ext cx="7920000" cy="494928"/>
          </a:xfrm>
        </p:spPr>
        <p:txBody>
          <a:bodyPr anchor="t"/>
          <a:lstStyle>
            <a:lvl1pPr>
              <a:defRPr/>
            </a:lvl1pPr>
          </a:lstStyle>
          <a:p>
            <a:r>
              <a:rPr lang="de-DE" dirty="0" smtClean="0"/>
              <a:t>Zwischenüberschrift</a:t>
            </a:r>
            <a:endParaRPr lang="de-DE" dirty="0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0" hasCustomPrompt="1"/>
          </p:nvPr>
        </p:nvSpPr>
        <p:spPr>
          <a:xfrm>
            <a:off x="756000" y="1988840"/>
            <a:ext cx="7920000" cy="5746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96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83568" y="897945"/>
            <a:ext cx="7920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800" dirty="0" smtClean="0">
                <a:solidFill>
                  <a:srgbClr val="64B9E6"/>
                </a:solidFill>
                <a:latin typeface="Arial"/>
              </a:rPr>
              <a:t>Vielen Dank für Ihre Aufmerksamkeit</a:t>
            </a:r>
            <a:endParaRPr lang="de-DE" sz="2800" dirty="0">
              <a:solidFill>
                <a:srgbClr val="64B9E6"/>
              </a:solidFill>
              <a:latin typeface="Arial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680075" y="3369600"/>
            <a:ext cx="3747909" cy="211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bayme</a:t>
            </a:r>
            <a:r>
              <a:rPr lang="de-DE" sz="14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latin typeface="Arial"/>
              </a:rPr>
              <a:t>vbm</a:t>
            </a:r>
            <a:endParaRPr lang="de-DE" sz="1400" b="1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Die bayerischen Metall- und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Elektro-Arbeitgeber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sz="1400" dirty="0" smtClean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 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Symbol" pitchFamily="18" charset="2"/>
              <a:buNone/>
            </a:pPr>
            <a:r>
              <a:rPr lang="de-DE" sz="1400" dirty="0" smtClean="0">
                <a:solidFill>
                  <a:srgbClr val="000000"/>
                </a:solidFill>
                <a:latin typeface="Arial"/>
              </a:rPr>
              <a:t>www.baymevbm.de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32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187" y="206399"/>
            <a:ext cx="6639636" cy="516933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661597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GR-SERVER\gr_all\gr_projects_aktuell\verbaende_design\powerpoint\titelbilder\baymevbm-Titelslide-V01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400" y="5237446"/>
            <a:ext cx="7920000" cy="90880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0400" y="6165304"/>
            <a:ext cx="7920000" cy="68771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770400" y="4943688"/>
            <a:ext cx="7920000" cy="2616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4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3492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400" y="356400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456" y="1573200"/>
            <a:ext cx="7920000" cy="4788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6456" y="15012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6296" y="6541200"/>
            <a:ext cx="1500386" cy="268139"/>
          </a:xfrm>
        </p:spPr>
        <p:txBody>
          <a:bodyPr/>
          <a:lstStyle/>
          <a:p>
            <a:r>
              <a:rPr lang="de-DE" dirty="0" smtClean="0">
                <a:solidFill>
                  <a:prstClr val="black"/>
                </a:solidFill>
              </a:rPr>
              <a:t>19.09.2016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22778" y="6541200"/>
            <a:ext cx="6020096" cy="268139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56456" y="6541200"/>
            <a:ext cx="432000" cy="270000"/>
          </a:xfrm>
        </p:spPr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97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viel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611" y="274638"/>
            <a:ext cx="7920000" cy="105886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6000" y="1543050"/>
            <a:ext cx="7920000" cy="4864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755999" y="126228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79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4802" y="1600200"/>
            <a:ext cx="387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72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* horizontal, 2 *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000" y="1535112"/>
            <a:ext cx="7920000" cy="1605855"/>
          </a:xfrm>
        </p:spPr>
        <p:txBody>
          <a:bodyPr anchor="t">
            <a:normAutofit/>
          </a:bodyPr>
          <a:lstStyle>
            <a:lvl1pPr marL="0" indent="0">
              <a:buNone/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</a:pPr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56000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6456" y="3212975"/>
            <a:ext cx="3870000" cy="291318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532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274638"/>
            <a:ext cx="79200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6000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6993" y="16002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10"/>
          </p:nvPr>
        </p:nvSpPr>
        <p:spPr>
          <a:xfrm>
            <a:off x="6156456" y="1602000"/>
            <a:ext cx="25200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755999" y="1412776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09.06.2016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/ Ergebnispräsentation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19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image" Target="../media/image4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7.xml"/><Relationship Id="rId13" Type="http://schemas.openxmlformats.org/officeDocument/2006/relationships/slideLayout" Target="../slideLayouts/slideLayout14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32.xml"/><Relationship Id="rId7" Type="http://schemas.openxmlformats.org/officeDocument/2006/relationships/slideLayout" Target="../slideLayouts/slideLayout136.xml"/><Relationship Id="rId12" Type="http://schemas.openxmlformats.org/officeDocument/2006/relationships/slideLayout" Target="../slideLayouts/slideLayout141.xml"/><Relationship Id="rId17" Type="http://schemas.openxmlformats.org/officeDocument/2006/relationships/theme" Target="../theme/theme11.xml"/><Relationship Id="rId2" Type="http://schemas.openxmlformats.org/officeDocument/2006/relationships/slideLayout" Target="../slideLayouts/slideLayout131.xml"/><Relationship Id="rId16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30.xml"/><Relationship Id="rId6" Type="http://schemas.openxmlformats.org/officeDocument/2006/relationships/slideLayout" Target="../slideLayouts/slideLayout135.xml"/><Relationship Id="rId11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34.xml"/><Relationship Id="rId15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33.xml"/><Relationship Id="rId9" Type="http://schemas.openxmlformats.org/officeDocument/2006/relationships/slideLayout" Target="../slideLayouts/slideLayout138.xml"/><Relationship Id="rId14" Type="http://schemas.openxmlformats.org/officeDocument/2006/relationships/slideLayout" Target="../slideLayouts/slideLayout14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image" Target="../media/image4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image" Target="../media/image4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115093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205B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 flipV="1">
            <a:off x="0" y="1125538"/>
            <a:ext cx="9144000" cy="36512"/>
          </a:xfrm>
          <a:prstGeom prst="rect">
            <a:avLst/>
          </a:prstGeom>
          <a:gradFill rotWithShape="1">
            <a:gsLst>
              <a:gs pos="0">
                <a:srgbClr val="205B9E"/>
              </a:gs>
              <a:gs pos="50000">
                <a:srgbClr val="CCECFF"/>
              </a:gs>
              <a:gs pos="100000">
                <a:srgbClr val="205B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2708275"/>
            <a:ext cx="8569325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Institut für Bildung, Beruf und Technik</a:t>
            </a:r>
            <a:br>
              <a:rPr lang="de-DE" dirty="0" smtClean="0"/>
            </a:br>
            <a:r>
              <a:rPr lang="de-DE" dirty="0" smtClean="0"/>
              <a:t>Abteilung: Technik und ihre Didaktik</a:t>
            </a:r>
          </a:p>
        </p:txBody>
      </p:sp>
      <p:pic>
        <p:nvPicPr>
          <p:cNvPr id="1030" name="Picture 21" descr="ph-Logo_3zeilig-lini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20663"/>
            <a:ext cx="25193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3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1040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	                   06.04.2017 </a:t>
            </a:r>
          </a:p>
        </p:txBody>
      </p:sp>
    </p:spTree>
    <p:extLst>
      <p:ext uri="{BB962C8B-B14F-4D97-AF65-F5344CB8AC3E}">
        <p14:creationId xmlns="" xmlns:p14="http://schemas.microsoft.com/office/powerpoint/2010/main" val="250959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25.11.2015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Expertenworkshop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8398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0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38" y="1009650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3" y="5970588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0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88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Prof. Dr. Lars Windelband	</a:t>
            </a:r>
            <a:r>
              <a:rPr lang="de-DE" sz="1000" baseline="0" dirty="0" smtClean="0">
                <a:solidFill>
                  <a:schemeClr val="tx1"/>
                </a:solidFill>
              </a:rPr>
              <a:t>                      </a:t>
            </a:r>
            <a:r>
              <a:rPr lang="de-DE" sz="1000" dirty="0" smtClean="0">
                <a:solidFill>
                  <a:schemeClr val="tx1"/>
                </a:solidFill>
              </a:rPr>
              <a:t>Technik und ihre Didaktik	                   </a:t>
            </a:r>
            <a:fld id="{381C1EC9-596A-4BCA-A98B-38230CCF4463}" type="datetime1">
              <a:rPr lang="de-DE" sz="1000" smtClean="0">
                <a:solidFill>
                  <a:schemeClr val="tx1"/>
                </a:solidFill>
              </a:rPr>
              <a:pPr eaLnBrk="1" hangingPunct="1">
                <a:defRPr/>
              </a:pPr>
              <a:t>25.10.2018</a:t>
            </a:fld>
            <a:r>
              <a:rPr lang="de-DE" sz="10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0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3077" name="AutoShape 20"/>
          <p:cNvSpPr>
            <a:spLocks noChangeAspect="1" noChangeArrowheads="1"/>
          </p:cNvSpPr>
          <p:nvPr/>
        </p:nvSpPr>
        <p:spPr bwMode="auto">
          <a:xfrm>
            <a:off x="2343150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78" name="Picture 23" descr="Bilderleiste_qu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813"/>
            <a:ext cx="9144000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284163" y="5970588"/>
            <a:ext cx="8612187" cy="720725"/>
            <a:chOff x="179" y="3695"/>
            <a:chExt cx="5425" cy="454"/>
          </a:xfrm>
        </p:grpSpPr>
        <p:sp>
          <p:nvSpPr>
            <p:cNvPr id="3081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3082" name="Picture 18" descr="ph-Logo_3zeilig_linie_blau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Fußzeilenplatzhalter 3"/>
          <p:cNvSpPr txBox="1">
            <a:spLocks/>
          </p:cNvSpPr>
          <p:nvPr userDrawn="1"/>
        </p:nvSpPr>
        <p:spPr>
          <a:xfrm>
            <a:off x="255588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tx1"/>
                </a:solidFill>
              </a:rPr>
              <a:t>Prof. Dr. Lars Windelband	</a:t>
            </a:r>
            <a:r>
              <a:rPr lang="de-DE" sz="1000" baseline="0" dirty="0" smtClean="0">
                <a:solidFill>
                  <a:schemeClr val="tx1"/>
                </a:solidFill>
              </a:rPr>
              <a:t>                      </a:t>
            </a:r>
            <a:r>
              <a:rPr lang="de-DE" sz="1000" dirty="0" smtClean="0">
                <a:solidFill>
                  <a:schemeClr val="tx1"/>
                </a:solidFill>
              </a:rPr>
              <a:t>Technik und ihre Didaktik	                  01.12.2016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                                      06.04.2017 </a:t>
            </a:r>
          </a:p>
        </p:txBody>
      </p:sp>
    </p:spTree>
    <p:extLst>
      <p:ext uri="{BB962C8B-B14F-4D97-AF65-F5344CB8AC3E}">
        <p14:creationId xmlns="" xmlns:p14="http://schemas.microsoft.com/office/powerpoint/2010/main" val="24277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5" name="Rectangle 7"/>
          <p:cNvSpPr>
            <a:spLocks noChangeArrowheads="1"/>
          </p:cNvSpPr>
          <p:nvPr/>
        </p:nvSpPr>
        <p:spPr bwMode="auto">
          <a:xfrm>
            <a:off x="0" y="1"/>
            <a:ext cx="9144000" cy="882650"/>
          </a:xfrm>
          <a:prstGeom prst="rect">
            <a:avLst/>
          </a:prstGeom>
          <a:gradFill rotWithShape="1">
            <a:gsLst>
              <a:gs pos="0">
                <a:srgbClr val="205B9E">
                  <a:alpha val="60001"/>
                </a:srgbClr>
              </a:gs>
              <a:gs pos="50000">
                <a:srgbClr val="CCECFF"/>
              </a:gs>
              <a:gs pos="100000">
                <a:srgbClr val="205B9E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205B9E"/>
              </a:solidFill>
              <a:latin typeface="Arial" pitchFamily="34" charset="0"/>
            </a:endParaRP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41" y="1009652"/>
            <a:ext cx="8535987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284165" y="5970593"/>
            <a:ext cx="8612187" cy="720725"/>
            <a:chOff x="179" y="3695"/>
            <a:chExt cx="5425" cy="454"/>
          </a:xfrm>
        </p:grpSpPr>
        <p:sp>
          <p:nvSpPr>
            <p:cNvPr id="2057" name="Line 14"/>
            <p:cNvSpPr>
              <a:spLocks noChangeShapeType="1"/>
            </p:cNvSpPr>
            <p:nvPr/>
          </p:nvSpPr>
          <p:spPr bwMode="auto">
            <a:xfrm flipV="1">
              <a:off x="179" y="3879"/>
              <a:ext cx="3753" cy="12"/>
            </a:xfrm>
            <a:prstGeom prst="line">
              <a:avLst/>
            </a:prstGeom>
            <a:noFill/>
            <a:ln w="12700">
              <a:solidFill>
                <a:srgbClr val="205B9E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solidFill>
                  <a:srgbClr val="FFFFFF"/>
                </a:solidFill>
              </a:endParaRPr>
            </a:p>
          </p:txBody>
        </p:sp>
        <p:pic>
          <p:nvPicPr>
            <p:cNvPr id="2058" name="Picture 18" descr="ph-Logo_3zeilig_linie_blau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0" y="3695"/>
              <a:ext cx="151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5" name="AutoShape 20"/>
          <p:cNvSpPr>
            <a:spLocks noChangeAspect="1" noChangeArrowheads="1"/>
          </p:cNvSpPr>
          <p:nvPr/>
        </p:nvSpPr>
        <p:spPr bwMode="auto">
          <a:xfrm>
            <a:off x="2343157" y="-293688"/>
            <a:ext cx="2416175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Fußzeilenplatzhalter 3"/>
          <p:cNvSpPr txBox="1">
            <a:spLocks/>
          </p:cNvSpPr>
          <p:nvPr/>
        </p:nvSpPr>
        <p:spPr>
          <a:xfrm>
            <a:off x="255591" y="6315075"/>
            <a:ext cx="6057900" cy="431800"/>
          </a:xfrm>
          <a:prstGeom prst="rect">
            <a:avLst/>
          </a:prstGeom>
        </p:spPr>
        <p:txBody>
          <a:bodyPr/>
          <a:lstStyle>
            <a:lvl1pPr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93763" algn="l"/>
                <a:tab pos="17065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rgbClr val="000000"/>
                </a:solidFill>
              </a:rPr>
              <a:t>Prof. Dr. Lars Windelband	                      Technik und ihre Didaktik	                   06.04.2017 </a:t>
            </a:r>
          </a:p>
        </p:txBody>
      </p:sp>
    </p:spTree>
    <p:extLst>
      <p:ext uri="{BB962C8B-B14F-4D97-AF65-F5344CB8AC3E}">
        <p14:creationId xmlns="" xmlns:p14="http://schemas.microsoft.com/office/powerpoint/2010/main" val="315207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870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507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19.09.2016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70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000" cy="1144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6456" y="1600200"/>
            <a:ext cx="79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6296" y="6541200"/>
            <a:ext cx="1500386" cy="268139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06.04.2017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2778" y="6541200"/>
            <a:ext cx="6020096" cy="268139"/>
          </a:xfrm>
          <a:prstGeom prst="rect">
            <a:avLst/>
          </a:prstGeom>
        </p:spPr>
        <p:txBody>
          <a:bodyPr vert="horz" wrap="none" lIns="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mtClean="0">
                <a:solidFill>
                  <a:prstClr val="black"/>
                </a:solidFill>
                <a:latin typeface="Arial"/>
              </a:rPr>
              <a:t>/ Ergebnispräsentation</a:t>
            </a:r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 descr="\\GR-SERVER\gr_all\gr_projects_aktuell\verbaende_design\logo\Verbaende Logos 01-2010\baymevbm\baymevbm_RGB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9517"/>
          <a:stretch>
            <a:fillRect/>
          </a:stretch>
        </p:blipFill>
        <p:spPr bwMode="auto">
          <a:xfrm>
            <a:off x="6819900" y="32861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6456" y="6541200"/>
            <a:ext cx="432000" cy="270000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/>
                </a:solidFill>
                <a:latin typeface="Arial"/>
              </a:rPr>
              <a:t>Folie </a:t>
            </a:r>
            <a:fld id="{A7A62E9D-FF3D-4B7D-99D5-6FC77DF94C4A}" type="slidenum">
              <a:rPr lang="de-DE" smtClean="0">
                <a:solidFill>
                  <a:prstClr val="black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756456" y="6534000"/>
            <a:ext cx="7920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ph-Logo_3zeilig_linie_blau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117"/>
            <a:ext cx="1766894" cy="52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4664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s://www.google.de/url?sa=i&amp;rct=j&amp;q=&amp;esrc=s&amp;source=images&amp;cd=&amp;cad=rja&amp;uact=8&amp;ved=2ahUKEwiLn53vmqHeAhXJUlAKHXZEA3MQjRx6BAgBEAU&amp;url=https://creativecommons.org/about/downloads/&amp;psig=AOvVaw2UkxaIw3L3H5uwyiRTc_Vq&amp;ust=1540543697675812" TargetMode="Externa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867001" y="2814747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de-DE" sz="2400" b="1" dirty="0" err="1" smtClean="0">
                <a:solidFill>
                  <a:schemeClr val="tx1"/>
                </a:solidFill>
              </a:rPr>
              <a:t>Methodological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skills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9717" y="3874359"/>
            <a:ext cx="475880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1700" dirty="0" smtClean="0">
                <a:solidFill>
                  <a:schemeClr val="tx2"/>
                </a:solidFill>
              </a:rPr>
              <a:t>Heike Arold</a:t>
            </a:r>
          </a:p>
          <a:p>
            <a:pPr algn="ctr"/>
            <a:endParaRPr lang="de-DE" sz="17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Selected slides for the teaching unit C4</a:t>
            </a:r>
            <a:endParaRPr lang="de-DE" sz="1700" b="1" dirty="0">
              <a:solidFill>
                <a:schemeClr val="tx1"/>
              </a:solidFill>
            </a:endParaRPr>
          </a:p>
        </p:txBody>
      </p:sp>
      <p:pic>
        <p:nvPicPr>
          <p:cNvPr id="6" name="Grafik 5" descr="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2731" y="5549419"/>
            <a:ext cx="2942897" cy="840614"/>
          </a:xfrm>
          <a:prstGeom prst="rect">
            <a:avLst/>
          </a:prstGeom>
        </p:spPr>
      </p:pic>
      <p:pic>
        <p:nvPicPr>
          <p:cNvPr id="7" name="Grafik 6" descr="FINAl Logo BOQua 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738" y="5397903"/>
            <a:ext cx="2186152" cy="1081394"/>
          </a:xfrm>
          <a:prstGeom prst="rect">
            <a:avLst/>
          </a:prstGeom>
        </p:spPr>
      </p:pic>
      <p:pic>
        <p:nvPicPr>
          <p:cNvPr id="8" name="irc_mi" descr="Bildergebnis für cc by-nc-sa 4.0 log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9371" y="5459089"/>
            <a:ext cx="2269375" cy="7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40572" y="160605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Working </a:t>
            </a:r>
            <a:r>
              <a:rPr lang="de-DE" sz="2400" b="1" dirty="0" err="1" smtClean="0">
                <a:solidFill>
                  <a:schemeClr val="tx1"/>
                </a:solidFill>
              </a:rPr>
              <a:t>techniques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6434" y="2322785"/>
            <a:ext cx="7611027" cy="304698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Task 2: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implementation of VO measures and activities requires different work techniques and approaches. Prepare suggestions such as how can VO measures be methodically be implemented for the industrial-technical field. Also use for this the Good Practice Guideline for the implementation of VO measures (</a:t>
            </a:r>
            <a:r>
              <a:rPr lang="en-US" sz="2400" dirty="0" smtClean="0">
                <a:solidFill>
                  <a:schemeClr val="tx1"/>
                </a:solidFill>
              </a:rPr>
              <a:t>www.boqua.eu</a:t>
            </a:r>
            <a:r>
              <a:rPr lang="en-US" sz="2400" dirty="0" smtClean="0">
                <a:solidFill>
                  <a:srgbClr val="FF0000"/>
                </a:solidFill>
              </a:rPr>
              <a:t> - Downloads)</a:t>
            </a:r>
            <a:endParaRPr lang="bg-BG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40572" y="160605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Working </a:t>
            </a:r>
            <a:r>
              <a:rPr lang="de-DE" sz="2400" b="1" dirty="0" err="1" smtClean="0">
                <a:solidFill>
                  <a:schemeClr val="tx1"/>
                </a:solidFill>
              </a:rPr>
              <a:t>methods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6434" y="2322785"/>
            <a:ext cx="7611027" cy="292387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Task 3: </a:t>
            </a:r>
            <a:r>
              <a:rPr lang="en-US" sz="2400" dirty="0" smtClean="0">
                <a:solidFill>
                  <a:srgbClr val="FF0000"/>
                </a:solidFill>
              </a:rPr>
              <a:t>Suggestions for the following examples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1. </a:t>
            </a:r>
            <a:r>
              <a:rPr lang="en-US" dirty="0" smtClean="0">
                <a:solidFill>
                  <a:srgbClr val="FF0000"/>
                </a:solidFill>
              </a:rPr>
              <a:t>Simulation games with focus on the industrial-technical field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 Vocational orientation camps (for certain occupations)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3. Theater education activities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4. Integration of internships (economy)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5. Vocational fairs (exclusive industrial-technical professions)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6. Integrated activities in the career orientation office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7. Pupil companies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8. Vocational-oriented compulsory elective education (integration of industrial-technical vocational-oriented content into the teaching content)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9. Seminars and workshops on different industrial-technical professions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endParaRPr kumimoji="0" lang="bg-BG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99090" y="1970038"/>
            <a:ext cx="745183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200" b="1" dirty="0" smtClean="0">
                <a:solidFill>
                  <a:schemeClr val="tx1"/>
                </a:solidFill>
              </a:rPr>
              <a:t>Definition:</a:t>
            </a:r>
          </a:p>
          <a:p>
            <a:pPr marL="0" indent="0">
              <a:buNone/>
            </a:pP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 err="1" smtClean="0">
                <a:solidFill>
                  <a:schemeClr val="tx1"/>
                </a:solidFill>
              </a:rPr>
              <a:t>methodologicals</a:t>
            </a:r>
            <a:r>
              <a:rPr lang="en-US" sz="2200" dirty="0" smtClean="0">
                <a:solidFill>
                  <a:schemeClr val="tx1"/>
                </a:solidFill>
              </a:rPr>
              <a:t> skills (cross-sectional competence) comprises all the skills and abilities required to obtain and use the technical and relevant knowledge and to solve problems in an aim-oriented manner.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Above all, the skills are necessary for the development and use of expertise.</a:t>
            </a:r>
            <a:endParaRPr lang="de-DE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667305" y="1763713"/>
            <a:ext cx="7772400" cy="58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Im </a:t>
            </a:r>
            <a:r>
              <a:rPr lang="de-DE" sz="2400" b="1" dirty="0" err="1" smtClean="0">
                <a:solidFill>
                  <a:schemeClr val="tx1"/>
                </a:solidFill>
              </a:rPr>
              <a:t>detail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methodological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skills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means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2151" y="2550056"/>
            <a:ext cx="804041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ability to think in context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ability to acquire, structure, and edit, secure, reuse, and present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ability to interpret the results of work processes correctly and, if necessary, to present them in a suitable form and manner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skill to use problem-solving techniques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skill to create problem-solving processes</a:t>
            </a:r>
            <a:endParaRPr lang="de-DE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19551" y="2152594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How can contextual thinking be improved</a:t>
            </a:r>
            <a:r>
              <a:rPr lang="de-DE" sz="2400" b="1" dirty="0" smtClean="0">
                <a:solidFill>
                  <a:schemeClr val="tx1"/>
                </a:solidFill>
              </a:rPr>
              <a:t>?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3372" y="3394841"/>
            <a:ext cx="7611027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Task 1: </a:t>
            </a:r>
            <a:r>
              <a:rPr lang="en-US" sz="2400" dirty="0" smtClean="0">
                <a:solidFill>
                  <a:srgbClr val="FF0000"/>
                </a:solidFill>
              </a:rPr>
              <a:t>Develop in a team or in a group ideas to improve thinking in contexts! Write your suggestions on maps and present them with justification.</a:t>
            </a:r>
            <a:endParaRPr lang="bg-BG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814449" y="1847797"/>
            <a:ext cx="7667399" cy="9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Methodological skills in consultation and support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of the VO</a:t>
            </a:r>
            <a:endParaRPr lang="de-DE" sz="23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46233" y="2911366"/>
            <a:ext cx="7924800" cy="154800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200" dirty="0" smtClean="0">
                <a:solidFill>
                  <a:schemeClr val="tx1"/>
                </a:solidFill>
              </a:rPr>
              <a:t>It means the ability to select the necessary and appropriate</a:t>
            </a:r>
          </a:p>
          <a:p>
            <a:pPr marL="457200" indent="-457200" algn="just"/>
            <a:r>
              <a:rPr lang="en-US" sz="2200" dirty="0" smtClean="0">
                <a:solidFill>
                  <a:schemeClr val="tx1"/>
                </a:solidFill>
              </a:rPr>
              <a:t>working methods and procedures in the consultation in the VO</a:t>
            </a:r>
          </a:p>
          <a:p>
            <a:pPr marL="457200" indent="-457200" algn="just"/>
            <a:r>
              <a:rPr lang="en-US" sz="2200" dirty="0" smtClean="0">
                <a:solidFill>
                  <a:schemeClr val="tx1"/>
                </a:solidFill>
              </a:rPr>
              <a:t>and the support of VO measures and activities and to use</a:t>
            </a:r>
          </a:p>
          <a:p>
            <a:pPr marL="457200" indent="-457200" algn="just"/>
            <a:r>
              <a:rPr lang="en-US" sz="2200" dirty="0" smtClean="0">
                <a:solidFill>
                  <a:schemeClr val="tx1"/>
                </a:solidFill>
              </a:rPr>
              <a:t>these in an aim-oriented way.</a:t>
            </a:r>
          </a:p>
          <a:p>
            <a:pPr marL="457200" indent="-457200" algn="just"/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de-DE" sz="22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de-DE" sz="2000" dirty="0" smtClean="0">
                <a:solidFill>
                  <a:schemeClr val="tx1"/>
                </a:solidFill>
              </a:rPr>
              <a:t>	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499140" y="1942389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err="1" smtClean="0">
                <a:solidFill>
                  <a:schemeClr val="tx1"/>
                </a:solidFill>
              </a:rPr>
              <a:t>Techniques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information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gathering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1130" y="2690648"/>
            <a:ext cx="7924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First of all, it has to be clarified which information is sought and then the following steps have to be taken into account </a:t>
            </a:r>
            <a:r>
              <a:rPr lang="de-DE" sz="2300" b="1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Who can provide the information?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Who knows someone who can deliver the information?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Which free sources can I use?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Which sources will I use first and which ones will I use to fill any remaining information gaps?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Are there any search criteria that I can use to search for information? Which?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499140" y="1942389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err="1" smtClean="0">
                <a:solidFill>
                  <a:schemeClr val="tx1"/>
                </a:solidFill>
              </a:rPr>
              <a:t>Techniques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of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information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gathering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41130" y="2690648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000" dirty="0" smtClean="0">
                <a:solidFill>
                  <a:schemeClr val="tx1"/>
                </a:solidFill>
              </a:rPr>
              <a:t> L</a:t>
            </a:r>
            <a:r>
              <a:rPr lang="en-US" sz="2000" dirty="0" err="1" smtClean="0">
                <a:solidFill>
                  <a:schemeClr val="tx1"/>
                </a:solidFill>
              </a:rPr>
              <a:t>iterature</a:t>
            </a:r>
            <a:r>
              <a:rPr lang="en-US" sz="2000" dirty="0" smtClean="0">
                <a:solidFill>
                  <a:schemeClr val="tx1"/>
                </a:solidFill>
              </a:rPr>
              <a:t> research 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 Internet research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 Expert discussions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 Interviews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 If necessary case studies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509650" y="1973921"/>
            <a:ext cx="77724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</a:rPr>
              <a:t>Structuring and </a:t>
            </a:r>
            <a:r>
              <a:rPr lang="en-US" sz="2400" b="1" dirty="0" err="1" smtClean="0">
                <a:solidFill>
                  <a:schemeClr val="tx1"/>
                </a:solidFill>
              </a:rPr>
              <a:t>proparatrion</a:t>
            </a:r>
            <a:r>
              <a:rPr lang="en-US" sz="2400" b="1" dirty="0" smtClean="0">
                <a:solidFill>
                  <a:schemeClr val="tx1"/>
                </a:solidFill>
              </a:rPr>
              <a:t> of information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25518" y="2869324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Defining priorities (e.g. educational wishes, interests, training offers)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Assign information about the individual priorities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Documentation of the information according to the 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Only document the essential and most important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Create a short and clear documentation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Easy to understand presentation and description of the information</a:t>
            </a:r>
            <a:endParaRPr lang="de-DE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7"/>
          <p:cNvSpPr txBox="1">
            <a:spLocks noChangeArrowheads="1"/>
          </p:cNvSpPr>
          <p:nvPr/>
        </p:nvSpPr>
        <p:spPr bwMode="auto">
          <a:xfrm>
            <a:off x="951083" y="1269726"/>
            <a:ext cx="7783013" cy="7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de-DE" sz="2400" b="1" dirty="0" smtClean="0">
                <a:solidFill>
                  <a:schemeClr val="tx1"/>
                </a:solidFill>
              </a:rPr>
              <a:t>Working </a:t>
            </a:r>
            <a:r>
              <a:rPr lang="de-DE" sz="2400" b="1" dirty="0" err="1" smtClean="0">
                <a:solidFill>
                  <a:schemeClr val="tx1"/>
                </a:solidFill>
              </a:rPr>
              <a:t>techniques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242888" y="188913"/>
            <a:ext cx="58626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Institut für Bildung, Beruf und Technik</a:t>
            </a:r>
            <a:br>
              <a:rPr lang="de-DE" kern="0" dirty="0" smtClean="0">
                <a:solidFill>
                  <a:schemeClr val="tx1"/>
                </a:solidFill>
              </a:rPr>
            </a:br>
            <a:r>
              <a:rPr lang="de-DE" kern="0" dirty="0" smtClean="0">
                <a:solidFill>
                  <a:schemeClr val="tx1"/>
                </a:solidFill>
              </a:rPr>
              <a:t>Abteilung: Technik und ihre Didaktik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4696" y="1944413"/>
            <a:ext cx="7810725" cy="421653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Communicate with each other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Structure work processes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Clear task distribution (delegation of tasks)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Building networks (and their maintenance)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Obtain and process information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Present and evaluate results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Team, partner, group work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Mind map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 etc.</a:t>
            </a:r>
            <a:endParaRPr lang="de-DE" sz="22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de-DE" sz="2200" dirty="0" smtClean="0">
              <a:solidFill>
                <a:schemeClr val="tx1"/>
              </a:solidFill>
            </a:endParaRPr>
          </a:p>
          <a:p>
            <a:r>
              <a:rPr lang="de-DE" sz="2200" b="1" dirty="0" err="1" smtClean="0">
                <a:solidFill>
                  <a:srgbClr val="FF0000"/>
                </a:solidFill>
              </a:rPr>
              <a:t>Question</a:t>
            </a:r>
            <a:r>
              <a:rPr lang="de-DE" sz="2200" b="1" dirty="0" smtClean="0">
                <a:solidFill>
                  <a:srgbClr val="FF0000"/>
                </a:solidFill>
              </a:rPr>
              <a:t> – </a:t>
            </a:r>
            <a:r>
              <a:rPr lang="de-DE" sz="2200" b="1" dirty="0" err="1" smtClean="0">
                <a:solidFill>
                  <a:srgbClr val="FF0000"/>
                </a:solidFill>
              </a:rPr>
              <a:t>task</a:t>
            </a:r>
            <a:r>
              <a:rPr lang="de-DE" sz="2200" b="1" dirty="0" smtClean="0">
                <a:solidFill>
                  <a:srgbClr val="FF0000"/>
                </a:solidFill>
              </a:rPr>
              <a:t> 1: </a:t>
            </a:r>
            <a:r>
              <a:rPr lang="en-US" sz="2400" dirty="0" smtClean="0">
                <a:solidFill>
                  <a:srgbClr val="FF0000"/>
                </a:solidFill>
              </a:rPr>
              <a:t>Which working techniques do you know to solve a task or a problem </a:t>
            </a:r>
            <a:r>
              <a:rPr lang="en-US" sz="2000" dirty="0" smtClean="0">
                <a:solidFill>
                  <a:srgbClr val="FF0000"/>
                </a:solidFill>
              </a:rPr>
              <a:t>methodically</a:t>
            </a:r>
            <a:r>
              <a:rPr lang="de-DE" sz="22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_vorlag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äsentation_blau_weiß_Jan_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äsentation_blau_weiß_Jan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blau_weiß_Jan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blau_weiß_Jan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Verband-Kombivorlage_V11">
  <a:themeElements>
    <a:clrScheme name="bv-farben">
      <a:dk1>
        <a:sysClr val="windowText" lastClr="000000"/>
      </a:dk1>
      <a:lt1>
        <a:sysClr val="window" lastClr="FFFFFF"/>
      </a:lt1>
      <a:dk2>
        <a:srgbClr val="64B9E6"/>
      </a:dk2>
      <a:lt2>
        <a:srgbClr val="EEECE1"/>
      </a:lt2>
      <a:accent1>
        <a:srgbClr val="64B9E6"/>
      </a:accent1>
      <a:accent2>
        <a:srgbClr val="1E4B69"/>
      </a:accent2>
      <a:accent3>
        <a:srgbClr val="BE8241"/>
      </a:accent3>
      <a:accent4>
        <a:srgbClr val="B5BEC5"/>
      </a:accent4>
      <a:accent5>
        <a:srgbClr val="FAC873"/>
      </a:accent5>
      <a:accent6>
        <a:srgbClr val="65727A"/>
      </a:accent6>
      <a:hlink>
        <a:srgbClr val="000000"/>
      </a:hlink>
      <a:folHlink>
        <a:srgbClr val="000000"/>
      </a:folHlink>
    </a:clrScheme>
    <a:fontScheme name="verband_schriftar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pp_vorlage</Template>
  <TotalTime>0</TotalTime>
  <Words>574</Words>
  <Application>Microsoft Office PowerPoint</Application>
  <PresentationFormat>Bildschirmpräsentation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12</vt:i4>
      </vt:variant>
      <vt:variant>
        <vt:lpstr>Folientitel</vt:lpstr>
      </vt:variant>
      <vt:variant>
        <vt:i4>11</vt:i4>
      </vt:variant>
    </vt:vector>
  </HeadingPairs>
  <TitlesOfParts>
    <vt:vector size="23" baseType="lpstr">
      <vt:lpstr>pp_vorlage</vt:lpstr>
      <vt:lpstr>Benutzerdefiniertes Design</vt:lpstr>
      <vt:lpstr>1_Benutzerdefiniertes Design</vt:lpstr>
      <vt:lpstr>2_Benutzerdefiniertes Design</vt:lpstr>
      <vt:lpstr>3_Benutzerdefiniertes Design</vt:lpstr>
      <vt:lpstr>Verband-Kombivorlage_V11</vt:lpstr>
      <vt:lpstr>1_Verband-Kombivorlage_V11</vt:lpstr>
      <vt:lpstr>2_Verband-Kombivorlage_V11</vt:lpstr>
      <vt:lpstr>3_Verband-Kombivorlage_V11</vt:lpstr>
      <vt:lpstr>4_Verband-Kombivorlage_V11</vt:lpstr>
      <vt:lpstr>5_Benutzerdefiniertes Design</vt:lpstr>
      <vt:lpstr>5_Verband-Kombivorlage_V11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</vt:vector>
  </TitlesOfParts>
  <Company>PH Schwäbisch Gmünd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Windelband Lars (sg)</dc:creator>
  <cp:lastModifiedBy>Heike Arold</cp:lastModifiedBy>
  <cp:revision>597</cp:revision>
  <cp:lastPrinted>2015-05-01T08:40:27Z</cp:lastPrinted>
  <dcterms:created xsi:type="dcterms:W3CDTF">2013-03-27T07:54:58Z</dcterms:created>
  <dcterms:modified xsi:type="dcterms:W3CDTF">2018-10-25T11:27:04Z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